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83" r:id="rId6"/>
    <p:sldId id="259" r:id="rId7"/>
    <p:sldId id="284" r:id="rId8"/>
    <p:sldId id="260" r:id="rId9"/>
    <p:sldId id="285" r:id="rId10"/>
    <p:sldId id="261" r:id="rId11"/>
    <p:sldId id="286" r:id="rId12"/>
    <p:sldId id="262" r:id="rId13"/>
    <p:sldId id="287" r:id="rId14"/>
    <p:sldId id="263" r:id="rId15"/>
    <p:sldId id="288" r:id="rId16"/>
    <p:sldId id="264" r:id="rId17"/>
    <p:sldId id="289" r:id="rId18"/>
    <p:sldId id="265" r:id="rId19"/>
    <p:sldId id="290" r:id="rId20"/>
    <p:sldId id="266" r:id="rId21"/>
    <p:sldId id="291" r:id="rId22"/>
    <p:sldId id="267" r:id="rId23"/>
    <p:sldId id="292" r:id="rId24"/>
    <p:sldId id="268" r:id="rId25"/>
    <p:sldId id="293" r:id="rId26"/>
    <p:sldId id="269" r:id="rId27"/>
    <p:sldId id="294" r:id="rId28"/>
    <p:sldId id="270" r:id="rId29"/>
    <p:sldId id="295" r:id="rId30"/>
    <p:sldId id="271" r:id="rId31"/>
    <p:sldId id="296" r:id="rId32"/>
    <p:sldId id="272" r:id="rId33"/>
    <p:sldId id="297" r:id="rId34"/>
    <p:sldId id="273" r:id="rId35"/>
    <p:sldId id="298" r:id="rId36"/>
    <p:sldId id="274" r:id="rId37"/>
    <p:sldId id="299" r:id="rId38"/>
    <p:sldId id="275" r:id="rId39"/>
    <p:sldId id="300" r:id="rId40"/>
    <p:sldId id="276" r:id="rId41"/>
    <p:sldId id="301" r:id="rId42"/>
    <p:sldId id="277" r:id="rId43"/>
    <p:sldId id="302" r:id="rId44"/>
    <p:sldId id="278" r:id="rId45"/>
    <p:sldId id="303" r:id="rId46"/>
    <p:sldId id="279" r:id="rId47"/>
    <p:sldId id="304" r:id="rId48"/>
    <p:sldId id="280" r:id="rId49"/>
    <p:sldId id="305" r:id="rId50"/>
    <p:sldId id="281" r:id="rId51"/>
    <p:sldId id="306" r:id="rId52"/>
    <p:sldId id="282" r:id="rId53"/>
    <p:sldId id="307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 autoAdjust="0"/>
    <p:restoredTop sz="89500" autoAdjust="0"/>
  </p:normalViewPr>
  <p:slideViewPr>
    <p:cSldViewPr>
      <p:cViewPr varScale="1">
        <p:scale>
          <a:sx n="67" d="100"/>
          <a:sy n="67" d="100"/>
        </p:scale>
        <p:origin x="14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724400"/>
            <a:ext cx="6400800" cy="685800"/>
          </a:xfr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Autofit/>
          </a:bodyPr>
          <a:lstStyle>
            <a:lvl1pPr marL="0" indent="0" algn="ctr">
              <a:buNone/>
              <a:defRPr sz="4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Subject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 userDrawn="1"/>
        </p:nvSpPr>
        <p:spPr>
          <a:xfrm>
            <a:off x="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18288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36576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54864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 userDrawn="1"/>
        </p:nvSpPr>
        <p:spPr>
          <a:xfrm>
            <a:off x="73152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 userDrawn="1"/>
        </p:nvSpPr>
        <p:spPr>
          <a:xfrm>
            <a:off x="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49" name="Rectangle 48"/>
          <p:cNvSpPr/>
          <p:nvPr userDrawn="1"/>
        </p:nvSpPr>
        <p:spPr>
          <a:xfrm>
            <a:off x="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54" name="Rectangle 53"/>
          <p:cNvSpPr/>
          <p:nvPr userDrawn="1"/>
        </p:nvSpPr>
        <p:spPr>
          <a:xfrm>
            <a:off x="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55" name="Rectangle 54"/>
          <p:cNvSpPr/>
          <p:nvPr userDrawn="1"/>
        </p:nvSpPr>
        <p:spPr>
          <a:xfrm>
            <a:off x="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0" name="Rectangle 59"/>
          <p:cNvSpPr/>
          <p:nvPr userDrawn="1"/>
        </p:nvSpPr>
        <p:spPr>
          <a:xfrm>
            <a:off x="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 userDrawn="1"/>
        </p:nvSpPr>
        <p:spPr>
          <a:xfrm>
            <a:off x="18288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6" name="Rectangle 65"/>
          <p:cNvSpPr/>
          <p:nvPr userDrawn="1"/>
        </p:nvSpPr>
        <p:spPr>
          <a:xfrm>
            <a:off x="36576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7" name="Rectangle 66"/>
          <p:cNvSpPr/>
          <p:nvPr userDrawn="1"/>
        </p:nvSpPr>
        <p:spPr>
          <a:xfrm>
            <a:off x="54864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8" name="Rectangle 67"/>
          <p:cNvSpPr/>
          <p:nvPr userDrawn="1"/>
        </p:nvSpPr>
        <p:spPr>
          <a:xfrm>
            <a:off x="73152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9" name="Rectangle 68"/>
          <p:cNvSpPr/>
          <p:nvPr userDrawn="1"/>
        </p:nvSpPr>
        <p:spPr>
          <a:xfrm>
            <a:off x="18288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0" name="Rectangle 69"/>
          <p:cNvSpPr/>
          <p:nvPr userDrawn="1"/>
        </p:nvSpPr>
        <p:spPr>
          <a:xfrm>
            <a:off x="36576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1" name="Rectangle 70"/>
          <p:cNvSpPr/>
          <p:nvPr userDrawn="1"/>
        </p:nvSpPr>
        <p:spPr>
          <a:xfrm>
            <a:off x="54864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2" name="Rectangle 71"/>
          <p:cNvSpPr/>
          <p:nvPr userDrawn="1"/>
        </p:nvSpPr>
        <p:spPr>
          <a:xfrm>
            <a:off x="73152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3" name="Rectangle 72"/>
          <p:cNvSpPr/>
          <p:nvPr userDrawn="1"/>
        </p:nvSpPr>
        <p:spPr>
          <a:xfrm>
            <a:off x="18288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4" name="Rectangle 73"/>
          <p:cNvSpPr/>
          <p:nvPr userDrawn="1"/>
        </p:nvSpPr>
        <p:spPr>
          <a:xfrm>
            <a:off x="36576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5" name="Rectangle 74"/>
          <p:cNvSpPr/>
          <p:nvPr userDrawn="1"/>
        </p:nvSpPr>
        <p:spPr>
          <a:xfrm>
            <a:off x="54864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6" name="Rectangle 75"/>
          <p:cNvSpPr/>
          <p:nvPr userDrawn="1"/>
        </p:nvSpPr>
        <p:spPr>
          <a:xfrm>
            <a:off x="73152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7" name="Rectangle 76"/>
          <p:cNvSpPr/>
          <p:nvPr userDrawn="1"/>
        </p:nvSpPr>
        <p:spPr>
          <a:xfrm>
            <a:off x="18288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8" name="Rectangle 77"/>
          <p:cNvSpPr/>
          <p:nvPr userDrawn="1"/>
        </p:nvSpPr>
        <p:spPr>
          <a:xfrm>
            <a:off x="36576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9" name="Rectangle 78"/>
          <p:cNvSpPr/>
          <p:nvPr userDrawn="1"/>
        </p:nvSpPr>
        <p:spPr>
          <a:xfrm>
            <a:off x="54864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0" name="Rectangle 79"/>
          <p:cNvSpPr/>
          <p:nvPr userDrawn="1"/>
        </p:nvSpPr>
        <p:spPr>
          <a:xfrm>
            <a:off x="73152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1" name="Rectangle 80"/>
          <p:cNvSpPr/>
          <p:nvPr userDrawn="1"/>
        </p:nvSpPr>
        <p:spPr>
          <a:xfrm>
            <a:off x="18288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2" name="Rectangle 81"/>
          <p:cNvSpPr/>
          <p:nvPr userDrawn="1"/>
        </p:nvSpPr>
        <p:spPr>
          <a:xfrm>
            <a:off x="36576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3" name="Rectangle 82"/>
          <p:cNvSpPr/>
          <p:nvPr userDrawn="1"/>
        </p:nvSpPr>
        <p:spPr>
          <a:xfrm>
            <a:off x="54864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4" name="Rectangle 83"/>
          <p:cNvSpPr/>
          <p:nvPr userDrawn="1"/>
        </p:nvSpPr>
        <p:spPr>
          <a:xfrm>
            <a:off x="73152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4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17.xml"/><Relationship Id="rId18" Type="http://schemas.openxmlformats.org/officeDocument/2006/relationships/slide" Target="slide19.xml"/><Relationship Id="rId26" Type="http://schemas.openxmlformats.org/officeDocument/2006/relationships/slide" Target="slide51.xml"/><Relationship Id="rId3" Type="http://schemas.openxmlformats.org/officeDocument/2006/relationships/slide" Target="slide13.xml"/><Relationship Id="rId21" Type="http://schemas.openxmlformats.org/officeDocument/2006/relationships/slide" Target="slide49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5" Type="http://schemas.openxmlformats.org/officeDocument/2006/relationships/slide" Target="slide41.xml"/><Relationship Id="rId2" Type="http://schemas.openxmlformats.org/officeDocument/2006/relationships/slide" Target="slide3.xml"/><Relationship Id="rId16" Type="http://schemas.openxmlformats.org/officeDocument/2006/relationships/slide" Target="slide47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11" Type="http://schemas.openxmlformats.org/officeDocument/2006/relationships/slide" Target="slide15.xml"/><Relationship Id="rId24" Type="http://schemas.openxmlformats.org/officeDocument/2006/relationships/slide" Target="slide31.xml"/><Relationship Id="rId5" Type="http://schemas.openxmlformats.org/officeDocument/2006/relationships/slide" Target="slide33.xml"/><Relationship Id="rId15" Type="http://schemas.openxmlformats.org/officeDocument/2006/relationships/slide" Target="slide37.xml"/><Relationship Id="rId23" Type="http://schemas.openxmlformats.org/officeDocument/2006/relationships/slide" Target="slide21.xml"/><Relationship Id="rId10" Type="http://schemas.openxmlformats.org/officeDocument/2006/relationships/slide" Target="slide25.xml"/><Relationship Id="rId19" Type="http://schemas.openxmlformats.org/officeDocument/2006/relationships/slide" Target="slide29.xml"/><Relationship Id="rId4" Type="http://schemas.openxmlformats.org/officeDocument/2006/relationships/slide" Target="slide23.xml"/><Relationship Id="rId9" Type="http://schemas.openxmlformats.org/officeDocument/2006/relationships/slide" Target="slide35.xml"/><Relationship Id="rId14" Type="http://schemas.openxmlformats.org/officeDocument/2006/relationships/slide" Target="slide27.xml"/><Relationship Id="rId22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Science- Chapter </a:t>
            </a:r>
            <a:r>
              <a:rPr lang="en-US" sz="4000" dirty="0" smtClean="0"/>
              <a:t>7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Solar system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- 500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Dark areas on the Sun’s surface?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sunspots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Vocabulary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A chunk of matter that enters Earth’s atmosphere and is heated by friction with the air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meteor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 smtClean="0"/>
              <a:t>More Vocabulary-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The first four planets from the sun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Inner planets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 smtClean="0"/>
              <a:t>More Vocabulary-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609600" y="16764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Large bodies that revolve around the Sun or another star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planets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 smtClean="0"/>
              <a:t>More Vocabulary-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relatively small, rocky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object that orbits the Sun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" action="ppaction://hlinksldjump"/>
              </a:rPr>
              <a:t>100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3" action="ppaction://hlinksldjump"/>
              </a:rPr>
              <a:t>100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4" action="ppaction://hlinksldjump"/>
              </a:rPr>
              <a:t>100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5" action="ppaction://hlinksldjump"/>
              </a:rPr>
              <a:t>100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6" action="ppaction://hlinksldjump"/>
              </a:rPr>
              <a:t>100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7" action="ppaction://hlinksldjump"/>
              </a:rPr>
              <a:t>200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8" action="ppaction://hlinksldjump"/>
              </a:rPr>
              <a:t>200</a:t>
            </a:r>
            <a:endParaRPr lang="en-US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9" action="ppaction://hlinksldjump"/>
              </a:rPr>
              <a:t>200</a:t>
            </a:r>
            <a:endParaRPr lang="en-US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0" action="ppaction://hlinksldjump"/>
              </a:rPr>
              <a:t>200</a:t>
            </a:r>
            <a:endParaRPr lang="en-US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1" action="ppaction://hlinksldjump"/>
              </a:rPr>
              <a:t>200</a:t>
            </a:r>
            <a:endParaRPr lang="en-US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2" action="ppaction://hlinksldjump"/>
              </a:rPr>
              <a:t>300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3" action="ppaction://hlinksldjump"/>
              </a:rPr>
              <a:t>300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4" action="ppaction://hlinksldjump"/>
              </a:rPr>
              <a:t>300</a:t>
            </a:r>
            <a:endParaRPr lang="en-US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54864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5" action="ppaction://hlinksldjump"/>
              </a:rPr>
              <a:t>300</a:t>
            </a:r>
            <a:endParaRPr lang="en-US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73152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6" action="ppaction://hlinksldjump"/>
              </a:rPr>
              <a:t>300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7" action="ppaction://hlinksldjump"/>
              </a:rPr>
              <a:t>400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18288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8" action="ppaction://hlinksldjump"/>
              </a:rPr>
              <a:t>400</a:t>
            </a:r>
            <a:endParaRPr lang="en-US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36576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19" action="ppaction://hlinksldjump"/>
              </a:rPr>
              <a:t>400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54864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0" action="ppaction://hlinksldjump"/>
              </a:rPr>
              <a:t>400</a:t>
            </a:r>
            <a:endParaRPr lang="en-US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73152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1" action="ppaction://hlinksldjump"/>
              </a:rPr>
              <a:t>400</a:t>
            </a:r>
            <a:endParaRPr lang="en-US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2" action="ppaction://hlinksldjump"/>
              </a:rPr>
              <a:t>500</a:t>
            </a:r>
            <a:endParaRPr lang="en-US" sz="4800" dirty="0"/>
          </a:p>
        </p:txBody>
      </p:sp>
      <p:sp>
        <p:nvSpPr>
          <p:cNvPr id="27" name="TextBox 26"/>
          <p:cNvSpPr txBox="1"/>
          <p:nvPr/>
        </p:nvSpPr>
        <p:spPr>
          <a:xfrm>
            <a:off x="18288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3" action="ppaction://hlinksldjump"/>
              </a:rPr>
              <a:t>500</a:t>
            </a:r>
            <a:endParaRPr lang="en-US" sz="4800" dirty="0"/>
          </a:p>
        </p:txBody>
      </p:sp>
      <p:sp>
        <p:nvSpPr>
          <p:cNvPr id="28" name="TextBox 27"/>
          <p:cNvSpPr txBox="1"/>
          <p:nvPr/>
        </p:nvSpPr>
        <p:spPr>
          <a:xfrm>
            <a:off x="36576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4" action="ppaction://hlinksldjump"/>
              </a:rPr>
              <a:t>500</a:t>
            </a:r>
            <a:endParaRPr lang="en-US" sz="4800" dirty="0"/>
          </a:p>
        </p:txBody>
      </p:sp>
      <p:sp>
        <p:nvSpPr>
          <p:cNvPr id="29" name="TextBox 28"/>
          <p:cNvSpPr txBox="1"/>
          <p:nvPr/>
        </p:nvSpPr>
        <p:spPr>
          <a:xfrm>
            <a:off x="54864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5" action="ppaction://hlinksldjump"/>
              </a:rPr>
              <a:t>500</a:t>
            </a:r>
            <a:endParaRPr lang="en-US" sz="4800" dirty="0"/>
          </a:p>
        </p:txBody>
      </p:sp>
      <p:sp>
        <p:nvSpPr>
          <p:cNvPr id="30" name="TextBox 29"/>
          <p:cNvSpPr txBox="1"/>
          <p:nvPr/>
        </p:nvSpPr>
        <p:spPr>
          <a:xfrm>
            <a:off x="73152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hlinkClick r:id="rId26" action="ppaction://hlinksldjump"/>
              </a:rPr>
              <a:t>500</a:t>
            </a:r>
            <a:endParaRPr lang="en-US" sz="4800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304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Vocabulary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752600" y="152400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More Vocabulary</a:t>
            </a:r>
            <a:endParaRPr lang="en-US" sz="2200" dirty="0"/>
          </a:p>
        </p:txBody>
      </p:sp>
      <p:sp>
        <p:nvSpPr>
          <p:cNvPr id="33" name="TextBox 32"/>
          <p:cNvSpPr txBox="1"/>
          <p:nvPr/>
        </p:nvSpPr>
        <p:spPr>
          <a:xfrm>
            <a:off x="3657600" y="152400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Quick Questions</a:t>
            </a:r>
            <a:endParaRPr lang="en-US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5486400" y="397758"/>
            <a:ext cx="1828800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 smtClean="0"/>
              <a:t>Explanations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7281864" y="221159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More Quick Questions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asteroid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 smtClean="0"/>
              <a:t>More Vocabulary-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A small, orbiting body made of dust, ice, and frozen gases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comet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</a:t>
            </a:r>
            <a:r>
              <a:rPr lang="en-US" sz="4400" dirty="0" smtClean="0"/>
              <a:t>Questions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-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100 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What is the source of the sun’s energy?</a:t>
            </a:r>
            <a:endParaRPr lang="en-US" sz="4800" noProof="0" dirty="0" smtClean="0"/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noProof="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Nuclear reactions (or nuclear</a:t>
            </a:r>
            <a:r>
              <a:rPr kumimoji="0" lang="en-US" sz="4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fusion) in the Sun’s core</a:t>
            </a:r>
            <a:endParaRPr kumimoji="0" lang="en-US" sz="48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</a:t>
            </a:r>
            <a:r>
              <a:rPr lang="en-US" sz="4400" dirty="0" smtClean="0"/>
              <a:t>Questions-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How do the inner and outer planets differ?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0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The inner planets are small and rocky</a:t>
            </a:r>
            <a:r>
              <a:rPr lang="en-US" sz="4800" dirty="0" smtClean="0"/>
              <a:t>.  </a:t>
            </a: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The outer planets are large and are made up mainly of gases.  </a:t>
            </a: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</a:t>
            </a:r>
            <a:r>
              <a:rPr lang="en-US" sz="4400" dirty="0" smtClean="0"/>
              <a:t>Questions-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What objects make up the solar system?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The sun and all bodies that orbit the sun, like: 9 planets and their moons, asteroids, comets, and meteors</a:t>
            </a: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</a:t>
            </a:r>
            <a:r>
              <a:rPr lang="en-US" sz="4400" dirty="0" smtClean="0"/>
              <a:t>Questions-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lvl="0" indent="-342900" algn="ctr">
              <a:spcBef>
                <a:spcPct val="20000"/>
              </a:spcBef>
              <a:defRPr/>
            </a:pPr>
            <a:endParaRPr lang="en-US" sz="4800" dirty="0" smtClean="0"/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dirty="0" smtClean="0"/>
              <a:t>What keeps the planets in their orbits around the Sun?</a:t>
            </a:r>
            <a:endParaRPr lang="en-US" sz="4800" dirty="0" smtClean="0"/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Vocabulary– 100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huge system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gas, dust, and stars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Gravitational attraction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</a:t>
            </a:r>
            <a:r>
              <a:rPr lang="en-US" sz="4400" dirty="0" smtClean="0"/>
              <a:t>Questions-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 happen when the Sun’s supply of hydrogen is used up?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Answers will vary</a:t>
            </a:r>
            <a:endParaRPr kumimoji="0" lang="en-US" sz="4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 smtClean="0"/>
              <a:t>Explanations-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400" noProof="0" dirty="0" smtClean="0"/>
              <a:t>Earth takes 365 days to orbit the sun, Mars take 687 days to orbit the sun….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en-US" sz="4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If a planet takes 84 Earth years to go around the sun, is it an inner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or outer planet?  How do you know?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An outer planet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Be able to explain why</a:t>
            </a:r>
            <a:endParaRPr kumimoji="0" lang="en-US" sz="4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 smtClean="0"/>
              <a:t>Explanations-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4800" dirty="0" smtClean="0"/>
              <a:t>What is the difference between a space probe and a space craft which carries people?</a:t>
            </a: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	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i="1" dirty="0" smtClean="0"/>
              <a:t>Answers will vary</a:t>
            </a:r>
            <a:endParaRPr lang="en-US" sz="4800" i="1" dirty="0" smtClean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 smtClean="0"/>
              <a:t>Explanations-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say Pluto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 longer a planet.  What evidence shows this idea?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Pluto is unlike the other outer planets, it is small, icy, and rocky.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 smtClean="0"/>
              <a:t>Explanations-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What is an orbit?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galaxy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0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 smtClean="0"/>
              <a:t>A path around an object</a:t>
            </a:r>
            <a:endParaRPr lang="en-US" sz="4000" dirty="0" smtClean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 smtClean="0"/>
              <a:t>Explanations-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dirty="0" smtClean="0"/>
              <a:t>What are the name of the nine planets in order?</a:t>
            </a:r>
            <a:endParaRPr lang="en-US" sz="4800" dirty="0"/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Mercury, Venus, Earth, Mars, Jupiter, Saturn, Uranus, Neptune, and Pluto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More Quick Questions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What does </a:t>
            </a:r>
            <a:r>
              <a:rPr lang="en-US" sz="4800" i="1" noProof="0" dirty="0" smtClean="0"/>
              <a:t>solar</a:t>
            </a:r>
            <a:r>
              <a:rPr lang="en-US" sz="4800" noProof="0" dirty="0" smtClean="0"/>
              <a:t> mean?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In relation to the Sun</a:t>
            </a:r>
            <a:endParaRPr kumimoji="0" lang="en-US" sz="48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</a:t>
            </a:r>
            <a:r>
              <a:rPr lang="en-US" sz="4400" dirty="0" smtClean="0"/>
              <a:t>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What is our solar system a part of?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galaxy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</a:t>
            </a:r>
            <a:r>
              <a:rPr lang="en-US" sz="4400" dirty="0" smtClean="0"/>
              <a:t>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What does gravity cause objects to do?</a:t>
            </a:r>
            <a:endParaRPr lang="en-US" sz="4800" dirty="0" smtClean="0"/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fall</a:t>
            </a:r>
            <a:endParaRPr kumimoji="0" lang="en-US" sz="4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</a:t>
            </a:r>
            <a:r>
              <a:rPr lang="en-US" sz="4400" dirty="0" smtClean="0"/>
              <a:t>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noProof="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does it mean to rotate?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attraction between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Earth and objects at or near its surface?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To spin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</a:t>
            </a:r>
            <a:r>
              <a:rPr lang="en-US" sz="4400" dirty="0" smtClean="0"/>
              <a:t>-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What holds Earth in orbit?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gravity</a:t>
            </a:r>
            <a:endParaRPr kumimoji="0" lang="en-US" sz="4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gravity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Vocabulary- 300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 smtClean="0"/>
              <a:t>What type of planets are Jupiter, Saturn, Uranus, Neptune, and Pluto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Outer planets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Vocabulary- 400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/>
              <a:t>The Sun and all the bodies that travel around it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3)">
  <a:themeElements>
    <a:clrScheme name="Jeopardy">
      <a:dk1>
        <a:srgbClr val="FFFFFF"/>
      </a:dk1>
      <a:lt1>
        <a:srgbClr val="FFFFFF"/>
      </a:lt1>
      <a:dk2>
        <a:srgbClr val="0070C0"/>
      </a:dk2>
      <a:lt2>
        <a:srgbClr val="95B3D7"/>
      </a:lt2>
      <a:accent1>
        <a:srgbClr val="4F81BD"/>
      </a:accent1>
      <a:accent2>
        <a:srgbClr val="00B0F0"/>
      </a:accent2>
      <a:accent3>
        <a:srgbClr val="0070C0"/>
      </a:accent3>
      <a:accent4>
        <a:srgbClr val="4F81BD"/>
      </a:accent4>
      <a:accent5>
        <a:srgbClr val="4BACC6"/>
      </a:accent5>
      <a:accent6>
        <a:srgbClr val="1F497D"/>
      </a:accent6>
      <a:hlink>
        <a:srgbClr val="FFFFFF"/>
      </a:hlink>
      <a:folHlink>
        <a:srgbClr val="95373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6A6FD6-7372-4F49-8A26-3602F3AFDF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CSC(3)</Template>
  <TotalTime>798</TotalTime>
  <Words>555</Words>
  <Application>Microsoft Office PowerPoint</Application>
  <PresentationFormat>On-screen Show (4:3)</PresentationFormat>
  <Paragraphs>186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Arial</vt:lpstr>
      <vt:lpstr>CSC(3)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Obrien, Rachelle</cp:lastModifiedBy>
  <cp:revision>63</cp:revision>
  <dcterms:created xsi:type="dcterms:W3CDTF">2012-02-28T04:58:11Z</dcterms:created>
  <dcterms:modified xsi:type="dcterms:W3CDTF">2015-12-16T23:07:30Z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TC300095759990</vt:lpwstr>
  </property>
</Properties>
</file>