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9CB9B-C2BD-4916-B253-24DBD3E9BE14}" v="1055" dt="2019-12-06T17:53:06.719"/>
    <p1510:client id="{6DB58267-2991-C976-EB42-40CAC694FF4B}" v="100" dt="2019-12-09T21:07:03.811"/>
    <p1510:client id="{8B8A94EC-22D2-5505-365B-DEA17901CFEE}" v="488" dt="2019-12-06T22:39:08.778"/>
    <p1510:client id="{C5307E2E-24E6-17F9-A7DC-0FCD5F217B33}" v="1" dt="2019-12-06T19:05:04.813"/>
    <p1510:client id="{E154A80B-DB4B-40BF-AEC7-271818DE034B}" v="301" dt="2019-12-09T20:47:07.054"/>
    <p1510:client id="{F0CDA6D2-C2CC-4B06-E236-4CACEC171931}" v="37" dt="2019-12-06T19:00:32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nnock_Indians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Ohlone_people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ld_Rock,_Californi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California_Maidu_map.pn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en.wikipedia.org/wiki/List_of_mammals_of_South_Korea" TargetMode="External"/><Relationship Id="rId7" Type="http://schemas.openxmlformats.org/officeDocument/2006/relationships/hyperlink" Target="http://fr.wikipedia.org/wiki/lapin?tab=wikidic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en.wikipedia.org/wiki/Wildlife_of_North_Carolina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archery-pn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ikivisually.com/wiki/List_of_Indian_reservations_in_the_United_States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Yuro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ru.wikipedia.org/wiki/%D0%98%D0%BD%D0%B4%D0%B5%D0%B9%D1%81%D0%BA%D0%B0%D1%8F_%D0%B7%D0%B5%D0%BC%D0%BB%D1%8F%D0%BD%D0%BA%D0%B0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id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B2D07754-854E-4C26-9032-08DBFB41D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539" b="-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Picture 4" descr="A group of people in a body of water&#10;&#10;Description generated with high confidence">
            <a:extLst>
              <a:ext uri="{FF2B5EF4-FFF2-40B4-BE49-F238E27FC236}">
                <a16:creationId xmlns:a16="http://schemas.microsoft.com/office/drawing/2014/main" id="{E6E5FDCE-830F-4E7F-8EF9-8B35414CEF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509" r="1" b="1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5882" y="4267831"/>
            <a:ext cx="4820134" cy="1635639"/>
          </a:xfrm>
        </p:spPr>
        <p:txBody>
          <a:bodyPr anchor="t">
            <a:norm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latin typeface="Pristina"/>
                <a:cs typeface="Calibri Light"/>
              </a:rPr>
              <a:t>The Maidu</a:t>
            </a:r>
            <a:endParaRPr lang="en-US" sz="4400">
              <a:solidFill>
                <a:srgbClr val="000000"/>
              </a:solidFill>
              <a:latin typeface="Pristi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4601" y="1128622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cs typeface="Calibri"/>
              </a:rPr>
              <a:t>By Janel Nieto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39172-A328-4EE2-8ED5-2B2FBD1FC7CD}"/>
              </a:ext>
            </a:extLst>
          </p:cNvPr>
          <p:cNvSpPr txBox="1"/>
          <p:nvPr/>
        </p:nvSpPr>
        <p:spPr>
          <a:xfrm>
            <a:off x="3939666" y="6830077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7EF6B-CE9D-4238-AC83-43180E320340}"/>
              </a:ext>
            </a:extLst>
          </p:cNvPr>
          <p:cNvSpPr txBox="1"/>
          <p:nvPr/>
        </p:nvSpPr>
        <p:spPr>
          <a:xfrm>
            <a:off x="3943351" y="425764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tree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FD82C11F-B546-4490-91A0-5FEC2B9AC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611" b="18411"/>
          <a:stretch/>
        </p:blipFill>
        <p:spPr>
          <a:xfrm>
            <a:off x="-19" y="10"/>
            <a:ext cx="12192000" cy="6855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324793-F3C6-4904-9563-1EB5128D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AE4B-A4A5-496F-AF9C-DCE382E6D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 panose="020F0502020204030204"/>
              </a:rPr>
              <a:t>The Maidu lived in a mountain valley in north California.</a:t>
            </a:r>
          </a:p>
          <a:p>
            <a:r>
              <a:rPr lang="en-US" sz="1800">
                <a:cs typeface="Calibri" panose="020F0502020204030204"/>
              </a:rPr>
              <a:t>The Maidu lived in villages  of five to ten.</a:t>
            </a:r>
          </a:p>
          <a:p>
            <a:r>
              <a:rPr lang="en-US" sz="1800">
                <a:cs typeface="Calibri" panose="020F0502020204030204"/>
              </a:rPr>
              <a:t>They lived on the edges of the valley.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D7EE17C-5753-4E11-8D9C-51B12214FE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045" r="-3" b="-3"/>
          <a:stretch/>
        </p:blipFill>
        <p:spPr>
          <a:xfrm>
            <a:off x="6893344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74DA65-FAF0-4034-91E7-1F7595405228}"/>
              </a:ext>
            </a:extLst>
          </p:cNvPr>
          <p:cNvSpPr txBox="1"/>
          <p:nvPr/>
        </p:nvSpPr>
        <p:spPr>
          <a:xfrm>
            <a:off x="9870513" y="6655903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C2275-32E0-4E37-966F-46492DC112C4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487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7AD5-74E7-4B2C-899C-FA38F6B7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Food</a:t>
            </a: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4" descr="A squirrel on a branch&#10;&#10;Description generated with very high confidence">
            <a:extLst>
              <a:ext uri="{FF2B5EF4-FFF2-40B4-BE49-F238E27FC236}">
                <a16:creationId xmlns:a16="http://schemas.microsoft.com/office/drawing/2014/main" id="{0403BB3C-80E7-4468-AD1C-81C634D7D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4" b="24989"/>
          <a:stretch/>
        </p:blipFill>
        <p:spPr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282CC3-358C-4174-80B9-9169830E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The Maidu hunted deer, elk, squirrel, rabbits, geese, duck, quail, grasshoppers, crickets and bears.</a:t>
            </a:r>
          </a:p>
          <a:p>
            <a:r>
              <a:rPr lang="en-US" sz="1800">
                <a:cs typeface="Calibri"/>
              </a:rPr>
              <a:t>The Maidu gathered acorns, nuts, seeds, roots and berries.</a:t>
            </a:r>
          </a:p>
          <a:p>
            <a:r>
              <a:rPr lang="en-US" sz="1800">
                <a:cs typeface="Calibri"/>
              </a:rPr>
              <a:t>They also fished for eels, salmon and trout.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sp>
        <p:nvSpPr>
          <p:cNvPr id="19" name="Freeform: Shape 2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2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A picture containing animal, grass, mammal, sheep&#10;&#10;Description generated with very high confidence">
            <a:extLst>
              <a:ext uri="{FF2B5EF4-FFF2-40B4-BE49-F238E27FC236}">
                <a16:creationId xmlns:a16="http://schemas.microsoft.com/office/drawing/2014/main" id="{3B5BEE13-B2BB-4A4D-A989-6FA1EE11F2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996" r="1" b="28130"/>
          <a:stretch/>
        </p:blipFill>
        <p:spPr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3" name="Picture 3" descr="A small brown animal&#10;&#10;Description generated with high confidence">
            <a:extLst>
              <a:ext uri="{FF2B5EF4-FFF2-40B4-BE49-F238E27FC236}">
                <a16:creationId xmlns:a16="http://schemas.microsoft.com/office/drawing/2014/main" id="{5CFC37B2-F828-4CFE-BA79-20D70CD509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0498"/>
          <a:stretch/>
        </p:blipFill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2" name="Freeform: Shape 2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2" descr="A deer standing in a field&#10;&#10;Description generated with very high confidence">
            <a:extLst>
              <a:ext uri="{FF2B5EF4-FFF2-40B4-BE49-F238E27FC236}">
                <a16:creationId xmlns:a16="http://schemas.microsoft.com/office/drawing/2014/main" id="{DB695228-1CF5-4ABA-85DA-6099919B3F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09" r="10497" b="4"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B484B-289D-4078-AFA5-9BF8405A2825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62506-2581-4AD6-99D2-52ACE93017E7}"/>
              </a:ext>
            </a:extLst>
          </p:cNvPr>
          <p:cNvSpPr txBox="1"/>
          <p:nvPr/>
        </p:nvSpPr>
        <p:spPr>
          <a:xfrm>
            <a:off x="7536362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B6DD01-2473-476A-AA2E-66EDE4489842}"/>
              </a:ext>
            </a:extLst>
          </p:cNvPr>
          <p:cNvSpPr txBox="1"/>
          <p:nvPr/>
        </p:nvSpPr>
        <p:spPr>
          <a:xfrm>
            <a:off x="520219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537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77A0C762-4B32-4D92-946A-939BED814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593" r="18816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8" name="Picture 8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EE52EB44-1330-4009-AC4A-31B0784C34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547" r="18913" b="-2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487D2-2E1E-4128-AD9A-BB277052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915035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Culture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B7F0-2C66-4AA8-96E5-0C7E5F0A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6"/>
            <a:ext cx="4620544" cy="17759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cs typeface="Calibri"/>
              </a:rPr>
              <a:t>The Maidu men hunted with bows and arrows.</a:t>
            </a:r>
          </a:p>
          <a:p>
            <a:r>
              <a:rPr lang="en-US" sz="1700">
                <a:cs typeface="Calibri"/>
              </a:rPr>
              <a:t>The Maidu woman gathered food to cook, store and eat</a:t>
            </a:r>
          </a:p>
          <a:p>
            <a:r>
              <a:rPr lang="en-US" sz="1700">
                <a:cs typeface="Calibri"/>
              </a:rPr>
              <a:t>The Maidu people panted their bodies for ceremonies.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83D22-B755-46F6-98CF-27F29D6409AF}"/>
              </a:ext>
            </a:extLst>
          </p:cNvPr>
          <p:cNvSpPr txBox="1"/>
          <p:nvPr/>
        </p:nvSpPr>
        <p:spPr>
          <a:xfrm>
            <a:off x="9857708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010E3-35D5-4E88-B741-88CA4845F4EE}"/>
              </a:ext>
            </a:extLst>
          </p:cNvPr>
          <p:cNvSpPr txBox="1"/>
          <p:nvPr/>
        </p:nvSpPr>
        <p:spPr>
          <a:xfrm>
            <a:off x="7523539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685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54EFF-04D9-45A4-8361-0493A844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14617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Shelter</a:t>
            </a:r>
          </a:p>
        </p:txBody>
      </p:sp>
      <p:pic>
        <p:nvPicPr>
          <p:cNvPr id="8" name="Picture 8" descr="A building with a grassy field&#10;&#10;Description generated with high confidence">
            <a:extLst>
              <a:ext uri="{FF2B5EF4-FFF2-40B4-BE49-F238E27FC236}">
                <a16:creationId xmlns:a16="http://schemas.microsoft.com/office/drawing/2014/main" id="{3C40DC14-C649-42E8-B700-3811D91C0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646" r="2" b="20407"/>
          <a:stretch/>
        </p:blipFill>
        <p:spPr>
          <a:xfrm>
            <a:off x="20" y="1690691"/>
            <a:ext cx="5859831" cy="2502787"/>
          </a:xfrm>
          <a:custGeom>
            <a:avLst/>
            <a:gdLst>
              <a:gd name="connsiteX0" fmla="*/ 255181 w 5859851"/>
              <a:gd name="connsiteY0" fmla="*/ 0 h 2502787"/>
              <a:gd name="connsiteX1" fmla="*/ 5859851 w 5859851"/>
              <a:gd name="connsiteY1" fmla="*/ 0 h 2502787"/>
              <a:gd name="connsiteX2" fmla="*/ 4700603 w 5859851"/>
              <a:gd name="connsiteY2" fmla="*/ 2501837 h 2502787"/>
              <a:gd name="connsiteX3" fmla="*/ 4445862 w 5859851"/>
              <a:gd name="connsiteY3" fmla="*/ 2501837 h 2502787"/>
              <a:gd name="connsiteX4" fmla="*/ 4445422 w 5859851"/>
              <a:gd name="connsiteY4" fmla="*/ 2502787 h 2502787"/>
              <a:gd name="connsiteX5" fmla="*/ 0 w 5859851"/>
              <a:gd name="connsiteY5" fmla="*/ 2502787 h 2502787"/>
              <a:gd name="connsiteX6" fmla="*/ 0 w 5859851"/>
              <a:gd name="connsiteY6" fmla="*/ 950 h 2502787"/>
              <a:gd name="connsiteX7" fmla="*/ 255181 w 5859851"/>
              <a:gd name="connsiteY7" fmla="*/ 950 h 250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9851" h="2502787">
                <a:moveTo>
                  <a:pt x="255181" y="0"/>
                </a:moveTo>
                <a:lnTo>
                  <a:pt x="5859851" y="0"/>
                </a:lnTo>
                <a:lnTo>
                  <a:pt x="4700603" y="2501837"/>
                </a:lnTo>
                <a:lnTo>
                  <a:pt x="4445862" y="2501837"/>
                </a:lnTo>
                <a:lnTo>
                  <a:pt x="4445422" y="2502787"/>
                </a:lnTo>
                <a:lnTo>
                  <a:pt x="0" y="2502787"/>
                </a:lnTo>
                <a:lnTo>
                  <a:pt x="0" y="950"/>
                </a:lnTo>
                <a:lnTo>
                  <a:pt x="255181" y="950"/>
                </a:lnTo>
                <a:close/>
              </a:path>
            </a:pathLst>
          </a:custGeom>
        </p:spPr>
      </p:pic>
      <p:pic>
        <p:nvPicPr>
          <p:cNvPr id="4" name="Picture 4" descr="A path with trees on the side of a hill&#10;&#10;Description generated with high confidence">
            <a:extLst>
              <a:ext uri="{FF2B5EF4-FFF2-40B4-BE49-F238E27FC236}">
                <a16:creationId xmlns:a16="http://schemas.microsoft.com/office/drawing/2014/main" id="{25A4AF3D-4B3A-4E19-9803-0EDFE6818C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8146" r="2" b="2"/>
          <a:stretch/>
        </p:blipFill>
        <p:spPr>
          <a:xfrm>
            <a:off x="20" y="4357117"/>
            <a:ext cx="4640722" cy="2500884"/>
          </a:xfrm>
          <a:custGeom>
            <a:avLst/>
            <a:gdLst>
              <a:gd name="connsiteX0" fmla="*/ 0 w 4640742"/>
              <a:gd name="connsiteY0" fmla="*/ 0 h 2500884"/>
              <a:gd name="connsiteX1" fmla="*/ 4640742 w 4640742"/>
              <a:gd name="connsiteY1" fmla="*/ 0 h 2500884"/>
              <a:gd name="connsiteX2" fmla="*/ 4640742 w 4640742"/>
              <a:gd name="connsiteY2" fmla="*/ 1 h 2500884"/>
              <a:gd name="connsiteX3" fmla="*/ 4639450 w 4640742"/>
              <a:gd name="connsiteY3" fmla="*/ 1 h 2500884"/>
              <a:gd name="connsiteX4" fmla="*/ 3480643 w 4640742"/>
              <a:gd name="connsiteY4" fmla="*/ 2500884 h 2500884"/>
              <a:gd name="connsiteX5" fmla="*/ 0 w 4640742"/>
              <a:gd name="connsiteY5" fmla="*/ 2500884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0742" h="2500884">
                <a:moveTo>
                  <a:pt x="0" y="0"/>
                </a:moveTo>
                <a:lnTo>
                  <a:pt x="4640742" y="0"/>
                </a:lnTo>
                <a:lnTo>
                  <a:pt x="4640742" y="1"/>
                </a:lnTo>
                <a:lnTo>
                  <a:pt x="4639450" y="1"/>
                </a:lnTo>
                <a:lnTo>
                  <a:pt x="3480643" y="2500884"/>
                </a:lnTo>
                <a:lnTo>
                  <a:pt x="0" y="2500884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DC5404F-1E02-4519-A2AC-E8838B4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2875-A475-4739-9A53-2B87E91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344" y="2176272"/>
            <a:ext cx="5172455" cy="4005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E"/>
                </a:solidFill>
                <a:cs typeface="Calibri"/>
              </a:rPr>
              <a:t>The Maidu's shelter are </a:t>
            </a:r>
            <a:r>
              <a:rPr lang="en-US" sz="2000" err="1">
                <a:solidFill>
                  <a:srgbClr val="FFFFFE"/>
                </a:solidFill>
                <a:cs typeface="Calibri"/>
              </a:rPr>
              <a:t>eathen</a:t>
            </a:r>
            <a:r>
              <a:rPr lang="en-US" sz="2000">
                <a:solidFill>
                  <a:srgbClr val="FFFFFE"/>
                </a:solidFill>
                <a:cs typeface="Calibri"/>
              </a:rPr>
              <a:t> homes are covered with brush.  In the winter their shelters are partly underground so that they keep warm.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2AF02-6FAD-4E8A-AC63-BF1AC0A82B39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C41ED-7D88-40CE-86E0-FD1C084D3FC8}"/>
              </a:ext>
            </a:extLst>
          </p:cNvPr>
          <p:cNvSpPr txBox="1"/>
          <p:nvPr/>
        </p:nvSpPr>
        <p:spPr>
          <a:xfrm>
            <a:off x="7536362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706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3A6E4-19FE-412A-B360-10CD0C20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3700"/>
            </a:br>
            <a:r>
              <a:rPr lang="en-US" sz="3700">
                <a:latin typeface="Pristina"/>
              </a:rPr>
              <a:t>Maidu Tribe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9A48657D-2571-4758-958D-53B2DF6D5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47" r="1" b="4148"/>
          <a:stretch/>
        </p:blipFill>
        <p:spPr>
          <a:xfrm>
            <a:off x="260059" y="2102759"/>
            <a:ext cx="6790888" cy="4531002"/>
          </a:xfrm>
          <a:prstGeom prst="rect">
            <a:avLst/>
          </a:prstGeom>
        </p:spPr>
      </p:pic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2BCBDEE1-12CB-4746-9518-DCFD0AF79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C66E7-C734-426F-A848-50473C164428}"/>
              </a:ext>
            </a:extLst>
          </p:cNvPr>
          <p:cNvSpPr txBox="1"/>
          <p:nvPr/>
        </p:nvSpPr>
        <p:spPr>
          <a:xfrm>
            <a:off x="4729479" y="5973631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83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Maidu</vt:lpstr>
      <vt:lpstr> Location</vt:lpstr>
      <vt:lpstr>Food</vt:lpstr>
      <vt:lpstr>Culture</vt:lpstr>
      <vt:lpstr>Shelter</vt:lpstr>
      <vt:lpstr> Maidu Tribe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2019-12-06T16:43:32Z</dcterms:created>
  <dcterms:modified xsi:type="dcterms:W3CDTF">2019-12-12T20:47:26Z</dcterms:modified>
</cp:coreProperties>
</file>