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sldIdLst>
    <p:sldId id="270" r:id="rId2"/>
    <p:sldId id="280" r:id="rId3"/>
    <p:sldId id="297" r:id="rId4"/>
    <p:sldId id="302" r:id="rId5"/>
    <p:sldId id="281" r:id="rId6"/>
    <p:sldId id="298" r:id="rId7"/>
    <p:sldId id="299" r:id="rId8"/>
    <p:sldId id="258" r:id="rId9"/>
    <p:sldId id="260" r:id="rId10"/>
    <p:sldId id="275" r:id="rId11"/>
    <p:sldId id="261" r:id="rId12"/>
    <p:sldId id="262" r:id="rId13"/>
    <p:sldId id="263" r:id="rId14"/>
    <p:sldId id="264" r:id="rId15"/>
    <p:sldId id="265" r:id="rId16"/>
    <p:sldId id="279" r:id="rId17"/>
    <p:sldId id="291" r:id="rId18"/>
    <p:sldId id="292" r:id="rId19"/>
    <p:sldId id="288" r:id="rId20"/>
    <p:sldId id="290" r:id="rId21"/>
    <p:sldId id="287" r:id="rId22"/>
    <p:sldId id="285" r:id="rId23"/>
    <p:sldId id="286" r:id="rId24"/>
    <p:sldId id="266" r:id="rId25"/>
    <p:sldId id="267" r:id="rId26"/>
    <p:sldId id="289" r:id="rId27"/>
    <p:sldId id="268" r:id="rId28"/>
    <p:sldId id="295" r:id="rId29"/>
    <p:sldId id="296" r:id="rId30"/>
    <p:sldId id="282" r:id="rId31"/>
    <p:sldId id="303" r:id="rId32"/>
    <p:sldId id="300" r:id="rId33"/>
    <p:sldId id="301"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3060" autoAdjust="0"/>
  </p:normalViewPr>
  <p:slideViewPr>
    <p:cSldViewPr>
      <p:cViewPr varScale="1">
        <p:scale>
          <a:sx n="75" d="100"/>
          <a:sy n="75" d="100"/>
        </p:scale>
        <p:origin x="142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2DB2A7D-BAA6-49B2-8D23-78E760E33FE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5123" name="Rectangle 3">
            <a:extLst>
              <a:ext uri="{FF2B5EF4-FFF2-40B4-BE49-F238E27FC236}">
                <a16:creationId xmlns:a16="http://schemas.microsoft.com/office/drawing/2014/main" id="{74FBEB17-FE1C-415F-9C85-A247B4C20B6E}"/>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4F0BFF55-651F-4BCF-8125-EF985F2E37E7}"/>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94D2020D-7D68-4685-A1D2-314239A13D8A}"/>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BF3E41C4-C303-4AB3-B5BF-8A6C5EEF2EBC}"/>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127" name="Rectangle 7">
            <a:extLst>
              <a:ext uri="{FF2B5EF4-FFF2-40B4-BE49-F238E27FC236}">
                <a16:creationId xmlns:a16="http://schemas.microsoft.com/office/drawing/2014/main" id="{9B7F5C5D-5A15-42F1-809A-9DCD77877C86}"/>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46BAA06-C014-4FB0-A6BE-C5A9AAD5BD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DE0762D-1E9E-4B65-89D8-A9DCC8D4B82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D68056-1387-4E56-BF57-67D13600C48C}" type="slidenum">
              <a:rPr lang="en-US" altLang="en-US" sz="1200"/>
              <a:pPr/>
              <a:t>5</a:t>
            </a:fld>
            <a:endParaRPr lang="en-US" altLang="en-US" sz="1200"/>
          </a:p>
        </p:txBody>
      </p:sp>
      <p:sp>
        <p:nvSpPr>
          <p:cNvPr id="7171" name="Rectangle 2">
            <a:extLst>
              <a:ext uri="{FF2B5EF4-FFF2-40B4-BE49-F238E27FC236}">
                <a16:creationId xmlns:a16="http://schemas.microsoft.com/office/drawing/2014/main" id="{6A9E6268-D6AD-430D-8ED8-3FAD9D865C1A}"/>
              </a:ext>
            </a:extLst>
          </p:cNvPr>
          <p:cNvSpPr>
            <a:spLocks noChangeArrowheads="1" noTextEdit="1"/>
          </p:cNvSpPr>
          <p:nvPr>
            <p:ph type="sldImg"/>
          </p:nvPr>
        </p:nvSpPr>
        <p:spPr>
          <a:ln/>
        </p:spPr>
      </p:sp>
      <p:sp>
        <p:nvSpPr>
          <p:cNvPr id="7172" name="Rectangle 3">
            <a:extLst>
              <a:ext uri="{FF2B5EF4-FFF2-40B4-BE49-F238E27FC236}">
                <a16:creationId xmlns:a16="http://schemas.microsoft.com/office/drawing/2014/main" id="{60AE6CDD-849E-4EA3-B143-87653D720FCB}"/>
              </a:ext>
            </a:extLst>
          </p:cNvPr>
          <p:cNvSpPr>
            <a:spLocks noGrp="1" noChangeArrowheads="1"/>
          </p:cNvSpPr>
          <p:nvPr>
            <p:ph type="body" idx="1"/>
          </p:nvPr>
        </p:nvSpPr>
        <p:spPr>
          <a:noFill/>
        </p:spPr>
        <p:txBody>
          <a:bodyPr/>
          <a:lstStyle/>
          <a:p>
            <a:pPr eaLnBrk="1" hangingPunct="1"/>
            <a:r>
              <a:rPr lang="en-US" altLang="en-US"/>
              <a:t>All of these legally-defined areas of on-the-job discrimination have one thing in common: they represent a negative effect on some one or a class of people IN THE WORKPLACE.</a:t>
            </a:r>
          </a:p>
          <a:p>
            <a:pPr eaLnBrk="1" hangingPunct="1"/>
            <a:endParaRPr lang="en-US" altLang="en-US"/>
          </a:p>
          <a:p>
            <a:pPr eaLnBrk="1" hangingPunct="1"/>
            <a:r>
              <a:rPr lang="en-US" altLang="en-US"/>
              <a:t>Boorish, rude or bad behavior is not legally “sexual harassment” in and of itself.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8F7A220-6671-45EC-A40B-D1809C65232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FAFB32-755B-400C-925E-E5242B678961}" type="slidenum">
              <a:rPr lang="en-US" altLang="en-US" sz="1200"/>
              <a:pPr/>
              <a:t>9</a:t>
            </a:fld>
            <a:endParaRPr lang="en-US" altLang="en-US" sz="1200"/>
          </a:p>
        </p:txBody>
      </p:sp>
      <p:sp>
        <p:nvSpPr>
          <p:cNvPr id="13315" name="Rectangle 2">
            <a:extLst>
              <a:ext uri="{FF2B5EF4-FFF2-40B4-BE49-F238E27FC236}">
                <a16:creationId xmlns:a16="http://schemas.microsoft.com/office/drawing/2014/main" id="{028BF5BF-4CE0-41A5-BB0C-FC6855FE8CB0}"/>
              </a:ext>
            </a:extLst>
          </p:cNvPr>
          <p:cNvSpPr>
            <a:spLocks noChangeArrowheads="1" noTextEdit="1"/>
          </p:cNvSpPr>
          <p:nvPr>
            <p:ph type="sldImg"/>
          </p:nvPr>
        </p:nvSpPr>
        <p:spPr>
          <a:ln/>
        </p:spPr>
      </p:sp>
      <p:sp>
        <p:nvSpPr>
          <p:cNvPr id="13316" name="Rectangle 3">
            <a:extLst>
              <a:ext uri="{FF2B5EF4-FFF2-40B4-BE49-F238E27FC236}">
                <a16:creationId xmlns:a16="http://schemas.microsoft.com/office/drawing/2014/main" id="{E13CF6CE-7C06-4BEE-A71F-687AE95BB1D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FF0DD9D-24C6-453E-8E9A-73191F04E49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BDD79B-7BB0-49F2-B187-427744EAE6F3}" type="slidenum">
              <a:rPr lang="en-US" altLang="en-US" sz="1200"/>
              <a:pPr/>
              <a:t>10</a:t>
            </a:fld>
            <a:endParaRPr lang="en-US" altLang="en-US" sz="1200"/>
          </a:p>
        </p:txBody>
      </p:sp>
      <p:sp>
        <p:nvSpPr>
          <p:cNvPr id="15363" name="Rectangle 2">
            <a:extLst>
              <a:ext uri="{FF2B5EF4-FFF2-40B4-BE49-F238E27FC236}">
                <a16:creationId xmlns:a16="http://schemas.microsoft.com/office/drawing/2014/main" id="{02542610-C8DB-4226-A255-79FE824F4EF6}"/>
              </a:ext>
            </a:extLst>
          </p:cNvPr>
          <p:cNvSpPr>
            <a:spLocks noChangeArrowheads="1" noTextEdit="1"/>
          </p:cNvSpPr>
          <p:nvPr>
            <p:ph type="sldImg"/>
          </p:nvPr>
        </p:nvSpPr>
        <p:spPr>
          <a:ln/>
        </p:spPr>
      </p:sp>
      <p:sp>
        <p:nvSpPr>
          <p:cNvPr id="15364" name="Rectangle 3">
            <a:extLst>
              <a:ext uri="{FF2B5EF4-FFF2-40B4-BE49-F238E27FC236}">
                <a16:creationId xmlns:a16="http://schemas.microsoft.com/office/drawing/2014/main" id="{0D8D127C-CF72-43CD-990D-8E6F72ECE7EA}"/>
              </a:ext>
            </a:extLst>
          </p:cNvPr>
          <p:cNvSpPr>
            <a:spLocks noGrp="1" noChangeArrowheads="1"/>
          </p:cNvSpPr>
          <p:nvPr>
            <p:ph type="body" idx="1"/>
          </p:nvPr>
        </p:nvSpPr>
        <p:spPr>
          <a:noFill/>
        </p:spPr>
        <p:txBody>
          <a:bodyPr/>
          <a:lstStyle/>
          <a:p>
            <a:pPr eaLnBrk="1" hangingPunct="1"/>
            <a:r>
              <a:rPr lang="en-US" altLang="en-US"/>
              <a:t>The Supreme Court opened the door to more sexual harassment cases, saying employers can be sued even over acts of harassment they didn’t know about</a:t>
            </a:r>
          </a:p>
          <a:p>
            <a:pPr eaLnBrk="1" hangingPunct="1"/>
            <a:r>
              <a:rPr lang="en-US" altLang="en-US"/>
              <a:t>New rulings presume companies are to blame when supervisors create a sexually hostile environment in the workplace</a:t>
            </a:r>
          </a:p>
          <a:p>
            <a:pPr eaLnBrk="1" hangingPunct="1"/>
            <a:r>
              <a:rPr lang="en-US" altLang="en-US"/>
              <a:t>Most larger companies have tough anti-harassment policies but smaller companies will have to catch up</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0B2373E-4AB3-4CBC-AD27-F9D3E7345E1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BCE92F-C67D-44D1-BDFA-A244AEB6F18D}" type="slidenum">
              <a:rPr lang="en-US" altLang="en-US" sz="1200"/>
              <a:pPr/>
              <a:t>17</a:t>
            </a:fld>
            <a:endParaRPr lang="en-US" altLang="en-US" sz="1200"/>
          </a:p>
        </p:txBody>
      </p:sp>
      <p:sp>
        <p:nvSpPr>
          <p:cNvPr id="23555" name="Rectangle 2">
            <a:extLst>
              <a:ext uri="{FF2B5EF4-FFF2-40B4-BE49-F238E27FC236}">
                <a16:creationId xmlns:a16="http://schemas.microsoft.com/office/drawing/2014/main" id="{90570443-6F01-44B1-91FF-D0D2048F7E01}"/>
              </a:ext>
            </a:extLst>
          </p:cNvPr>
          <p:cNvSpPr>
            <a:spLocks noChangeArrowheads="1" noTextEdit="1"/>
          </p:cNvSpPr>
          <p:nvPr>
            <p:ph type="sldImg"/>
          </p:nvPr>
        </p:nvSpPr>
        <p:spPr>
          <a:ln/>
        </p:spPr>
      </p:sp>
      <p:sp>
        <p:nvSpPr>
          <p:cNvPr id="23556" name="Rectangle 3">
            <a:extLst>
              <a:ext uri="{FF2B5EF4-FFF2-40B4-BE49-F238E27FC236}">
                <a16:creationId xmlns:a16="http://schemas.microsoft.com/office/drawing/2014/main" id="{5C72247A-603D-4B01-B20F-9FF941883264}"/>
              </a:ext>
            </a:extLst>
          </p:cNvPr>
          <p:cNvSpPr>
            <a:spLocks noGrp="1" noChangeArrowheads="1"/>
          </p:cNvSpPr>
          <p:nvPr>
            <p:ph type="body" idx="1"/>
          </p:nvPr>
        </p:nvSpPr>
        <p:spPr>
          <a:noFill/>
        </p:spPr>
        <p:txBody>
          <a:bodyPr/>
          <a:lstStyle/>
          <a:p>
            <a:pPr eaLnBrk="1" hangingPunct="1"/>
            <a:r>
              <a:rPr lang="en-US" altLang="en-US"/>
              <a:t>&gt; PRESENTER:  Use this and the following slide to “wake up” your audience to the nuances of workplace interactions, discussing sexual harassment in the workplace.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E86CCA95-F997-4DCC-9B67-61C28D821B3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341E830-1E2A-404B-8800-D2D0D20B7927}" type="slidenum">
              <a:rPr lang="en-US" altLang="en-US" sz="1200"/>
              <a:pPr/>
              <a:t>19</a:t>
            </a:fld>
            <a:endParaRPr lang="en-US" altLang="en-US" sz="1200"/>
          </a:p>
        </p:txBody>
      </p:sp>
      <p:sp>
        <p:nvSpPr>
          <p:cNvPr id="26627" name="Rectangle 2">
            <a:extLst>
              <a:ext uri="{FF2B5EF4-FFF2-40B4-BE49-F238E27FC236}">
                <a16:creationId xmlns:a16="http://schemas.microsoft.com/office/drawing/2014/main" id="{07976A13-2902-416F-B7E0-D31CB381E81A}"/>
              </a:ext>
            </a:extLst>
          </p:cNvPr>
          <p:cNvSpPr>
            <a:spLocks noChangeArrowheads="1" noTextEdit="1"/>
          </p:cNvSpPr>
          <p:nvPr>
            <p:ph type="sldImg"/>
          </p:nvPr>
        </p:nvSpPr>
        <p:spPr>
          <a:ln/>
        </p:spPr>
      </p:sp>
      <p:sp>
        <p:nvSpPr>
          <p:cNvPr id="26628" name="Rectangle 3">
            <a:extLst>
              <a:ext uri="{FF2B5EF4-FFF2-40B4-BE49-F238E27FC236}">
                <a16:creationId xmlns:a16="http://schemas.microsoft.com/office/drawing/2014/main" id="{8EC9E7E0-FE44-402D-ADB6-C8BD44E9D70E}"/>
              </a:ext>
            </a:extLst>
          </p:cNvPr>
          <p:cNvSpPr>
            <a:spLocks noGrp="1" noChangeArrowheads="1"/>
          </p:cNvSpPr>
          <p:nvPr>
            <p:ph type="body" idx="1"/>
          </p:nvPr>
        </p:nvSpPr>
        <p:spPr>
          <a:noFill/>
        </p:spPr>
        <p:txBody>
          <a:bodyPr/>
          <a:lstStyle/>
          <a:p>
            <a:pPr eaLnBrk="1" hangingPunct="1">
              <a:lnSpc>
                <a:spcPct val="80000"/>
              </a:lnSpc>
              <a:buFontTx/>
              <a:buChar char="•"/>
            </a:pPr>
            <a:r>
              <a:rPr lang="en-US" altLang="en-US" sz="1000"/>
              <a:t>Sexual desire between the people need not be present in order for sexual harassment (discrimination) to occur.</a:t>
            </a:r>
            <a:br>
              <a:rPr lang="en-US" altLang="en-US" sz="1000"/>
            </a:br>
            <a:r>
              <a:rPr lang="en-US" altLang="en-US" sz="1000"/>
              <a:t>Sexual harassment is really sexual discrimination. </a:t>
            </a:r>
          </a:p>
          <a:p>
            <a:pPr eaLnBrk="1" hangingPunct="1">
              <a:lnSpc>
                <a:spcPct val="80000"/>
              </a:lnSpc>
              <a:buFontTx/>
              <a:buChar char="•"/>
            </a:pPr>
            <a:r>
              <a:rPr lang="en-US" altLang="en-US" sz="1000"/>
              <a:t>The Supreme Court allows for sexual talk within the workplace up until an employee is discriminated against. An employer does not need to ban the word "sex" from the workplace, ban employees from commenting on how nice another employee looks, or discipline an employee who just repeated a sexual joke that Jay Leno told on the Tonight Show. </a:t>
            </a:r>
          </a:p>
          <a:p>
            <a:pPr eaLnBrk="1" hangingPunct="1">
              <a:lnSpc>
                <a:spcPct val="80000"/>
              </a:lnSpc>
              <a:buFontTx/>
              <a:buChar char="•"/>
            </a:pPr>
            <a:r>
              <a:rPr lang="en-US" altLang="en-US" sz="1000"/>
              <a:t>Sexual discrimination occurs when sexual content leads to an unfair treatment of the employee due to their sex. </a:t>
            </a:r>
          </a:p>
          <a:p>
            <a:pPr eaLnBrk="1" hangingPunct="1">
              <a:lnSpc>
                <a:spcPct val="80000"/>
              </a:lnSpc>
              <a:buFontTx/>
              <a:buChar char="•"/>
            </a:pPr>
            <a:r>
              <a:rPr lang="en-US" altLang="en-US" sz="1000"/>
              <a:t>For example, a male employee is passed over for promotion because his male supervisor hopes to start dating the less qualified female employee. In this example, the male coworker is treated unfairly due to his sex and the situation involves sexual content. </a:t>
            </a:r>
          </a:p>
          <a:p>
            <a:pPr eaLnBrk="1" hangingPunct="1">
              <a:lnSpc>
                <a:spcPct val="80000"/>
              </a:lnSpc>
              <a:buFontTx/>
              <a:buChar char="•"/>
            </a:pPr>
            <a:r>
              <a:rPr lang="en-US" altLang="en-US" sz="1000"/>
              <a:t>A situation that involves sexual content but not unfair treatment would be if a supervisor tells a female subordinate a sexual joke about President Clinton, and does not have a history or any plans of treating the female employee any differently then any other employee. In this case the supervisor just told a rude joke, and did not sexually harass the female subordinate because no discrimination occurred. </a:t>
            </a:r>
          </a:p>
          <a:p>
            <a:pPr eaLnBrk="1" hangingPunct="1">
              <a:lnSpc>
                <a:spcPct val="80000"/>
              </a:lnSpc>
              <a:buFontTx/>
              <a:buChar char="•"/>
            </a:pPr>
            <a:r>
              <a:rPr lang="en-US" altLang="en-US" sz="1000"/>
              <a:t>On the other hand, if this supervisor told enough sexual jokes, and the employees felt that they were required to listen to them, the supervisor may end up creating a hostile environment within the workplace. Supervisors who allow or create a hostile environment for all or some employees to work in, also create an environment where discrimination can occur. </a:t>
            </a:r>
            <a:br>
              <a:rPr lang="en-US" altLang="en-US" sz="1000"/>
            </a:br>
            <a:br>
              <a:rPr lang="en-US" altLang="en-US" sz="1000"/>
            </a:br>
            <a:r>
              <a:rPr lang="en-US" altLang="en-US" sz="1000"/>
              <a:t>   The nature of sexual content that might develop into a discrimination situation will be judged by the "reasonable person" standard. Okay, this is a bit vague, but, hey, you can't have everything black and white.  </a:t>
            </a:r>
          </a:p>
          <a:p>
            <a:pPr eaLnBrk="1" hangingPunct="1">
              <a:lnSpc>
                <a:spcPct val="80000"/>
              </a:lnSpc>
              <a:buFontTx/>
              <a:buChar char="•"/>
            </a:pPr>
            <a:r>
              <a:rPr lang="en-US" altLang="en-US" sz="1000"/>
              <a:t>It basically means that the nature of the work the employee engages in, the environment, and the event will be judged on a case by case basis. It does not mean the background of the person should be evaluated. </a:t>
            </a:r>
            <a:br>
              <a:rPr lang="en-US" altLang="en-US" sz="1000"/>
            </a:br>
            <a:endParaRPr lang="en-US"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1D90831-F045-4CF9-8AC3-C9E5B549A4C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7515DF-C340-41AD-8687-AFB5235C2AF9}" type="slidenum">
              <a:rPr lang="en-US" altLang="en-US" sz="1200"/>
              <a:pPr/>
              <a:t>23</a:t>
            </a:fld>
            <a:endParaRPr lang="en-US" altLang="en-US" sz="1200"/>
          </a:p>
        </p:txBody>
      </p:sp>
      <p:sp>
        <p:nvSpPr>
          <p:cNvPr id="31747" name="Rectangle 2">
            <a:extLst>
              <a:ext uri="{FF2B5EF4-FFF2-40B4-BE49-F238E27FC236}">
                <a16:creationId xmlns:a16="http://schemas.microsoft.com/office/drawing/2014/main" id="{1F0FACA9-6471-4023-9271-3CDE3C3DA817}"/>
              </a:ext>
            </a:extLst>
          </p:cNvPr>
          <p:cNvSpPr>
            <a:spLocks noChangeArrowheads="1" noTextEdit="1"/>
          </p:cNvSpPr>
          <p:nvPr>
            <p:ph type="sldImg"/>
          </p:nvPr>
        </p:nvSpPr>
        <p:spPr>
          <a:ln/>
        </p:spPr>
      </p:sp>
      <p:sp>
        <p:nvSpPr>
          <p:cNvPr id="31748" name="Rectangle 3">
            <a:extLst>
              <a:ext uri="{FF2B5EF4-FFF2-40B4-BE49-F238E27FC236}">
                <a16:creationId xmlns:a16="http://schemas.microsoft.com/office/drawing/2014/main" id="{C2BBBC66-D859-4BBD-9084-F3E96F281E61}"/>
              </a:ext>
            </a:extLst>
          </p:cNvPr>
          <p:cNvSpPr>
            <a:spLocks noGrp="1" noChangeArrowheads="1"/>
          </p:cNvSpPr>
          <p:nvPr>
            <p:ph type="body" idx="1"/>
          </p:nvPr>
        </p:nvSpPr>
        <p:spPr>
          <a:noFill/>
        </p:spPr>
        <p:txBody>
          <a:bodyPr/>
          <a:lstStyle/>
          <a:p>
            <a:pPr eaLnBrk="1" hangingPunct="1">
              <a:lnSpc>
                <a:spcPct val="90000"/>
              </a:lnSpc>
              <a:buFontTx/>
              <a:buChar char="•"/>
            </a:pPr>
            <a:r>
              <a:rPr lang="en-US" altLang="en-US" sz="1000"/>
              <a:t>   </a:t>
            </a:r>
            <a:r>
              <a:rPr lang="en-US" altLang="en-US" sz="1000" b="1"/>
              <a:t>For The Employee:</a:t>
            </a:r>
            <a:br>
              <a:rPr lang="en-US" altLang="en-US" sz="1000"/>
            </a:br>
            <a:r>
              <a:rPr lang="en-US" altLang="en-US" sz="1000"/>
              <a:t>The Court ruled that men are capable of sexually harassing other men, and women are capable of sexually harassing other women. </a:t>
            </a:r>
          </a:p>
          <a:p>
            <a:pPr eaLnBrk="1" hangingPunct="1">
              <a:lnSpc>
                <a:spcPct val="90000"/>
              </a:lnSpc>
              <a:buFontTx/>
              <a:buChar char="•"/>
            </a:pPr>
            <a:r>
              <a:rPr lang="en-US" altLang="en-US" sz="1000"/>
              <a:t>In addition, the sexual orientation of the individual is not important the Court ruled. A heterosexual man/woman can sexually harass another heterosexual man/woman. A homosexual man/woman can sexually harass a heterosexual man/woman. Therefore the sexual orientation of either party should not be an issue when the employer investigates a complaint of sexual harassment. </a:t>
            </a:r>
          </a:p>
          <a:p>
            <a:pPr eaLnBrk="1" hangingPunct="1">
              <a:lnSpc>
                <a:spcPct val="90000"/>
              </a:lnSpc>
              <a:buFontTx/>
              <a:buChar char="•"/>
            </a:pPr>
            <a:r>
              <a:rPr lang="en-US" altLang="en-US" sz="1000"/>
              <a:t>In fact, the parties do not even need to be sexually interested in each other for sexual harassment to occur. The key ingredients that constitute sexual harassment is some form of sexual content and some form of discrimination occurring in the workplace. </a:t>
            </a:r>
            <a:br>
              <a:rPr lang="en-US" altLang="en-US" sz="1000"/>
            </a:br>
            <a:br>
              <a:rPr lang="en-US" altLang="en-US" sz="1000"/>
            </a:br>
            <a:r>
              <a:rPr lang="en-US" altLang="en-US" sz="1000"/>
              <a:t>Sexual Content + Discrimination = Sexual Harassment </a:t>
            </a:r>
          </a:p>
          <a:p>
            <a:pPr eaLnBrk="1" hangingPunct="1">
              <a:lnSpc>
                <a:spcPct val="90000"/>
              </a:lnSpc>
              <a:buFontTx/>
              <a:buChar char="•"/>
            </a:pPr>
            <a:r>
              <a:rPr lang="en-US" altLang="en-US" sz="1000" b="1"/>
              <a:t>   For The Employer:</a:t>
            </a:r>
            <a:br>
              <a:rPr lang="en-US" altLang="en-US" sz="1000" b="1"/>
            </a:br>
            <a:r>
              <a:rPr lang="en-US" altLang="en-US" sz="1000"/>
              <a:t>The Supreme Court has ruled that same-sex harassment is a form of discrimination that an employer should not engage in or allow to occur within the workplace. The sexual orientation and gender of the parties is not relevant to whether or not the event is or is not a form of sexual harassment. </a:t>
            </a:r>
          </a:p>
          <a:p>
            <a:pPr eaLnBrk="1" hangingPunct="1">
              <a:lnSpc>
                <a:spcPct val="90000"/>
              </a:lnSpc>
              <a:buFontTx/>
              <a:buChar char="•"/>
            </a:pPr>
            <a:r>
              <a:rPr lang="en-US" altLang="en-US" sz="1000"/>
              <a:t>An employer cannot claim that a male employee or supervisor could not have engaged in sexually harassing another male coworker because all the parties involved are heterosexual. </a:t>
            </a:r>
          </a:p>
          <a:p>
            <a:pPr eaLnBrk="1" hangingPunct="1">
              <a:lnSpc>
                <a:spcPct val="90000"/>
              </a:lnSpc>
              <a:buFontTx/>
              <a:buChar char="•"/>
            </a:pPr>
            <a:r>
              <a:rPr lang="en-US" altLang="en-US" sz="1000"/>
              <a:t>A heterosexual female supervisor can create a sexual harassing situation with either another heterosexual or homosexual female employee. </a:t>
            </a:r>
          </a:p>
          <a:p>
            <a:pPr eaLnBrk="1" hangingPunct="1">
              <a:lnSpc>
                <a:spcPct val="90000"/>
              </a:lnSpc>
              <a:buFontTx/>
              <a:buChar char="•"/>
            </a:pPr>
            <a:r>
              <a:rPr lang="en-US" altLang="en-US" sz="1000"/>
              <a:t>This makes the issue less murky for the employer: Basically, any activity that involves sexual content and can be demonstrated to result in discrimination in the workplace is sexual harassment.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845D4B0-C37B-4410-9845-EBA2A13FF93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A89BFE-CEC2-4DDC-B467-DBD6E9ECFB72}" type="slidenum">
              <a:rPr lang="en-US" altLang="en-US" sz="1200"/>
              <a:pPr/>
              <a:t>28</a:t>
            </a:fld>
            <a:endParaRPr lang="en-US" altLang="en-US" sz="1200"/>
          </a:p>
        </p:txBody>
      </p:sp>
      <p:sp>
        <p:nvSpPr>
          <p:cNvPr id="37891" name="Rectangle 2">
            <a:extLst>
              <a:ext uri="{FF2B5EF4-FFF2-40B4-BE49-F238E27FC236}">
                <a16:creationId xmlns:a16="http://schemas.microsoft.com/office/drawing/2014/main" id="{916DECBD-C60F-4932-81B8-F75AF79C65F1}"/>
              </a:ext>
            </a:extLst>
          </p:cNvPr>
          <p:cNvSpPr>
            <a:spLocks noChangeArrowheads="1" noTextEdit="1"/>
          </p:cNvSpPr>
          <p:nvPr>
            <p:ph type="sldImg"/>
          </p:nvPr>
        </p:nvSpPr>
        <p:spPr>
          <a:ln/>
        </p:spPr>
      </p:sp>
      <p:sp>
        <p:nvSpPr>
          <p:cNvPr id="37892" name="Rectangle 3">
            <a:extLst>
              <a:ext uri="{FF2B5EF4-FFF2-40B4-BE49-F238E27FC236}">
                <a16:creationId xmlns:a16="http://schemas.microsoft.com/office/drawing/2014/main" id="{6B208829-AA5B-46BD-99A4-4ECA9F74568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734B4FF-F71E-428E-A238-BFC7F3BD2F0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65D409-54EC-45E4-8B92-771F829C6EE5}" type="slidenum">
              <a:rPr lang="en-US" altLang="en-US" sz="1200"/>
              <a:pPr/>
              <a:t>29</a:t>
            </a:fld>
            <a:endParaRPr lang="en-US" altLang="en-US" sz="1200"/>
          </a:p>
        </p:txBody>
      </p:sp>
      <p:sp>
        <p:nvSpPr>
          <p:cNvPr id="39939" name="Rectangle 2">
            <a:extLst>
              <a:ext uri="{FF2B5EF4-FFF2-40B4-BE49-F238E27FC236}">
                <a16:creationId xmlns:a16="http://schemas.microsoft.com/office/drawing/2014/main" id="{CA5B3E24-26ED-4A99-8956-654E55EE65D0}"/>
              </a:ext>
            </a:extLst>
          </p:cNvPr>
          <p:cNvSpPr>
            <a:spLocks noChangeArrowheads="1" noTextEdit="1"/>
          </p:cNvSpPr>
          <p:nvPr>
            <p:ph type="sldImg"/>
          </p:nvPr>
        </p:nvSpPr>
        <p:spPr>
          <a:ln/>
        </p:spPr>
      </p:sp>
      <p:sp>
        <p:nvSpPr>
          <p:cNvPr id="39940" name="Rectangle 3">
            <a:extLst>
              <a:ext uri="{FF2B5EF4-FFF2-40B4-BE49-F238E27FC236}">
                <a16:creationId xmlns:a16="http://schemas.microsoft.com/office/drawing/2014/main" id="{2944B222-88F5-417A-AC67-11D2DC0FFB79}"/>
              </a:ext>
            </a:extLst>
          </p:cNvPr>
          <p:cNvSpPr>
            <a:spLocks noGrp="1" noChangeArrowheads="1"/>
          </p:cNvSpPr>
          <p:nvPr>
            <p:ph type="body" idx="1"/>
          </p:nvPr>
        </p:nvSpPr>
        <p:spPr>
          <a:noFill/>
        </p:spPr>
        <p:txBody>
          <a:bodyPr/>
          <a:lstStyle/>
          <a:p>
            <a:pPr eaLnBrk="1" hangingPunct="1"/>
            <a:r>
              <a:rPr lang="en-US" altLang="en-US"/>
              <a:t>&gt;PRESENTER: Show video vignettes one at a time, pausing for discussion after each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E8B6A21-8CCA-4932-90A8-517A1D803D80}"/>
              </a:ext>
            </a:extLst>
          </p:cNvPr>
          <p:cNvGrpSpPr>
            <a:grpSpLocks/>
          </p:cNvGrpSpPr>
          <p:nvPr/>
        </p:nvGrpSpPr>
        <p:grpSpPr bwMode="auto">
          <a:xfrm>
            <a:off x="-1035050" y="1552575"/>
            <a:ext cx="10179050" cy="5305425"/>
            <a:chOff x="-652" y="978"/>
            <a:chExt cx="6412" cy="3342"/>
          </a:xfrm>
        </p:grpSpPr>
        <p:sp>
          <p:nvSpPr>
            <p:cNvPr id="5" name="Freeform 3">
              <a:extLst>
                <a:ext uri="{FF2B5EF4-FFF2-40B4-BE49-F238E27FC236}">
                  <a16:creationId xmlns:a16="http://schemas.microsoft.com/office/drawing/2014/main" id="{9346663E-ECC4-4776-A6FA-5BEABA8AF290}"/>
                </a:ext>
              </a:extLst>
            </p:cNvPr>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6" name="Arc 4">
              <a:extLst>
                <a:ext uri="{FF2B5EF4-FFF2-40B4-BE49-F238E27FC236}">
                  <a16:creationId xmlns:a16="http://schemas.microsoft.com/office/drawing/2014/main" id="{FA0F9229-26C2-48B0-9862-2C732263398A}"/>
                </a:ext>
              </a:extLst>
            </p:cNvPr>
            <p:cNvSpPr>
              <a:spLocks/>
            </p:cNvSpPr>
            <p:nvPr/>
          </p:nvSpPr>
          <p:spPr bwMode="auto">
            <a:xfrm>
              <a:off x="-652" y="978"/>
              <a:ext cx="4237" cy="3342"/>
            </a:xfrm>
            <a:custGeom>
              <a:avLst/>
              <a:gdLst>
                <a:gd name="T0" fmla="*/ 780 w 21600"/>
                <a:gd name="T1" fmla="*/ 0 h 21231"/>
                <a:gd name="T2" fmla="*/ 4237 w 21600"/>
                <a:gd name="T3" fmla="*/ 3342 h 21231"/>
                <a:gd name="T4" fmla="*/ 0 w 21600"/>
                <a:gd name="T5" fmla="*/ 3342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485" name="Rectangle 5">
            <a:extLst>
              <a:ext uri="{FF2B5EF4-FFF2-40B4-BE49-F238E27FC236}">
                <a16:creationId xmlns:a16="http://schemas.microsoft.com/office/drawing/2014/main" id="{3814A131-A1D9-47D6-8648-6FEC556A58C6}"/>
              </a:ext>
            </a:extLst>
          </p:cNvPr>
          <p:cNvSpPr>
            <a:spLocks noGrp="1" noChangeArrowheads="1"/>
          </p:cNvSpPr>
          <p:nvPr>
            <p:ph type="ctrTitle" sz="quarter"/>
          </p:nvPr>
        </p:nvSpPr>
        <p:spPr>
          <a:xfrm>
            <a:off x="1293813" y="762000"/>
            <a:ext cx="7772400" cy="1143000"/>
          </a:xfrm>
        </p:spPr>
        <p:txBody>
          <a:bodyPr anchor="b"/>
          <a:lstStyle>
            <a:lvl1pPr>
              <a:defRPr/>
            </a:lvl1pPr>
          </a:lstStyle>
          <a:p>
            <a:pPr lvl="0"/>
            <a:r>
              <a:rPr lang="en-US" altLang="en-US" noProof="0"/>
              <a:t>Click to edit Master title style</a:t>
            </a:r>
          </a:p>
        </p:txBody>
      </p:sp>
      <p:sp>
        <p:nvSpPr>
          <p:cNvPr id="20486" name="Rectangle 6">
            <a:extLst>
              <a:ext uri="{FF2B5EF4-FFF2-40B4-BE49-F238E27FC236}">
                <a16:creationId xmlns:a16="http://schemas.microsoft.com/office/drawing/2014/main" id="{EDFF0F8A-8816-447B-8087-9AD78F998296}"/>
              </a:ext>
            </a:extLst>
          </p:cNvPr>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7" name="Rectangle 7">
            <a:extLst>
              <a:ext uri="{FF2B5EF4-FFF2-40B4-BE49-F238E27FC236}">
                <a16:creationId xmlns:a16="http://schemas.microsoft.com/office/drawing/2014/main" id="{8BB0AA6D-7610-4052-81D4-2761D663F31A}"/>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3AC0151A-C17F-4E63-8404-76FE2526DF7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9">
            <a:extLst>
              <a:ext uri="{FF2B5EF4-FFF2-40B4-BE49-F238E27FC236}">
                <a16:creationId xmlns:a16="http://schemas.microsoft.com/office/drawing/2014/main" id="{64E6F619-31C2-4FDB-8AB9-81551E045BEC}"/>
              </a:ext>
            </a:extLst>
          </p:cNvPr>
          <p:cNvSpPr>
            <a:spLocks noGrp="1" noChangeArrowheads="1"/>
          </p:cNvSpPr>
          <p:nvPr>
            <p:ph type="sldNum" sz="quarter" idx="12"/>
          </p:nvPr>
        </p:nvSpPr>
        <p:spPr/>
        <p:txBody>
          <a:bodyPr/>
          <a:lstStyle>
            <a:lvl1pPr>
              <a:defRPr smtClean="0"/>
            </a:lvl1pPr>
          </a:lstStyle>
          <a:p>
            <a:pPr>
              <a:defRPr/>
            </a:pPr>
            <a:fld id="{C08F88C9-6BE8-49E9-BF70-F69C27244678}" type="slidenum">
              <a:rPr lang="en-US" altLang="en-US"/>
              <a:pPr>
                <a:defRPr/>
              </a:pPr>
              <a:t>‹#›</a:t>
            </a:fld>
            <a:endParaRPr lang="en-US" altLang="en-US"/>
          </a:p>
        </p:txBody>
      </p:sp>
    </p:spTree>
    <p:extLst>
      <p:ext uri="{BB962C8B-B14F-4D97-AF65-F5344CB8AC3E}">
        <p14:creationId xmlns:p14="http://schemas.microsoft.com/office/powerpoint/2010/main" val="2759688926"/>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F3DD-2D0D-4E44-A1DB-20D0C30DA5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31CE02-7B15-46B2-9759-397F50540B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9D577D5-B220-4F68-ACD5-24AC080AB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4F1B24E0-4BB5-4C1B-856E-60FC551671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20164348-BC62-4A59-9C70-2D3602BC10E8}"/>
              </a:ext>
            </a:extLst>
          </p:cNvPr>
          <p:cNvSpPr>
            <a:spLocks noGrp="1" noChangeArrowheads="1"/>
          </p:cNvSpPr>
          <p:nvPr>
            <p:ph type="sldNum" sz="quarter" idx="12"/>
          </p:nvPr>
        </p:nvSpPr>
        <p:spPr>
          <a:ln/>
        </p:spPr>
        <p:txBody>
          <a:bodyPr/>
          <a:lstStyle>
            <a:lvl1pPr>
              <a:defRPr/>
            </a:lvl1pPr>
          </a:lstStyle>
          <a:p>
            <a:pPr>
              <a:defRPr/>
            </a:pPr>
            <a:fld id="{20092B83-C6E4-4F32-AA33-224CCEFD2AB3}" type="slidenum">
              <a:rPr lang="en-US" altLang="en-US"/>
              <a:pPr>
                <a:defRPr/>
              </a:pPr>
              <a:t>‹#›</a:t>
            </a:fld>
            <a:endParaRPr lang="en-US" altLang="en-US"/>
          </a:p>
        </p:txBody>
      </p:sp>
    </p:spTree>
    <p:extLst>
      <p:ext uri="{BB962C8B-B14F-4D97-AF65-F5344CB8AC3E}">
        <p14:creationId xmlns:p14="http://schemas.microsoft.com/office/powerpoint/2010/main" val="1776268925"/>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892DE2-8BA7-42B5-B180-7B79F8060D02}"/>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46FC0C-6059-4139-97EF-0A0304CA49E2}"/>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70FF8A1-116F-463A-B5BD-8D339D0DC3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FD575F92-F58D-4238-8EE9-134E16C700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80B262BC-ACD8-43DB-B6B9-AF4A048BD1A7}"/>
              </a:ext>
            </a:extLst>
          </p:cNvPr>
          <p:cNvSpPr>
            <a:spLocks noGrp="1" noChangeArrowheads="1"/>
          </p:cNvSpPr>
          <p:nvPr>
            <p:ph type="sldNum" sz="quarter" idx="12"/>
          </p:nvPr>
        </p:nvSpPr>
        <p:spPr>
          <a:ln/>
        </p:spPr>
        <p:txBody>
          <a:bodyPr/>
          <a:lstStyle>
            <a:lvl1pPr>
              <a:defRPr/>
            </a:lvl1pPr>
          </a:lstStyle>
          <a:p>
            <a:pPr>
              <a:defRPr/>
            </a:pPr>
            <a:fld id="{6E2A8DCC-7E85-4C53-8D99-79BF2331C429}" type="slidenum">
              <a:rPr lang="en-US" altLang="en-US"/>
              <a:pPr>
                <a:defRPr/>
              </a:pPr>
              <a:t>‹#›</a:t>
            </a:fld>
            <a:endParaRPr lang="en-US" altLang="en-US"/>
          </a:p>
        </p:txBody>
      </p:sp>
    </p:spTree>
    <p:extLst>
      <p:ext uri="{BB962C8B-B14F-4D97-AF65-F5344CB8AC3E}">
        <p14:creationId xmlns:p14="http://schemas.microsoft.com/office/powerpoint/2010/main" val="629255152"/>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66CB-26C5-421D-A9E0-86914907A384}"/>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85E475-BE91-46ED-A5EB-A82129638CD7}"/>
              </a:ext>
            </a:extLst>
          </p:cNvPr>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6BDA42-2130-4CCF-8E22-10F3079557B5}"/>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EF8E59D-2D9C-4737-9BE3-A4B4C3E30A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4511B479-B956-4247-90A9-AE8F5075C3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B4046D97-5C1C-4145-A361-BFA9B5C734FE}"/>
              </a:ext>
            </a:extLst>
          </p:cNvPr>
          <p:cNvSpPr>
            <a:spLocks noGrp="1" noChangeArrowheads="1"/>
          </p:cNvSpPr>
          <p:nvPr>
            <p:ph type="sldNum" sz="quarter" idx="12"/>
          </p:nvPr>
        </p:nvSpPr>
        <p:spPr>
          <a:ln/>
        </p:spPr>
        <p:txBody>
          <a:bodyPr/>
          <a:lstStyle>
            <a:lvl1pPr>
              <a:defRPr/>
            </a:lvl1pPr>
          </a:lstStyle>
          <a:p>
            <a:pPr>
              <a:defRPr/>
            </a:pPr>
            <a:fld id="{4E11CAEB-D5EE-4F61-AE0B-81F4BAD421B9}" type="slidenum">
              <a:rPr lang="en-US" altLang="en-US"/>
              <a:pPr>
                <a:defRPr/>
              </a:pPr>
              <a:t>‹#›</a:t>
            </a:fld>
            <a:endParaRPr lang="en-US" altLang="en-US"/>
          </a:p>
        </p:txBody>
      </p:sp>
    </p:spTree>
    <p:extLst>
      <p:ext uri="{BB962C8B-B14F-4D97-AF65-F5344CB8AC3E}">
        <p14:creationId xmlns:p14="http://schemas.microsoft.com/office/powerpoint/2010/main" val="4015204978"/>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9BA7-BA6F-4DB6-83CF-B590BDB9073C}"/>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A08426-A9FB-4C15-B2C0-99E14BDE6734}"/>
              </a:ext>
            </a:extLst>
          </p:cNvPr>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B9F635D8-62C1-4A80-9A9A-1ECB9CA0B8A3}"/>
              </a:ext>
            </a:extLst>
          </p:cNvPr>
          <p:cNvSpPr>
            <a:spLocks noGrp="1"/>
          </p:cNvSpPr>
          <p:nvPr>
            <p:ph type="clipArt" sz="half" idx="2"/>
          </p:nvPr>
        </p:nvSpPr>
        <p:spPr>
          <a:xfrm>
            <a:off x="4648200" y="1981200"/>
            <a:ext cx="3810000" cy="4114800"/>
          </a:xfrm>
        </p:spPr>
        <p:txBody>
          <a:bodyPr/>
          <a:lstStyle/>
          <a:p>
            <a:pPr lvl="0"/>
            <a:endParaRPr lang="en-US" noProof="0"/>
          </a:p>
        </p:txBody>
      </p:sp>
      <p:sp>
        <p:nvSpPr>
          <p:cNvPr id="5" name="Rectangle 6">
            <a:extLst>
              <a:ext uri="{FF2B5EF4-FFF2-40B4-BE49-F238E27FC236}">
                <a16:creationId xmlns:a16="http://schemas.microsoft.com/office/drawing/2014/main" id="{B8D4DE8A-7FB4-469D-ABCC-6FF129EE6E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0913A5D0-E632-435C-8248-906953010D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BEDF3F62-6635-4975-AA58-053D0E73DD5B}"/>
              </a:ext>
            </a:extLst>
          </p:cNvPr>
          <p:cNvSpPr>
            <a:spLocks noGrp="1" noChangeArrowheads="1"/>
          </p:cNvSpPr>
          <p:nvPr>
            <p:ph type="sldNum" sz="quarter" idx="12"/>
          </p:nvPr>
        </p:nvSpPr>
        <p:spPr>
          <a:ln/>
        </p:spPr>
        <p:txBody>
          <a:bodyPr/>
          <a:lstStyle>
            <a:lvl1pPr>
              <a:defRPr/>
            </a:lvl1pPr>
          </a:lstStyle>
          <a:p>
            <a:pPr>
              <a:defRPr/>
            </a:pPr>
            <a:fld id="{59A9552D-85CF-49E9-8EB4-55A662BB416A}" type="slidenum">
              <a:rPr lang="en-US" altLang="en-US"/>
              <a:pPr>
                <a:defRPr/>
              </a:pPr>
              <a:t>‹#›</a:t>
            </a:fld>
            <a:endParaRPr lang="en-US" altLang="en-US"/>
          </a:p>
        </p:txBody>
      </p:sp>
    </p:spTree>
    <p:extLst>
      <p:ext uri="{BB962C8B-B14F-4D97-AF65-F5344CB8AC3E}">
        <p14:creationId xmlns:p14="http://schemas.microsoft.com/office/powerpoint/2010/main" val="2996033839"/>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F7A0E-FF27-4C80-81F7-BB6B6CD7C9F1}"/>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85BFFE95-6819-4242-B0AE-8AB0461737A6}"/>
              </a:ext>
            </a:extLst>
          </p:cNvPr>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a:extLst>
              <a:ext uri="{FF2B5EF4-FFF2-40B4-BE49-F238E27FC236}">
                <a16:creationId xmlns:a16="http://schemas.microsoft.com/office/drawing/2014/main" id="{17C5840F-2A32-45B9-8A40-70824277D94F}"/>
              </a:ext>
            </a:extLst>
          </p:cNvPr>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6A5A725-E93C-478F-A29C-BCF9FEB44F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AAD90B48-B5B3-4607-B27C-CBE343F9A5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42D2EA3E-4D83-48C7-962F-FB28274265D0}"/>
              </a:ext>
            </a:extLst>
          </p:cNvPr>
          <p:cNvSpPr>
            <a:spLocks noGrp="1" noChangeArrowheads="1"/>
          </p:cNvSpPr>
          <p:nvPr>
            <p:ph type="sldNum" sz="quarter" idx="12"/>
          </p:nvPr>
        </p:nvSpPr>
        <p:spPr>
          <a:ln/>
        </p:spPr>
        <p:txBody>
          <a:bodyPr/>
          <a:lstStyle>
            <a:lvl1pPr>
              <a:defRPr/>
            </a:lvl1pPr>
          </a:lstStyle>
          <a:p>
            <a:pPr>
              <a:defRPr/>
            </a:pPr>
            <a:fld id="{E85CFCD3-DC84-4A12-9643-DC6B1B844D23}" type="slidenum">
              <a:rPr lang="en-US" altLang="en-US"/>
              <a:pPr>
                <a:defRPr/>
              </a:pPr>
              <a:t>‹#›</a:t>
            </a:fld>
            <a:endParaRPr lang="en-US" altLang="en-US"/>
          </a:p>
        </p:txBody>
      </p:sp>
    </p:spTree>
    <p:extLst>
      <p:ext uri="{BB962C8B-B14F-4D97-AF65-F5344CB8AC3E}">
        <p14:creationId xmlns:p14="http://schemas.microsoft.com/office/powerpoint/2010/main" val="4065522758"/>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924A-9498-4788-82BE-1201F10BF463}"/>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619880-86B9-4257-B5B9-6C0CC88E41A4}"/>
              </a:ext>
            </a:extLst>
          </p:cNvPr>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4C4A86-C0D4-492F-913A-84CB29F2D687}"/>
              </a:ext>
            </a:extLst>
          </p:cNvPr>
          <p:cNvSpPr>
            <a:spLocks noGrp="1"/>
          </p:cNvSpPr>
          <p:nvPr>
            <p:ph sz="quarter" idx="2"/>
          </p:nvPr>
        </p:nvSpPr>
        <p:spPr>
          <a:xfrm>
            <a:off x="4648200" y="19812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10CBC5B-E6DE-4DF8-B384-2B66087F93BB}"/>
              </a:ext>
            </a:extLst>
          </p:cNvPr>
          <p:cNvSpPr>
            <a:spLocks noGrp="1"/>
          </p:cNvSpPr>
          <p:nvPr>
            <p:ph sz="quarter" idx="3"/>
          </p:nvPr>
        </p:nvSpPr>
        <p:spPr>
          <a:xfrm>
            <a:off x="4648200" y="41148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C9AF0CE6-599E-4F1F-8CC6-2BFEC957FF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54CA59A6-106E-4285-BD24-472D536132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A4C1B949-9DF6-420A-9020-4498BCC96173}"/>
              </a:ext>
            </a:extLst>
          </p:cNvPr>
          <p:cNvSpPr>
            <a:spLocks noGrp="1" noChangeArrowheads="1"/>
          </p:cNvSpPr>
          <p:nvPr>
            <p:ph type="sldNum" sz="quarter" idx="12"/>
          </p:nvPr>
        </p:nvSpPr>
        <p:spPr>
          <a:ln/>
        </p:spPr>
        <p:txBody>
          <a:bodyPr/>
          <a:lstStyle>
            <a:lvl1pPr>
              <a:defRPr/>
            </a:lvl1pPr>
          </a:lstStyle>
          <a:p>
            <a:pPr>
              <a:defRPr/>
            </a:pPr>
            <a:fld id="{DF296526-571E-4120-9DD3-A4D87CCB09A3}" type="slidenum">
              <a:rPr lang="en-US" altLang="en-US"/>
              <a:pPr>
                <a:defRPr/>
              </a:pPr>
              <a:t>‹#›</a:t>
            </a:fld>
            <a:endParaRPr lang="en-US" altLang="en-US"/>
          </a:p>
        </p:txBody>
      </p:sp>
    </p:spTree>
    <p:extLst>
      <p:ext uri="{BB962C8B-B14F-4D97-AF65-F5344CB8AC3E}">
        <p14:creationId xmlns:p14="http://schemas.microsoft.com/office/powerpoint/2010/main" val="390230025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1F56-DA05-4429-ACDB-9263807E3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08820-4FB9-48DA-9F3E-561053678D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351C89C-59A9-466B-80BA-90D0D9D421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E35780DF-2B43-4E23-BD3A-17BA957FFC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A1BC7E39-5D7A-42E2-9758-2F4D016D2DAB}"/>
              </a:ext>
            </a:extLst>
          </p:cNvPr>
          <p:cNvSpPr>
            <a:spLocks noGrp="1" noChangeArrowheads="1"/>
          </p:cNvSpPr>
          <p:nvPr>
            <p:ph type="sldNum" sz="quarter" idx="12"/>
          </p:nvPr>
        </p:nvSpPr>
        <p:spPr>
          <a:ln/>
        </p:spPr>
        <p:txBody>
          <a:bodyPr/>
          <a:lstStyle>
            <a:lvl1pPr>
              <a:defRPr/>
            </a:lvl1pPr>
          </a:lstStyle>
          <a:p>
            <a:pPr>
              <a:defRPr/>
            </a:pPr>
            <a:fld id="{E130400F-7E67-47E9-97B9-5D8C15763718}" type="slidenum">
              <a:rPr lang="en-US" altLang="en-US"/>
              <a:pPr>
                <a:defRPr/>
              </a:pPr>
              <a:t>‹#›</a:t>
            </a:fld>
            <a:endParaRPr lang="en-US" altLang="en-US"/>
          </a:p>
        </p:txBody>
      </p:sp>
    </p:spTree>
    <p:extLst>
      <p:ext uri="{BB962C8B-B14F-4D97-AF65-F5344CB8AC3E}">
        <p14:creationId xmlns:p14="http://schemas.microsoft.com/office/powerpoint/2010/main" val="1593636181"/>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B224-D924-4B1E-8F77-31BD9BECE63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CB08FA-3137-4DC6-8F56-C5F91E14D31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
            <a:extLst>
              <a:ext uri="{FF2B5EF4-FFF2-40B4-BE49-F238E27FC236}">
                <a16:creationId xmlns:a16="http://schemas.microsoft.com/office/drawing/2014/main" id="{056800EC-2183-437F-83F9-7738B6AB16A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4959061C-1E27-4B74-9AF1-018470A5EA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C047B983-EF88-448A-961D-14FB48BE93B3}"/>
              </a:ext>
            </a:extLst>
          </p:cNvPr>
          <p:cNvSpPr>
            <a:spLocks noGrp="1" noChangeArrowheads="1"/>
          </p:cNvSpPr>
          <p:nvPr>
            <p:ph type="sldNum" sz="quarter" idx="12"/>
          </p:nvPr>
        </p:nvSpPr>
        <p:spPr>
          <a:ln/>
        </p:spPr>
        <p:txBody>
          <a:bodyPr/>
          <a:lstStyle>
            <a:lvl1pPr>
              <a:defRPr/>
            </a:lvl1pPr>
          </a:lstStyle>
          <a:p>
            <a:pPr>
              <a:defRPr/>
            </a:pPr>
            <a:fld id="{D149B3D4-A3C9-4B42-9C0D-70CD76F2A9B8}" type="slidenum">
              <a:rPr lang="en-US" altLang="en-US"/>
              <a:pPr>
                <a:defRPr/>
              </a:pPr>
              <a:t>‹#›</a:t>
            </a:fld>
            <a:endParaRPr lang="en-US" altLang="en-US"/>
          </a:p>
        </p:txBody>
      </p:sp>
    </p:spTree>
    <p:extLst>
      <p:ext uri="{BB962C8B-B14F-4D97-AF65-F5344CB8AC3E}">
        <p14:creationId xmlns:p14="http://schemas.microsoft.com/office/powerpoint/2010/main" val="3222252859"/>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A876-C754-4A7F-926F-0A0647ED3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BF6CC-C749-49FA-B8D4-60C831DA7506}"/>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EA4EDD-3D9B-4A7B-ADCF-2B729B9AC7DE}"/>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C7E50AF-5341-4D60-8725-9129CD904A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4B10B37B-D931-494B-A64E-F3B2CEF17DF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F7454A38-14BD-44C6-B6E6-50D2E1F80E84}"/>
              </a:ext>
            </a:extLst>
          </p:cNvPr>
          <p:cNvSpPr>
            <a:spLocks noGrp="1" noChangeArrowheads="1"/>
          </p:cNvSpPr>
          <p:nvPr>
            <p:ph type="sldNum" sz="quarter" idx="12"/>
          </p:nvPr>
        </p:nvSpPr>
        <p:spPr>
          <a:ln/>
        </p:spPr>
        <p:txBody>
          <a:bodyPr/>
          <a:lstStyle>
            <a:lvl1pPr>
              <a:defRPr/>
            </a:lvl1pPr>
          </a:lstStyle>
          <a:p>
            <a:pPr>
              <a:defRPr/>
            </a:pPr>
            <a:fld id="{8FD6ACF8-2D3F-4529-9A38-1018C7531FF0}" type="slidenum">
              <a:rPr lang="en-US" altLang="en-US"/>
              <a:pPr>
                <a:defRPr/>
              </a:pPr>
              <a:t>‹#›</a:t>
            </a:fld>
            <a:endParaRPr lang="en-US" altLang="en-US"/>
          </a:p>
        </p:txBody>
      </p:sp>
    </p:spTree>
    <p:extLst>
      <p:ext uri="{BB962C8B-B14F-4D97-AF65-F5344CB8AC3E}">
        <p14:creationId xmlns:p14="http://schemas.microsoft.com/office/powerpoint/2010/main" val="3818070053"/>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39F8-42F3-4F2F-AD08-65D80F8B625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97AD16-4319-498E-B629-3BDCA61EB69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AB284B-0D76-475D-B49C-184BC7D8AE9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EB65E-C620-474B-B008-D53023301D2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43D0D8-C5F2-4D9F-8134-F6A124933CA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FB03E6-E59C-4DB4-882E-D08A1C9AAB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2331AE5F-86CA-4C06-8899-F43493EE4C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10D3B92A-CD67-4B30-85BB-97C55197E634}"/>
              </a:ext>
            </a:extLst>
          </p:cNvPr>
          <p:cNvSpPr>
            <a:spLocks noGrp="1" noChangeArrowheads="1"/>
          </p:cNvSpPr>
          <p:nvPr>
            <p:ph type="sldNum" sz="quarter" idx="12"/>
          </p:nvPr>
        </p:nvSpPr>
        <p:spPr>
          <a:ln/>
        </p:spPr>
        <p:txBody>
          <a:bodyPr/>
          <a:lstStyle>
            <a:lvl1pPr>
              <a:defRPr/>
            </a:lvl1pPr>
          </a:lstStyle>
          <a:p>
            <a:pPr>
              <a:defRPr/>
            </a:pPr>
            <a:fld id="{35BEC118-D304-4DCD-92E3-FA2C3D0ACB20}" type="slidenum">
              <a:rPr lang="en-US" altLang="en-US"/>
              <a:pPr>
                <a:defRPr/>
              </a:pPr>
              <a:t>‹#›</a:t>
            </a:fld>
            <a:endParaRPr lang="en-US" altLang="en-US"/>
          </a:p>
        </p:txBody>
      </p:sp>
    </p:spTree>
    <p:extLst>
      <p:ext uri="{BB962C8B-B14F-4D97-AF65-F5344CB8AC3E}">
        <p14:creationId xmlns:p14="http://schemas.microsoft.com/office/powerpoint/2010/main" val="2635180297"/>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AA66-55C7-45F3-B900-CFD080E4895D}"/>
              </a:ext>
            </a:extLst>
          </p:cNvPr>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A1043018-F018-416A-A0C8-C74A1A696C7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0B7D24D5-E06D-47FC-A69C-42FCBE1677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7BA78BB1-DBF9-44B4-A921-AD6EC1A1BF05}"/>
              </a:ext>
            </a:extLst>
          </p:cNvPr>
          <p:cNvSpPr>
            <a:spLocks noGrp="1" noChangeArrowheads="1"/>
          </p:cNvSpPr>
          <p:nvPr>
            <p:ph type="sldNum" sz="quarter" idx="12"/>
          </p:nvPr>
        </p:nvSpPr>
        <p:spPr>
          <a:ln/>
        </p:spPr>
        <p:txBody>
          <a:bodyPr/>
          <a:lstStyle>
            <a:lvl1pPr>
              <a:defRPr/>
            </a:lvl1pPr>
          </a:lstStyle>
          <a:p>
            <a:pPr>
              <a:defRPr/>
            </a:pPr>
            <a:fld id="{0C56644B-5F66-4757-996B-136B24639473}" type="slidenum">
              <a:rPr lang="en-US" altLang="en-US"/>
              <a:pPr>
                <a:defRPr/>
              </a:pPr>
              <a:t>‹#›</a:t>
            </a:fld>
            <a:endParaRPr lang="en-US" altLang="en-US"/>
          </a:p>
        </p:txBody>
      </p:sp>
    </p:spTree>
    <p:extLst>
      <p:ext uri="{BB962C8B-B14F-4D97-AF65-F5344CB8AC3E}">
        <p14:creationId xmlns:p14="http://schemas.microsoft.com/office/powerpoint/2010/main" val="158201363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64D9903-5EBD-414F-ADD9-6368134AFB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611D58F1-5B28-4421-830E-4236205560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531F04F9-DEDD-44FF-BCEE-7D99AD87FC89}"/>
              </a:ext>
            </a:extLst>
          </p:cNvPr>
          <p:cNvSpPr>
            <a:spLocks noGrp="1" noChangeArrowheads="1"/>
          </p:cNvSpPr>
          <p:nvPr>
            <p:ph type="sldNum" sz="quarter" idx="12"/>
          </p:nvPr>
        </p:nvSpPr>
        <p:spPr>
          <a:ln/>
        </p:spPr>
        <p:txBody>
          <a:bodyPr/>
          <a:lstStyle>
            <a:lvl1pPr>
              <a:defRPr/>
            </a:lvl1pPr>
          </a:lstStyle>
          <a:p>
            <a:pPr>
              <a:defRPr/>
            </a:pPr>
            <a:fld id="{FBF5027D-777D-49FE-80F2-0F52DEA94066}" type="slidenum">
              <a:rPr lang="en-US" altLang="en-US"/>
              <a:pPr>
                <a:defRPr/>
              </a:pPr>
              <a:t>‹#›</a:t>
            </a:fld>
            <a:endParaRPr lang="en-US" altLang="en-US"/>
          </a:p>
        </p:txBody>
      </p:sp>
    </p:spTree>
    <p:extLst>
      <p:ext uri="{BB962C8B-B14F-4D97-AF65-F5344CB8AC3E}">
        <p14:creationId xmlns:p14="http://schemas.microsoft.com/office/powerpoint/2010/main" val="357587777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6796-979F-4697-9618-A044FB18BED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AF3A39-93D3-400E-9C19-8965F0872A1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7D8EF9-7499-4A8B-8901-E065956BE32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D4CB96FC-FE1B-42E9-B163-B249EF4105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D7CEC54E-B700-4807-B62C-55C0C60C54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0F75FACB-6EDF-48AC-87FE-B78A0ADE473D}"/>
              </a:ext>
            </a:extLst>
          </p:cNvPr>
          <p:cNvSpPr>
            <a:spLocks noGrp="1" noChangeArrowheads="1"/>
          </p:cNvSpPr>
          <p:nvPr>
            <p:ph type="sldNum" sz="quarter" idx="12"/>
          </p:nvPr>
        </p:nvSpPr>
        <p:spPr>
          <a:ln/>
        </p:spPr>
        <p:txBody>
          <a:bodyPr/>
          <a:lstStyle>
            <a:lvl1pPr>
              <a:defRPr/>
            </a:lvl1pPr>
          </a:lstStyle>
          <a:p>
            <a:pPr>
              <a:defRPr/>
            </a:pPr>
            <a:fld id="{63F058B0-B43C-4B0F-89F9-D4A1A2CF5032}" type="slidenum">
              <a:rPr lang="en-US" altLang="en-US"/>
              <a:pPr>
                <a:defRPr/>
              </a:pPr>
              <a:t>‹#›</a:t>
            </a:fld>
            <a:endParaRPr lang="en-US" altLang="en-US"/>
          </a:p>
        </p:txBody>
      </p:sp>
    </p:spTree>
    <p:extLst>
      <p:ext uri="{BB962C8B-B14F-4D97-AF65-F5344CB8AC3E}">
        <p14:creationId xmlns:p14="http://schemas.microsoft.com/office/powerpoint/2010/main" val="677264416"/>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BA28-1594-4AF6-A475-B3A70CCDE31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577D9B-5EDF-4736-B036-B9D038EBD71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C5D033E4-4FE0-4B56-8450-973992B7C47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9C68AD9C-1E53-42C0-8DAD-5D59C8C8A8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205058C7-2032-4DDA-9792-1D49A408DC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79A08FCC-9363-422D-92E4-E0EA3ADE1199}"/>
              </a:ext>
            </a:extLst>
          </p:cNvPr>
          <p:cNvSpPr>
            <a:spLocks noGrp="1" noChangeArrowheads="1"/>
          </p:cNvSpPr>
          <p:nvPr>
            <p:ph type="sldNum" sz="quarter" idx="12"/>
          </p:nvPr>
        </p:nvSpPr>
        <p:spPr>
          <a:ln/>
        </p:spPr>
        <p:txBody>
          <a:bodyPr/>
          <a:lstStyle>
            <a:lvl1pPr>
              <a:defRPr/>
            </a:lvl1pPr>
          </a:lstStyle>
          <a:p>
            <a:pPr>
              <a:defRPr/>
            </a:pPr>
            <a:fld id="{57DB265E-E880-468C-BA31-683BB10A6EE1}" type="slidenum">
              <a:rPr lang="en-US" altLang="en-US"/>
              <a:pPr>
                <a:defRPr/>
              </a:pPr>
              <a:t>‹#›</a:t>
            </a:fld>
            <a:endParaRPr lang="en-US" altLang="en-US"/>
          </a:p>
        </p:txBody>
      </p:sp>
    </p:spTree>
    <p:extLst>
      <p:ext uri="{BB962C8B-B14F-4D97-AF65-F5344CB8AC3E}">
        <p14:creationId xmlns:p14="http://schemas.microsoft.com/office/powerpoint/2010/main" val="2301649795"/>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ED996B9-6B84-41E2-BB8C-748F311B063E}"/>
              </a:ext>
            </a:extLst>
          </p:cNvPr>
          <p:cNvGrpSpPr>
            <a:grpSpLocks/>
          </p:cNvGrpSpPr>
          <p:nvPr/>
        </p:nvGrpSpPr>
        <p:grpSpPr bwMode="auto">
          <a:xfrm>
            <a:off x="0" y="1588"/>
            <a:ext cx="9132888" cy="6845300"/>
            <a:chOff x="0" y="1"/>
            <a:chExt cx="5753" cy="4312"/>
          </a:xfrm>
        </p:grpSpPr>
        <p:sp>
          <p:nvSpPr>
            <p:cNvPr id="19459" name="Freeform 3">
              <a:extLst>
                <a:ext uri="{FF2B5EF4-FFF2-40B4-BE49-F238E27FC236}">
                  <a16:creationId xmlns:a16="http://schemas.microsoft.com/office/drawing/2014/main" id="{9DD0B502-95C4-467E-9C30-1771065802DF}"/>
                </a:ext>
              </a:extLst>
            </p:cNvPr>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sp>
          <p:nvSpPr>
            <p:cNvPr id="1033" name="Arc 4">
              <a:extLst>
                <a:ext uri="{FF2B5EF4-FFF2-40B4-BE49-F238E27FC236}">
                  <a16:creationId xmlns:a16="http://schemas.microsoft.com/office/drawing/2014/main" id="{981B3E01-E90E-42F3-B000-D99396EDE779}"/>
                </a:ext>
              </a:extLst>
            </p:cNvPr>
            <p:cNvSpPr>
              <a:spLocks/>
            </p:cNvSpPr>
            <p:nvPr/>
          </p:nvSpPr>
          <p:spPr bwMode="auto">
            <a:xfrm>
              <a:off x="0" y="1"/>
              <a:ext cx="5298" cy="4312"/>
            </a:xfrm>
            <a:custGeom>
              <a:avLst/>
              <a:gdLst>
                <a:gd name="T0" fmla="*/ 0 w 21600"/>
                <a:gd name="T1" fmla="*/ 0 h 21600"/>
                <a:gd name="T2" fmla="*/ 5298 w 21600"/>
                <a:gd name="T3" fmla="*/ 4312 h 21600"/>
                <a:gd name="T4" fmla="*/ 0 w 21600"/>
                <a:gd name="T5" fmla="*/ 43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61" name="Rectangle 5">
            <a:extLst>
              <a:ext uri="{FF2B5EF4-FFF2-40B4-BE49-F238E27FC236}">
                <a16:creationId xmlns:a16="http://schemas.microsoft.com/office/drawing/2014/main" id="{80199E8D-EB7B-410D-83F8-C3C45C73E00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62" name="Rectangle 6">
            <a:extLst>
              <a:ext uri="{FF2B5EF4-FFF2-40B4-BE49-F238E27FC236}">
                <a16:creationId xmlns:a16="http://schemas.microsoft.com/office/drawing/2014/main" id="{86D615F6-88D0-4AA8-AB99-607E8E187C65}"/>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a:lvl1pPr>
          </a:lstStyle>
          <a:p>
            <a:pPr>
              <a:defRPr/>
            </a:pPr>
            <a:endParaRPr lang="en-US" altLang="en-US"/>
          </a:p>
        </p:txBody>
      </p:sp>
      <p:sp>
        <p:nvSpPr>
          <p:cNvPr id="19463" name="Rectangle 7">
            <a:extLst>
              <a:ext uri="{FF2B5EF4-FFF2-40B4-BE49-F238E27FC236}">
                <a16:creationId xmlns:a16="http://schemas.microsoft.com/office/drawing/2014/main" id="{D0C9730C-03F0-4E98-BE3D-C4AB9AA9451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lvl1pPr>
          </a:lstStyle>
          <a:p>
            <a:pPr>
              <a:defRPr/>
            </a:pPr>
            <a:endParaRPr lang="en-US" altLang="en-US"/>
          </a:p>
        </p:txBody>
      </p:sp>
      <p:sp>
        <p:nvSpPr>
          <p:cNvPr id="19464" name="Rectangle 8">
            <a:extLst>
              <a:ext uri="{FF2B5EF4-FFF2-40B4-BE49-F238E27FC236}">
                <a16:creationId xmlns:a16="http://schemas.microsoft.com/office/drawing/2014/main" id="{6DE871E4-0D2B-4445-A618-76B6D4F42E9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D20C8864-87F6-4E8E-9A1F-2486FFB1A12C}" type="slidenum">
              <a:rPr lang="en-US" altLang="en-US"/>
              <a:pPr>
                <a:defRPr/>
              </a:pPr>
              <a:t>‹#›</a:t>
            </a:fld>
            <a:endParaRPr lang="en-US" altLang="en-US"/>
          </a:p>
        </p:txBody>
      </p:sp>
      <p:sp>
        <p:nvSpPr>
          <p:cNvPr id="1031" name="Rectangle 9">
            <a:extLst>
              <a:ext uri="{FF2B5EF4-FFF2-40B4-BE49-F238E27FC236}">
                <a16:creationId xmlns:a16="http://schemas.microsoft.com/office/drawing/2014/main" id="{995CD89F-15E6-4A41-93B2-30317846B34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80"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ransition spd="med">
    <p:fade thruBlk="1"/>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youtu.be/d0pbHOliQu0"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youtu.be/bcXRidbEWdk"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connected/document_handler.cfm?id=16141" TargetMode="External"/><Relationship Id="rId2" Type="http://schemas.openxmlformats.org/officeDocument/2006/relationships/hyperlink" Target="http://www.ed.gov/about/offices/list/om/fs_po/om/eeo.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youtu.be/Te3hkxq6Pnc"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080EFC0-0F77-4502-A66E-6AD9898A7A0B}"/>
              </a:ext>
            </a:extLst>
          </p:cNvPr>
          <p:cNvSpPr>
            <a:spLocks noGrp="1" noChangeArrowheads="1"/>
          </p:cNvSpPr>
          <p:nvPr>
            <p:ph type="title"/>
          </p:nvPr>
        </p:nvSpPr>
        <p:spPr>
          <a:xfrm>
            <a:off x="0" y="609600"/>
            <a:ext cx="9144000" cy="1143000"/>
          </a:xfrm>
        </p:spPr>
        <p:txBody>
          <a:bodyPr/>
          <a:lstStyle/>
          <a:p>
            <a:pPr eaLnBrk="1" hangingPunct="1">
              <a:defRPr/>
            </a:pPr>
            <a:r>
              <a:rPr lang="en-US" altLang="en-US"/>
              <a:t>Sexual Harassment in the Workplace</a:t>
            </a:r>
          </a:p>
        </p:txBody>
      </p:sp>
      <p:pic>
        <p:nvPicPr>
          <p:cNvPr id="4100" name="Picture 4" descr="top">
            <a:extLst>
              <a:ext uri="{FF2B5EF4-FFF2-40B4-BE49-F238E27FC236}">
                <a16:creationId xmlns:a16="http://schemas.microsoft.com/office/drawing/2014/main" id="{5394C2E5-B792-4D81-A4F9-0274AC691E6A}"/>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r="1819"/>
          <a:stretch>
            <a:fillRect/>
          </a:stretch>
        </p:blipFill>
        <p:spPr>
          <a:xfrm>
            <a:off x="5257800" y="2133600"/>
            <a:ext cx="2057400" cy="276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Placeholder 2">
            <a:extLst>
              <a:ext uri="{FF2B5EF4-FFF2-40B4-BE49-F238E27FC236}">
                <a16:creationId xmlns:a16="http://schemas.microsoft.com/office/drawing/2014/main" id="{5402048F-CF3F-4FE1-A440-D04CD331CBC1}"/>
              </a:ext>
            </a:extLst>
          </p:cNvPr>
          <p:cNvSpPr>
            <a:spLocks noGrp="1"/>
          </p:cNvSpPr>
          <p:nvPr>
            <p:ph type="body" sz="half" idx="1"/>
          </p:nvPr>
        </p:nvSpPr>
        <p:spPr/>
        <p:txBody>
          <a:bodyPr/>
          <a:lstStyle/>
          <a:p>
            <a:endParaRPr lang="en-US"/>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AA279BA-752E-4125-9D4F-F3080471ABBB}"/>
              </a:ext>
            </a:extLst>
          </p:cNvPr>
          <p:cNvSpPr>
            <a:spLocks noGrp="1" noChangeArrowheads="1"/>
          </p:cNvSpPr>
          <p:nvPr>
            <p:ph type="title"/>
          </p:nvPr>
        </p:nvSpPr>
        <p:spPr>
          <a:xfrm>
            <a:off x="609600" y="228600"/>
            <a:ext cx="8077200" cy="762000"/>
          </a:xfrm>
        </p:spPr>
        <p:txBody>
          <a:bodyPr/>
          <a:lstStyle/>
          <a:p>
            <a:pPr eaLnBrk="1" hangingPunct="1">
              <a:defRPr/>
            </a:pPr>
            <a:r>
              <a:rPr lang="en-US" altLang="en-US" sz="3200"/>
              <a:t>Landmark Sexual Harassment Cases: 1998</a:t>
            </a:r>
          </a:p>
        </p:txBody>
      </p:sp>
      <p:sp>
        <p:nvSpPr>
          <p:cNvPr id="14339" name="Rectangle 3">
            <a:extLst>
              <a:ext uri="{FF2B5EF4-FFF2-40B4-BE49-F238E27FC236}">
                <a16:creationId xmlns:a16="http://schemas.microsoft.com/office/drawing/2014/main" id="{9F815E2C-1AE3-4FB7-81C5-FA12063D74C7}"/>
              </a:ext>
            </a:extLst>
          </p:cNvPr>
          <p:cNvSpPr>
            <a:spLocks noGrp="1" noChangeArrowheads="1"/>
          </p:cNvSpPr>
          <p:nvPr>
            <p:ph type="body" sz="half" idx="1"/>
          </p:nvPr>
        </p:nvSpPr>
        <p:spPr>
          <a:xfrm>
            <a:off x="457200" y="990600"/>
            <a:ext cx="8077200" cy="1752600"/>
          </a:xfrm>
        </p:spPr>
        <p:txBody>
          <a:bodyPr/>
          <a:lstStyle/>
          <a:p>
            <a:pPr eaLnBrk="1" hangingPunct="1">
              <a:buClr>
                <a:schemeClr val="accent1"/>
              </a:buClr>
            </a:pPr>
            <a:r>
              <a:rPr lang="en-US" altLang="en-US" sz="2800" dirty="0" err="1">
                <a:solidFill>
                  <a:schemeClr val="tx2"/>
                </a:solidFill>
              </a:rPr>
              <a:t>Faragher</a:t>
            </a:r>
            <a:r>
              <a:rPr lang="en-US" altLang="en-US" sz="2800" dirty="0">
                <a:solidFill>
                  <a:schemeClr val="tx2"/>
                </a:solidFill>
              </a:rPr>
              <a:t> </a:t>
            </a:r>
            <a:r>
              <a:rPr lang="en-US" altLang="en-US" sz="2800" dirty="0" err="1">
                <a:solidFill>
                  <a:schemeClr val="tx2"/>
                </a:solidFill>
              </a:rPr>
              <a:t>vs.Boca</a:t>
            </a:r>
            <a:r>
              <a:rPr lang="en-US" altLang="en-US" sz="2800" dirty="0">
                <a:solidFill>
                  <a:schemeClr val="tx2"/>
                </a:solidFill>
              </a:rPr>
              <a:t> Raton</a:t>
            </a:r>
            <a:r>
              <a:rPr lang="en-US" altLang="en-US" sz="2800" dirty="0"/>
              <a:t> </a:t>
            </a:r>
            <a:r>
              <a:rPr lang="en-US" altLang="en-US" sz="2400" dirty="0"/>
              <a:t>upheld a former lifeguard’s verdict against the city</a:t>
            </a:r>
          </a:p>
          <a:p>
            <a:pPr eaLnBrk="1" hangingPunct="1">
              <a:buClr>
                <a:schemeClr val="accent1"/>
              </a:buClr>
            </a:pPr>
            <a:r>
              <a:rPr lang="en-US" altLang="en-US" sz="2800" dirty="0">
                <a:solidFill>
                  <a:schemeClr val="tx2"/>
                </a:solidFill>
              </a:rPr>
              <a:t>Burlington Industries Inc. vs </a:t>
            </a:r>
            <a:r>
              <a:rPr lang="en-US" altLang="en-US" sz="2800" dirty="0" err="1">
                <a:solidFill>
                  <a:schemeClr val="tx2"/>
                </a:solidFill>
              </a:rPr>
              <a:t>Ellerth</a:t>
            </a:r>
            <a:r>
              <a:rPr lang="en-US" altLang="en-US" sz="2800" dirty="0"/>
              <a:t> </a:t>
            </a:r>
            <a:r>
              <a:rPr lang="en-US" altLang="en-US" sz="2400" dirty="0"/>
              <a:t>allowed a woman to sue her former employer over threats allegedly made but never carried out</a:t>
            </a:r>
          </a:p>
        </p:txBody>
      </p:sp>
      <p:pic>
        <p:nvPicPr>
          <p:cNvPr id="14340" name="Picture 7" descr="BD07104_">
            <a:extLst>
              <a:ext uri="{FF2B5EF4-FFF2-40B4-BE49-F238E27FC236}">
                <a16:creationId xmlns:a16="http://schemas.microsoft.com/office/drawing/2014/main" id="{7A5C908F-261F-4840-8FF1-9E1E4CD39A3B}"/>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477000" y="3276600"/>
            <a:ext cx="2667000" cy="2160588"/>
          </a:xfrm>
        </p:spPr>
      </p:pic>
      <p:sp>
        <p:nvSpPr>
          <p:cNvPr id="14341" name="Rectangle 8">
            <a:extLst>
              <a:ext uri="{FF2B5EF4-FFF2-40B4-BE49-F238E27FC236}">
                <a16:creationId xmlns:a16="http://schemas.microsoft.com/office/drawing/2014/main" id="{8B0EFD2C-9534-4A23-9A04-814BCB021B13}"/>
              </a:ext>
            </a:extLst>
          </p:cNvPr>
          <p:cNvSpPr>
            <a:spLocks noChangeArrowheads="1"/>
          </p:cNvSpPr>
          <p:nvPr/>
        </p:nvSpPr>
        <p:spPr bwMode="auto">
          <a:xfrm>
            <a:off x="609600" y="2922588"/>
            <a:ext cx="6781800"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dirty="0"/>
              <a:t>In these cases, the court ruled that an employer could defend itself if </a:t>
            </a:r>
          </a:p>
          <a:p>
            <a:pPr eaLnBrk="1" hangingPunct="1"/>
            <a:r>
              <a:rPr lang="en-US" altLang="en-US" sz="2800" dirty="0"/>
              <a:t>	(a) the employer exercised reasonable care to prevent and correct promptly any sexually harassing behavior and </a:t>
            </a:r>
          </a:p>
          <a:p>
            <a:pPr eaLnBrk="1" hangingPunct="1"/>
            <a:r>
              <a:rPr lang="en-US" altLang="en-US" sz="2800" dirty="0"/>
              <a:t>	(b) the employee failed to take advantage of any preventive or corrective opportunities provided by the employer or to avoid harm otherwise.</a:t>
            </a:r>
            <a:r>
              <a:rPr lang="en-US" altLang="en-US" dirty="0"/>
              <a:t> </a:t>
            </a: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42BE39F-F256-4E78-93EC-A9EB47964B59}"/>
              </a:ext>
            </a:extLst>
          </p:cNvPr>
          <p:cNvSpPr>
            <a:spLocks noGrp="1" noChangeArrowheads="1"/>
          </p:cNvSpPr>
          <p:nvPr>
            <p:ph type="title"/>
          </p:nvPr>
        </p:nvSpPr>
        <p:spPr/>
        <p:txBody>
          <a:bodyPr/>
          <a:lstStyle/>
          <a:p>
            <a:pPr eaLnBrk="1" hangingPunct="1">
              <a:defRPr/>
            </a:pPr>
            <a:r>
              <a:rPr lang="en-US" altLang="en-US"/>
              <a:t>Appropriate Dress</a:t>
            </a:r>
          </a:p>
        </p:txBody>
      </p:sp>
      <p:sp>
        <p:nvSpPr>
          <p:cNvPr id="16387" name="Rectangle 4">
            <a:extLst>
              <a:ext uri="{FF2B5EF4-FFF2-40B4-BE49-F238E27FC236}">
                <a16:creationId xmlns:a16="http://schemas.microsoft.com/office/drawing/2014/main" id="{DCB7D569-B84E-40BD-A25C-0B96490B7015}"/>
              </a:ext>
            </a:extLst>
          </p:cNvPr>
          <p:cNvSpPr>
            <a:spLocks noGrp="1" noChangeArrowheads="1"/>
          </p:cNvSpPr>
          <p:nvPr>
            <p:ph type="body" sz="half" idx="2"/>
          </p:nvPr>
        </p:nvSpPr>
        <p:spPr/>
        <p:txBody>
          <a:bodyPr/>
          <a:lstStyle/>
          <a:p>
            <a:pPr eaLnBrk="1" hangingPunct="1"/>
            <a:r>
              <a:rPr lang="en-US" altLang="en-US" sz="2800"/>
              <a:t>The law states that attire can be used in court to determine if sexual conduct is welcomed or uninvited</a:t>
            </a:r>
          </a:p>
          <a:p>
            <a:pPr eaLnBrk="1" hangingPunct="1"/>
            <a:r>
              <a:rPr lang="en-US" altLang="en-US" sz="2800"/>
              <a:t>Know the appropriate dress for your work environment</a:t>
            </a:r>
          </a:p>
        </p:txBody>
      </p:sp>
      <p:pic>
        <p:nvPicPr>
          <p:cNvPr id="16388" name="Picture 9" descr="BD07456_">
            <a:extLst>
              <a:ext uri="{FF2B5EF4-FFF2-40B4-BE49-F238E27FC236}">
                <a16:creationId xmlns:a16="http://schemas.microsoft.com/office/drawing/2014/main" id="{71EA9B77-6F1A-430E-AAAE-2739585BEDE1}"/>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465263" y="1981200"/>
            <a:ext cx="2249487" cy="4114800"/>
          </a:xfrm>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79FC6B0-18F3-494E-9DF3-CC538CD10DDC}"/>
              </a:ext>
            </a:extLst>
          </p:cNvPr>
          <p:cNvSpPr>
            <a:spLocks noGrp="1" noChangeArrowheads="1"/>
          </p:cNvSpPr>
          <p:nvPr>
            <p:ph type="title"/>
          </p:nvPr>
        </p:nvSpPr>
        <p:spPr>
          <a:xfrm>
            <a:off x="304800" y="152400"/>
            <a:ext cx="7772400" cy="1371600"/>
          </a:xfrm>
        </p:spPr>
        <p:txBody>
          <a:bodyPr/>
          <a:lstStyle/>
          <a:p>
            <a:pPr eaLnBrk="1" hangingPunct="1">
              <a:defRPr/>
            </a:pPr>
            <a:r>
              <a:rPr lang="en-US" altLang="en-US"/>
              <a:t>What To Do If You Encounter Sexual Harassment</a:t>
            </a:r>
          </a:p>
        </p:txBody>
      </p:sp>
      <p:sp>
        <p:nvSpPr>
          <p:cNvPr id="17411" name="Rectangle 3">
            <a:extLst>
              <a:ext uri="{FF2B5EF4-FFF2-40B4-BE49-F238E27FC236}">
                <a16:creationId xmlns:a16="http://schemas.microsoft.com/office/drawing/2014/main" id="{E23085DB-E957-40EA-B1DA-1D0DDC3FC4F1}"/>
              </a:ext>
            </a:extLst>
          </p:cNvPr>
          <p:cNvSpPr>
            <a:spLocks noGrp="1" noChangeArrowheads="1"/>
          </p:cNvSpPr>
          <p:nvPr>
            <p:ph type="body" sz="half" idx="1"/>
          </p:nvPr>
        </p:nvSpPr>
        <p:spPr>
          <a:xfrm>
            <a:off x="685800" y="1981200"/>
            <a:ext cx="6019800" cy="4114800"/>
          </a:xfrm>
        </p:spPr>
        <p:txBody>
          <a:bodyPr/>
          <a:lstStyle/>
          <a:p>
            <a:pPr eaLnBrk="1" hangingPunct="1"/>
            <a:r>
              <a:rPr lang="en-US" altLang="en-US" sz="2800"/>
              <a:t>Stay Calm</a:t>
            </a:r>
          </a:p>
          <a:p>
            <a:pPr eaLnBrk="1" hangingPunct="1"/>
            <a:r>
              <a:rPr lang="en-US" altLang="en-US" sz="2800"/>
              <a:t>Explain What Is Offensive</a:t>
            </a:r>
          </a:p>
          <a:p>
            <a:pPr eaLnBrk="1" hangingPunct="1"/>
            <a:r>
              <a:rPr lang="en-US" altLang="en-US" sz="2800"/>
              <a:t>Confront The Harasser</a:t>
            </a:r>
          </a:p>
          <a:p>
            <a:pPr eaLnBrk="1" hangingPunct="1"/>
            <a:r>
              <a:rPr lang="en-US" altLang="en-US" sz="2800"/>
              <a:t>Put It In Writing</a:t>
            </a:r>
          </a:p>
          <a:p>
            <a:pPr eaLnBrk="1" hangingPunct="1"/>
            <a:r>
              <a:rPr lang="en-US" altLang="en-US" sz="2800"/>
              <a:t>Report To Supervisor or Human Resources</a:t>
            </a:r>
          </a:p>
          <a:p>
            <a:pPr eaLnBrk="1" hangingPunct="1"/>
            <a:r>
              <a:rPr lang="en-US" altLang="en-US" sz="2800"/>
              <a:t>Follow Organizational Procedures</a:t>
            </a:r>
          </a:p>
          <a:p>
            <a:pPr eaLnBrk="1" hangingPunct="1"/>
            <a:r>
              <a:rPr lang="en-US" altLang="en-US" sz="2800"/>
              <a:t>Don’t Delay</a:t>
            </a:r>
          </a:p>
        </p:txBody>
      </p:sp>
      <p:pic>
        <p:nvPicPr>
          <p:cNvPr id="17412" name="Picture 4" descr="sec1_a">
            <a:extLst>
              <a:ext uri="{FF2B5EF4-FFF2-40B4-BE49-F238E27FC236}">
                <a16:creationId xmlns:a16="http://schemas.microsoft.com/office/drawing/2014/main" id="{3972F8C9-CA81-4E12-A7C0-736B260E7240}"/>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53250" y="838200"/>
            <a:ext cx="219075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543A4CF-93B8-446D-A25D-4517974D59A6}"/>
              </a:ext>
            </a:extLst>
          </p:cNvPr>
          <p:cNvSpPr>
            <a:spLocks noGrp="1" noChangeArrowheads="1"/>
          </p:cNvSpPr>
          <p:nvPr>
            <p:ph type="title"/>
          </p:nvPr>
        </p:nvSpPr>
        <p:spPr>
          <a:xfrm>
            <a:off x="4495800" y="0"/>
            <a:ext cx="4114800" cy="2133600"/>
          </a:xfrm>
        </p:spPr>
        <p:txBody>
          <a:bodyPr/>
          <a:lstStyle/>
          <a:p>
            <a:pPr eaLnBrk="1" hangingPunct="1">
              <a:defRPr/>
            </a:pPr>
            <a:r>
              <a:rPr lang="en-US" altLang="en-US"/>
              <a:t>Supervisory </a:t>
            </a:r>
            <a:br>
              <a:rPr lang="en-US" altLang="en-US"/>
            </a:br>
            <a:r>
              <a:rPr lang="en-US" altLang="en-US"/>
              <a:t>Responsibilities</a:t>
            </a:r>
          </a:p>
        </p:txBody>
      </p:sp>
      <p:sp>
        <p:nvSpPr>
          <p:cNvPr id="18435" name="Rectangle 3">
            <a:extLst>
              <a:ext uri="{FF2B5EF4-FFF2-40B4-BE49-F238E27FC236}">
                <a16:creationId xmlns:a16="http://schemas.microsoft.com/office/drawing/2014/main" id="{D56740E7-96A2-411C-9F5C-94C29F6855F5}"/>
              </a:ext>
            </a:extLst>
          </p:cNvPr>
          <p:cNvSpPr>
            <a:spLocks noGrp="1" noChangeArrowheads="1"/>
          </p:cNvSpPr>
          <p:nvPr>
            <p:ph type="body" sz="half" idx="1"/>
          </p:nvPr>
        </p:nvSpPr>
        <p:spPr>
          <a:xfrm>
            <a:off x="533400" y="2286000"/>
            <a:ext cx="8229600" cy="4572000"/>
          </a:xfrm>
        </p:spPr>
        <p:txBody>
          <a:bodyPr/>
          <a:lstStyle/>
          <a:p>
            <a:pPr eaLnBrk="1" hangingPunct="1">
              <a:buClr>
                <a:schemeClr val="accent1"/>
              </a:buClr>
            </a:pPr>
            <a:r>
              <a:rPr lang="en-US" altLang="en-US"/>
              <a:t>Become educated &amp; educate employees on what sexual harassment is and what to do </a:t>
            </a:r>
          </a:p>
          <a:p>
            <a:pPr eaLnBrk="1" hangingPunct="1">
              <a:buClr>
                <a:schemeClr val="accent1"/>
              </a:buClr>
            </a:pPr>
            <a:r>
              <a:rPr lang="en-US" altLang="en-US"/>
              <a:t>Stop sexual harassment if you see it occur or hear about it happening</a:t>
            </a:r>
          </a:p>
          <a:p>
            <a:pPr eaLnBrk="1" hangingPunct="1">
              <a:buClr>
                <a:schemeClr val="accent1"/>
              </a:buClr>
            </a:pPr>
            <a:r>
              <a:rPr lang="en-US" altLang="en-US"/>
              <a:t>Investigate any claims if they occur</a:t>
            </a:r>
          </a:p>
          <a:p>
            <a:pPr eaLnBrk="1" hangingPunct="1">
              <a:buClr>
                <a:schemeClr val="accent1"/>
              </a:buClr>
            </a:pPr>
            <a:r>
              <a:rPr lang="en-US" altLang="en-US"/>
              <a:t>Learn the best ways to interview witnesses</a:t>
            </a:r>
          </a:p>
          <a:p>
            <a:pPr eaLnBrk="1" hangingPunct="1">
              <a:buClr>
                <a:schemeClr val="accent1"/>
              </a:buClr>
            </a:pPr>
            <a:r>
              <a:rPr lang="en-US" altLang="en-US"/>
              <a:t>Keep information confidential</a:t>
            </a:r>
          </a:p>
          <a:p>
            <a:pPr eaLnBrk="1" hangingPunct="1">
              <a:buClr>
                <a:schemeClr val="accent1"/>
              </a:buClr>
            </a:pPr>
            <a:r>
              <a:rPr lang="en-US" altLang="en-US"/>
              <a:t>Treat victims with respect</a:t>
            </a:r>
            <a:endParaRPr lang="en-US" altLang="en-US" sz="2800"/>
          </a:p>
        </p:txBody>
      </p:sp>
      <p:pic>
        <p:nvPicPr>
          <p:cNvPr id="18436" name="Picture 4" descr="HarassmentPreventionLogo">
            <a:extLst>
              <a:ext uri="{FF2B5EF4-FFF2-40B4-BE49-F238E27FC236}">
                <a16:creationId xmlns:a16="http://schemas.microsoft.com/office/drawing/2014/main" id="{053FD314-36D7-474B-9778-FF66525D506E}"/>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 y="0"/>
            <a:ext cx="3833813" cy="242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Balthazar_in_Hell_5_800">
            <a:extLst>
              <a:ext uri="{FF2B5EF4-FFF2-40B4-BE49-F238E27FC236}">
                <a16:creationId xmlns:a16="http://schemas.microsoft.com/office/drawing/2014/main" id="{880BEA74-22FF-496F-BE0D-545A390B7C6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0" y="3314700"/>
            <a:ext cx="4724400" cy="354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Rectangle 2">
            <a:extLst>
              <a:ext uri="{FF2B5EF4-FFF2-40B4-BE49-F238E27FC236}">
                <a16:creationId xmlns:a16="http://schemas.microsoft.com/office/drawing/2014/main" id="{93007441-6AEF-4F4C-9AF3-4D4C3F0695E0}"/>
              </a:ext>
            </a:extLst>
          </p:cNvPr>
          <p:cNvSpPr>
            <a:spLocks noGrp="1" noChangeArrowheads="1"/>
          </p:cNvSpPr>
          <p:nvPr>
            <p:ph type="title"/>
          </p:nvPr>
        </p:nvSpPr>
        <p:spPr>
          <a:xfrm>
            <a:off x="838200" y="0"/>
            <a:ext cx="7772400" cy="1143000"/>
          </a:xfrm>
        </p:spPr>
        <p:txBody>
          <a:bodyPr/>
          <a:lstStyle/>
          <a:p>
            <a:pPr eaLnBrk="1" hangingPunct="1">
              <a:defRPr/>
            </a:pPr>
            <a:r>
              <a:rPr lang="en-US" altLang="en-US"/>
              <a:t>Motivation To Harass</a:t>
            </a:r>
          </a:p>
        </p:txBody>
      </p:sp>
      <p:sp>
        <p:nvSpPr>
          <p:cNvPr id="19460" name="Rectangle 3">
            <a:extLst>
              <a:ext uri="{FF2B5EF4-FFF2-40B4-BE49-F238E27FC236}">
                <a16:creationId xmlns:a16="http://schemas.microsoft.com/office/drawing/2014/main" id="{022F308E-6ABB-494F-8692-52CB1E28E2FD}"/>
              </a:ext>
            </a:extLst>
          </p:cNvPr>
          <p:cNvSpPr>
            <a:spLocks noGrp="1" noChangeArrowheads="1"/>
          </p:cNvSpPr>
          <p:nvPr>
            <p:ph type="body" sz="half" idx="1"/>
          </p:nvPr>
        </p:nvSpPr>
        <p:spPr>
          <a:xfrm>
            <a:off x="685800" y="990600"/>
            <a:ext cx="8458200" cy="2895600"/>
          </a:xfrm>
        </p:spPr>
        <p:txBody>
          <a:bodyPr/>
          <a:lstStyle/>
          <a:p>
            <a:pPr eaLnBrk="1" hangingPunct="1">
              <a:buClr>
                <a:schemeClr val="accent1"/>
              </a:buClr>
            </a:pPr>
            <a:r>
              <a:rPr lang="en-US" altLang="en-US"/>
              <a:t>Desire to have power over another person</a:t>
            </a:r>
          </a:p>
          <a:p>
            <a:pPr eaLnBrk="1" hangingPunct="1">
              <a:buClr>
                <a:schemeClr val="accent1"/>
              </a:buClr>
            </a:pPr>
            <a:r>
              <a:rPr lang="en-US" altLang="en-US"/>
              <a:t>Desire to boost harasser up by having control over another</a:t>
            </a:r>
          </a:p>
          <a:p>
            <a:pPr eaLnBrk="1" hangingPunct="1">
              <a:buClr>
                <a:schemeClr val="accent1"/>
              </a:buClr>
            </a:pPr>
            <a:r>
              <a:rPr lang="en-US" altLang="en-US"/>
              <a:t>Desire to protect turf</a:t>
            </a:r>
          </a:p>
          <a:p>
            <a:pPr eaLnBrk="1" hangingPunct="1">
              <a:buClr>
                <a:schemeClr val="accent1"/>
              </a:buClr>
            </a:pPr>
            <a:r>
              <a:rPr lang="en-US" altLang="en-US"/>
              <a:t>Build dominance and superiority</a:t>
            </a: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neck_pain">
            <a:extLst>
              <a:ext uri="{FF2B5EF4-FFF2-40B4-BE49-F238E27FC236}">
                <a16:creationId xmlns:a16="http://schemas.microsoft.com/office/drawing/2014/main" id="{48C44F67-0E69-4860-91F1-F7A9D9699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5504">
            <a:off x="4786313" y="5046663"/>
            <a:ext cx="229076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1" descr="mkt_mr_photo">
            <a:extLst>
              <a:ext uri="{FF2B5EF4-FFF2-40B4-BE49-F238E27FC236}">
                <a16:creationId xmlns:a16="http://schemas.microsoft.com/office/drawing/2014/main" id="{9E424C20-3D4E-45BE-89C9-5ECCB3F7D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47" t="3821" r="8130" b="4474"/>
          <a:stretch>
            <a:fillRect/>
          </a:stretch>
        </p:blipFill>
        <p:spPr bwMode="auto">
          <a:xfrm>
            <a:off x="7018338" y="4038600"/>
            <a:ext cx="21256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9" descr="2-1-m-disgusted">
            <a:extLst>
              <a:ext uri="{FF2B5EF4-FFF2-40B4-BE49-F238E27FC236}">
                <a16:creationId xmlns:a16="http://schemas.microsoft.com/office/drawing/2014/main" id="{8A8B0227-0A69-4650-86A5-06ED1F27D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819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3">
            <a:extLst>
              <a:ext uri="{FF2B5EF4-FFF2-40B4-BE49-F238E27FC236}">
                <a16:creationId xmlns:a16="http://schemas.microsoft.com/office/drawing/2014/main" id="{DE994519-6B8F-42E1-BF0A-9B3804AF4B77}"/>
              </a:ext>
            </a:extLst>
          </p:cNvPr>
          <p:cNvSpPr>
            <a:spLocks noGrp="1" noChangeArrowheads="1"/>
          </p:cNvSpPr>
          <p:nvPr>
            <p:ph type="body" sz="half" idx="1"/>
          </p:nvPr>
        </p:nvSpPr>
        <p:spPr>
          <a:xfrm>
            <a:off x="228600" y="1219200"/>
            <a:ext cx="5867400" cy="4114800"/>
          </a:xfrm>
        </p:spPr>
        <p:txBody>
          <a:bodyPr/>
          <a:lstStyle/>
          <a:p>
            <a:pPr eaLnBrk="1" hangingPunct="1">
              <a:lnSpc>
                <a:spcPct val="90000"/>
              </a:lnSpc>
              <a:buClr>
                <a:schemeClr val="accent1"/>
              </a:buClr>
            </a:pPr>
            <a:r>
              <a:rPr lang="en-US" altLang="en-US"/>
              <a:t>Ignore</a:t>
            </a:r>
          </a:p>
          <a:p>
            <a:pPr eaLnBrk="1" hangingPunct="1">
              <a:lnSpc>
                <a:spcPct val="90000"/>
              </a:lnSpc>
              <a:buClr>
                <a:schemeClr val="accent1"/>
              </a:buClr>
            </a:pPr>
            <a:r>
              <a:rPr lang="en-US" altLang="en-US"/>
              <a:t>Submit</a:t>
            </a:r>
          </a:p>
          <a:p>
            <a:pPr eaLnBrk="1" hangingPunct="1">
              <a:lnSpc>
                <a:spcPct val="90000"/>
              </a:lnSpc>
              <a:buClr>
                <a:schemeClr val="accent1"/>
              </a:buClr>
            </a:pPr>
            <a:r>
              <a:rPr lang="en-US" altLang="en-US"/>
              <a:t>Participate</a:t>
            </a:r>
          </a:p>
          <a:p>
            <a:pPr eaLnBrk="1" hangingPunct="1">
              <a:lnSpc>
                <a:spcPct val="90000"/>
              </a:lnSpc>
              <a:buClr>
                <a:schemeClr val="accent1"/>
              </a:buClr>
            </a:pPr>
            <a:r>
              <a:rPr lang="en-US" altLang="en-US"/>
              <a:t>Act out anger</a:t>
            </a:r>
          </a:p>
          <a:p>
            <a:pPr eaLnBrk="1" hangingPunct="1">
              <a:lnSpc>
                <a:spcPct val="90000"/>
              </a:lnSpc>
              <a:buClr>
                <a:schemeClr val="accent1"/>
              </a:buClr>
            </a:pPr>
            <a:r>
              <a:rPr lang="en-US" altLang="en-US"/>
              <a:t>Be internally angry, but act appropriately by confronting harasser and contacting supervisor or human resources</a:t>
            </a:r>
          </a:p>
        </p:txBody>
      </p:sp>
      <p:pic>
        <p:nvPicPr>
          <p:cNvPr id="20486" name="Picture 6" descr="fear">
            <a:extLst>
              <a:ext uri="{FF2B5EF4-FFF2-40B4-BE49-F238E27FC236}">
                <a16:creationId xmlns:a16="http://schemas.microsoft.com/office/drawing/2014/main" id="{93D41B1E-BFB5-4E67-99E4-CA2A3DBFDF8F}"/>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324600" y="0"/>
            <a:ext cx="19812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7" name="Picture 4" descr="head_in_hands">
            <a:extLst>
              <a:ext uri="{FF2B5EF4-FFF2-40B4-BE49-F238E27FC236}">
                <a16:creationId xmlns:a16="http://schemas.microsoft.com/office/drawing/2014/main" id="{14A398DA-59C3-499E-835B-943194373E70}"/>
              </a:ext>
            </a:extLst>
          </p:cNvPr>
          <p:cNvPicPr>
            <a:picLocks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rot="1791804">
            <a:off x="7113588" y="1600200"/>
            <a:ext cx="2030412" cy="142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Rectangle 2">
            <a:extLst>
              <a:ext uri="{FF2B5EF4-FFF2-40B4-BE49-F238E27FC236}">
                <a16:creationId xmlns:a16="http://schemas.microsoft.com/office/drawing/2014/main" id="{34DB1E53-F353-4FFD-B4D7-6A25889FA949}"/>
              </a:ext>
            </a:extLst>
          </p:cNvPr>
          <p:cNvSpPr>
            <a:spLocks noGrp="1" noChangeArrowheads="1"/>
          </p:cNvSpPr>
          <p:nvPr>
            <p:ph type="title"/>
          </p:nvPr>
        </p:nvSpPr>
        <p:spPr>
          <a:xfrm>
            <a:off x="304800" y="0"/>
            <a:ext cx="7772400" cy="1143000"/>
          </a:xfrm>
        </p:spPr>
        <p:txBody>
          <a:bodyPr/>
          <a:lstStyle/>
          <a:p>
            <a:pPr eaLnBrk="1" hangingPunct="1">
              <a:defRPr/>
            </a:pPr>
            <a:r>
              <a:rPr lang="en-US" altLang="en-US"/>
              <a:t>Common Responses</a:t>
            </a:r>
          </a:p>
        </p:txBody>
      </p:sp>
      <p:pic>
        <p:nvPicPr>
          <p:cNvPr id="20489" name="Picture 8" descr="hotel03">
            <a:extLst>
              <a:ext uri="{FF2B5EF4-FFF2-40B4-BE49-F238E27FC236}">
                <a16:creationId xmlns:a16="http://schemas.microsoft.com/office/drawing/2014/main" id="{9B3EF9F9-8F4D-4181-8168-DA4D65D46C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483"/>
          <a:stretch>
            <a:fillRect/>
          </a:stretch>
        </p:blipFill>
        <p:spPr bwMode="auto">
          <a:xfrm>
            <a:off x="4648200" y="1162050"/>
            <a:ext cx="192722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6B66046-F0CC-473B-B3B3-D7AC713E175D}"/>
              </a:ext>
            </a:extLst>
          </p:cNvPr>
          <p:cNvSpPr>
            <a:spLocks noGrp="1" noChangeArrowheads="1"/>
          </p:cNvSpPr>
          <p:nvPr>
            <p:ph type="title"/>
          </p:nvPr>
        </p:nvSpPr>
        <p:spPr>
          <a:xfrm>
            <a:off x="762000" y="0"/>
            <a:ext cx="7772400" cy="1143000"/>
          </a:xfrm>
        </p:spPr>
        <p:txBody>
          <a:bodyPr/>
          <a:lstStyle/>
          <a:p>
            <a:pPr eaLnBrk="1" hangingPunct="1">
              <a:defRPr/>
            </a:pPr>
            <a:r>
              <a:rPr lang="en-US" altLang="en-US"/>
              <a:t>Sexual Harassers</a:t>
            </a:r>
          </a:p>
        </p:txBody>
      </p:sp>
      <p:sp>
        <p:nvSpPr>
          <p:cNvPr id="21507" name="Rectangle 3">
            <a:extLst>
              <a:ext uri="{FF2B5EF4-FFF2-40B4-BE49-F238E27FC236}">
                <a16:creationId xmlns:a16="http://schemas.microsoft.com/office/drawing/2014/main" id="{2384574C-9599-4DB4-B2DF-15A13009F4DE}"/>
              </a:ext>
            </a:extLst>
          </p:cNvPr>
          <p:cNvSpPr>
            <a:spLocks noGrp="1" noChangeArrowheads="1"/>
          </p:cNvSpPr>
          <p:nvPr>
            <p:ph type="body" sz="half" idx="1"/>
          </p:nvPr>
        </p:nvSpPr>
        <p:spPr>
          <a:xfrm>
            <a:off x="685800" y="914400"/>
            <a:ext cx="8001000" cy="4114800"/>
          </a:xfrm>
        </p:spPr>
        <p:txBody>
          <a:bodyPr/>
          <a:lstStyle/>
          <a:p>
            <a:pPr eaLnBrk="1" hangingPunct="1">
              <a:buClr>
                <a:schemeClr val="accent1"/>
              </a:buClr>
              <a:buFont typeface="Wingdings" panose="05000000000000000000" pitchFamily="2" charset="2"/>
              <a:buNone/>
            </a:pPr>
            <a:r>
              <a:rPr lang="en-US" altLang="en-US"/>
              <a:t>Some people accused of sexual harassment are simply clueless, they “don’t get it” and are in denial of their role….</a:t>
            </a:r>
          </a:p>
          <a:p>
            <a:pPr eaLnBrk="1" hangingPunct="1">
              <a:buClr>
                <a:schemeClr val="accent1"/>
              </a:buClr>
            </a:pPr>
            <a:r>
              <a:rPr lang="en-US" altLang="en-US"/>
              <a:t>Watch use of jokes, emails</a:t>
            </a:r>
          </a:p>
          <a:p>
            <a:pPr eaLnBrk="1" hangingPunct="1">
              <a:buClr>
                <a:schemeClr val="accent1"/>
              </a:buClr>
            </a:pPr>
            <a:r>
              <a:rPr lang="en-US" altLang="en-US"/>
              <a:t>Think how you would want your mother/father, wife/husband, sister/brother, daughter/son treated in same situation</a:t>
            </a:r>
          </a:p>
        </p:txBody>
      </p:sp>
      <p:pic>
        <p:nvPicPr>
          <p:cNvPr id="21508" name="Picture 12" descr="clueless">
            <a:extLst>
              <a:ext uri="{FF2B5EF4-FFF2-40B4-BE49-F238E27FC236}">
                <a16:creationId xmlns:a16="http://schemas.microsoft.com/office/drawing/2014/main" id="{90A956B9-D0C5-4F4B-B51D-9B3764B29F44}"/>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24600" y="4648200"/>
            <a:ext cx="2209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a:extLst>
              <a:ext uri="{FF2B5EF4-FFF2-40B4-BE49-F238E27FC236}">
                <a16:creationId xmlns:a16="http://schemas.microsoft.com/office/drawing/2014/main" id="{83444CB5-AD85-4FBB-9B22-77D8D792D08B}"/>
              </a:ext>
            </a:extLst>
          </p:cNvPr>
          <p:cNvSpPr>
            <a:spLocks noGrp="1" noChangeArrowheads="1"/>
          </p:cNvSpPr>
          <p:nvPr>
            <p:ph type="title"/>
          </p:nvPr>
        </p:nvSpPr>
        <p:spPr>
          <a:xfrm>
            <a:off x="457200" y="0"/>
            <a:ext cx="7772400" cy="1143000"/>
          </a:xfrm>
        </p:spPr>
        <p:txBody>
          <a:bodyPr/>
          <a:lstStyle/>
          <a:p>
            <a:pPr eaLnBrk="1" hangingPunct="1">
              <a:defRPr/>
            </a:pPr>
            <a:r>
              <a:rPr lang="en-US" altLang="en-US" sz="4000"/>
              <a:t>Discussion Questions: Part I</a:t>
            </a:r>
          </a:p>
        </p:txBody>
      </p:sp>
      <p:sp>
        <p:nvSpPr>
          <p:cNvPr id="22531" name="Rectangle 3">
            <a:extLst>
              <a:ext uri="{FF2B5EF4-FFF2-40B4-BE49-F238E27FC236}">
                <a16:creationId xmlns:a16="http://schemas.microsoft.com/office/drawing/2014/main" id="{3531B36B-3DC5-4131-A6A0-160DF72BE856}"/>
              </a:ext>
            </a:extLst>
          </p:cNvPr>
          <p:cNvSpPr>
            <a:spLocks noGrp="1" noChangeArrowheads="1"/>
          </p:cNvSpPr>
          <p:nvPr>
            <p:ph type="body" sz="half" idx="1"/>
          </p:nvPr>
        </p:nvSpPr>
        <p:spPr>
          <a:xfrm>
            <a:off x="0" y="914400"/>
            <a:ext cx="8534400" cy="5257800"/>
          </a:xfrm>
        </p:spPr>
        <p:txBody>
          <a:bodyPr/>
          <a:lstStyle/>
          <a:p>
            <a:pPr eaLnBrk="1" hangingPunct="1">
              <a:lnSpc>
                <a:spcPct val="90000"/>
              </a:lnSpc>
              <a:buFont typeface="Wingdings" panose="05000000000000000000" pitchFamily="2" charset="2"/>
              <a:buNone/>
            </a:pPr>
            <a:r>
              <a:rPr lang="en-US" altLang="en-US" sz="2800"/>
              <a:t>SITUATION A:  A female supervisor – Jennifer - attends a performance review meeting with her manager, Rob.  Rob drops hints that he finds her attractive, and especially appreciates how her style of dress (business suit skirts and dresses at mid-thigh, tight sweaters and blouses) “livens up the office scene.”  At first Jennifer is taken by surprise.  Although she is attracted to Rob, she has not generally thought that it would be a good idea to date people she works with. But, they agree to have dinner together after work that Friday.</a:t>
            </a:r>
          </a:p>
          <a:p>
            <a:pPr eaLnBrk="1" hangingPunct="1">
              <a:lnSpc>
                <a:spcPct val="90000"/>
              </a:lnSpc>
              <a:buFont typeface="Wingdings" panose="05000000000000000000" pitchFamily="2" charset="2"/>
              <a:buNone/>
            </a:pPr>
            <a:r>
              <a:rPr lang="en-US" altLang="en-US" sz="2800"/>
              <a:t>QUESTION:   1) Is Rob’s behavior considered sexual 			    harassment in the workplace?		</a:t>
            </a:r>
          </a:p>
          <a:p>
            <a:pPr eaLnBrk="1" hangingPunct="1">
              <a:lnSpc>
                <a:spcPct val="90000"/>
              </a:lnSpc>
              <a:buFont typeface="Wingdings" panose="05000000000000000000" pitchFamily="2" charset="2"/>
              <a:buNone/>
            </a:pPr>
            <a:r>
              <a:rPr lang="en-US" altLang="en-US" sz="2800"/>
              <a:t>			    2) What should Jennifer do?</a:t>
            </a:r>
          </a:p>
        </p:txBody>
      </p:sp>
      <p:pic>
        <p:nvPicPr>
          <p:cNvPr id="22532" name="Picture 4" descr="questions">
            <a:extLst>
              <a:ext uri="{FF2B5EF4-FFF2-40B4-BE49-F238E27FC236}">
                <a16:creationId xmlns:a16="http://schemas.microsoft.com/office/drawing/2014/main" id="{1E44BFAB-95D2-4306-9E7A-7C23F0719683}"/>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b="25594"/>
          <a:stretch>
            <a:fillRect/>
          </a:stretch>
        </p:blipFill>
        <p:spPr>
          <a:xfrm>
            <a:off x="8032750" y="5334000"/>
            <a:ext cx="111125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771527B-D4F8-4E05-A0F8-8BB2713CABE7}"/>
              </a:ext>
            </a:extLst>
          </p:cNvPr>
          <p:cNvSpPr>
            <a:spLocks noGrp="1" noChangeArrowheads="1"/>
          </p:cNvSpPr>
          <p:nvPr>
            <p:ph type="title"/>
          </p:nvPr>
        </p:nvSpPr>
        <p:spPr>
          <a:xfrm>
            <a:off x="609600" y="0"/>
            <a:ext cx="7772400" cy="838200"/>
          </a:xfrm>
        </p:spPr>
        <p:txBody>
          <a:bodyPr/>
          <a:lstStyle/>
          <a:p>
            <a:pPr eaLnBrk="1" hangingPunct="1">
              <a:defRPr/>
            </a:pPr>
            <a:r>
              <a:rPr lang="en-US" altLang="en-US" sz="3600"/>
              <a:t>Discussion Questions: Part II</a:t>
            </a:r>
          </a:p>
        </p:txBody>
      </p:sp>
      <p:sp>
        <p:nvSpPr>
          <p:cNvPr id="24579" name="Rectangle 3">
            <a:extLst>
              <a:ext uri="{FF2B5EF4-FFF2-40B4-BE49-F238E27FC236}">
                <a16:creationId xmlns:a16="http://schemas.microsoft.com/office/drawing/2014/main" id="{D43A3529-8598-4011-A59A-70FB3ACFDB80}"/>
              </a:ext>
            </a:extLst>
          </p:cNvPr>
          <p:cNvSpPr>
            <a:spLocks noGrp="1" noChangeArrowheads="1"/>
          </p:cNvSpPr>
          <p:nvPr>
            <p:ph type="body" sz="half" idx="1"/>
          </p:nvPr>
        </p:nvSpPr>
        <p:spPr>
          <a:xfrm>
            <a:off x="0" y="838200"/>
            <a:ext cx="9144000" cy="6019800"/>
          </a:xfrm>
        </p:spPr>
        <p:txBody>
          <a:bodyPr/>
          <a:lstStyle/>
          <a:p>
            <a:pPr eaLnBrk="1" hangingPunct="1">
              <a:lnSpc>
                <a:spcPct val="80000"/>
              </a:lnSpc>
              <a:buFont typeface="Wingdings" panose="05000000000000000000" pitchFamily="2" charset="2"/>
              <a:buNone/>
            </a:pPr>
            <a:r>
              <a:rPr lang="en-US" altLang="en-US" sz="2400"/>
              <a:t>SITUATION B:  Jennifer and Rob go out together several times during the next month or so.  They try to be very discreet because the company’s directors are, as Rob puts it, “real twentieth-century plods.”  Jennifer is undecided about the whole thing, but continues with the developing relationship.  At a certain point, however, she decides that things have gone far enough.  She calls Rob at home to break things off, and he is distraught.  They talk far into the night, but nothing is really resolved.</a:t>
            </a:r>
          </a:p>
          <a:p>
            <a:pPr eaLnBrk="1" hangingPunct="1">
              <a:lnSpc>
                <a:spcPct val="80000"/>
              </a:lnSpc>
              <a:buFont typeface="Wingdings" panose="05000000000000000000" pitchFamily="2" charset="2"/>
              <a:buNone/>
            </a:pPr>
            <a:r>
              <a:rPr lang="en-US" altLang="en-US" sz="2400"/>
              <a:t>		The next day Rob asks her to come to his office. He tells her that he needs her, can’t let her go, and that if she does break it off with him “she’ll be sorry.” For the next two weeks Rob constantly makes excuses to come to her workstation, or call her into private meetings.  Each time they talk privately he warns her that he won’t let her “leave him.”  At one point he threatens to fire her.</a:t>
            </a:r>
          </a:p>
          <a:p>
            <a:pPr eaLnBrk="1" hangingPunct="1">
              <a:lnSpc>
                <a:spcPct val="80000"/>
              </a:lnSpc>
              <a:buFont typeface="Wingdings" panose="05000000000000000000" pitchFamily="2" charset="2"/>
              <a:buNone/>
            </a:pPr>
            <a:r>
              <a:rPr lang="en-US" altLang="en-US" sz="2400"/>
              <a:t>QUESTION:	1) Is Rob’s behavior considered sexual harassment 			in the workplace?</a:t>
            </a:r>
          </a:p>
          <a:p>
            <a:pPr eaLnBrk="1" hangingPunct="1">
              <a:lnSpc>
                <a:spcPct val="80000"/>
              </a:lnSpc>
              <a:buFont typeface="Wingdings" panose="05000000000000000000" pitchFamily="2" charset="2"/>
              <a:buNone/>
            </a:pPr>
            <a:r>
              <a:rPr lang="en-US" altLang="en-US" sz="2400"/>
              <a:t>			2) What should Jennifer do</a:t>
            </a:r>
            <a:r>
              <a:rPr lang="en-US" altLang="en-US" sz="2000"/>
              <a:t>?</a:t>
            </a:r>
          </a:p>
        </p:txBody>
      </p:sp>
      <p:pic>
        <p:nvPicPr>
          <p:cNvPr id="24580" name="Picture 4" descr="questions">
            <a:extLst>
              <a:ext uri="{FF2B5EF4-FFF2-40B4-BE49-F238E27FC236}">
                <a16:creationId xmlns:a16="http://schemas.microsoft.com/office/drawing/2014/main" id="{EC7F5DA0-DD50-489E-94E9-88F95A2399C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b="25594"/>
          <a:stretch>
            <a:fillRect/>
          </a:stretch>
        </p:blipFill>
        <p:spPr>
          <a:xfrm>
            <a:off x="8005763" y="5410200"/>
            <a:ext cx="1138237"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6DC2092D-A794-4F48-9521-12C226E26B77}"/>
              </a:ext>
            </a:extLst>
          </p:cNvPr>
          <p:cNvSpPr>
            <a:spLocks noGrp="1" noChangeArrowheads="1"/>
          </p:cNvSpPr>
          <p:nvPr>
            <p:ph type="title"/>
          </p:nvPr>
        </p:nvSpPr>
        <p:spPr>
          <a:xfrm>
            <a:off x="762000" y="228600"/>
            <a:ext cx="7772400" cy="1676400"/>
          </a:xfrm>
        </p:spPr>
        <p:txBody>
          <a:bodyPr/>
          <a:lstStyle/>
          <a:p>
            <a:pPr eaLnBrk="1" hangingPunct="1"/>
            <a:r>
              <a:rPr lang="en-US" altLang="en-US" sz="3600" b="1">
                <a:effectLst/>
              </a:rPr>
              <a:t>The ONLY test:</a:t>
            </a:r>
            <a:br>
              <a:rPr lang="en-US" altLang="en-US" sz="3600" b="1">
                <a:effectLst/>
              </a:rPr>
            </a:br>
            <a:r>
              <a:rPr lang="en-US" altLang="en-US" sz="3600" b="1">
                <a:effectLst/>
              </a:rPr>
              <a:t>Sexual Content + Discrimination = </a:t>
            </a:r>
            <a:br>
              <a:rPr lang="en-US" altLang="en-US" sz="3600" b="1">
                <a:effectLst/>
              </a:rPr>
            </a:br>
            <a:r>
              <a:rPr lang="en-US" altLang="en-US" sz="3600" b="1">
                <a:effectLst/>
              </a:rPr>
              <a:t>Sexual Harassment</a:t>
            </a:r>
          </a:p>
        </p:txBody>
      </p:sp>
      <p:sp>
        <p:nvSpPr>
          <p:cNvPr id="25603" name="Rectangle 3">
            <a:extLst>
              <a:ext uri="{FF2B5EF4-FFF2-40B4-BE49-F238E27FC236}">
                <a16:creationId xmlns:a16="http://schemas.microsoft.com/office/drawing/2014/main" id="{A8636D6D-D152-49EA-BF64-D5804B518C8A}"/>
              </a:ext>
            </a:extLst>
          </p:cNvPr>
          <p:cNvSpPr>
            <a:spLocks noGrp="1" noChangeArrowheads="1"/>
          </p:cNvSpPr>
          <p:nvPr>
            <p:ph type="body" sz="half" idx="1"/>
          </p:nvPr>
        </p:nvSpPr>
        <p:spPr>
          <a:xfrm>
            <a:off x="685800" y="1981200"/>
            <a:ext cx="8458200" cy="4114800"/>
          </a:xfrm>
        </p:spPr>
        <p:txBody>
          <a:bodyPr/>
          <a:lstStyle/>
          <a:p>
            <a:pPr eaLnBrk="1" hangingPunct="1">
              <a:buFont typeface="Wingdings" panose="05000000000000000000" pitchFamily="2" charset="2"/>
              <a:buNone/>
            </a:pPr>
            <a:r>
              <a:rPr lang="en-US" altLang="en-US"/>
              <a:t>An employee must demonstrate that the sexual content they experienced led to discrimination in the same way as they would if they experienced race, national origin, or religious discrimination. This is an important point about which employers must educate their employees and supervisors.</a:t>
            </a:r>
            <a:r>
              <a:rPr lang="en-US" altLang="en-US" sz="2400"/>
              <a:t> </a:t>
            </a:r>
            <a:br>
              <a:rPr lang="en-US" altLang="en-US" sz="2400"/>
            </a:br>
            <a:endParaRPr lang="en-US" altLang="en-US" sz="2400"/>
          </a:p>
        </p:txBody>
      </p:sp>
      <p:pic>
        <p:nvPicPr>
          <p:cNvPr id="25604" name="Picture 6" descr="gavel">
            <a:extLst>
              <a:ext uri="{FF2B5EF4-FFF2-40B4-BE49-F238E27FC236}">
                <a16:creationId xmlns:a16="http://schemas.microsoft.com/office/drawing/2014/main" id="{760519AF-D86A-422C-91AF-EC0A1AC584E2}"/>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62800" y="5029200"/>
            <a:ext cx="14351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6D6E3CDD-030C-453C-A98F-E23621B2C573}"/>
              </a:ext>
            </a:extLst>
          </p:cNvPr>
          <p:cNvSpPr>
            <a:spLocks noGrp="1" noChangeArrowheads="1"/>
          </p:cNvSpPr>
          <p:nvPr>
            <p:ph type="body" sz="half" idx="1"/>
          </p:nvPr>
        </p:nvSpPr>
        <p:spPr>
          <a:xfrm>
            <a:off x="685800" y="1981200"/>
            <a:ext cx="6858000" cy="4114800"/>
          </a:xfrm>
        </p:spPr>
        <p:txBody>
          <a:bodyPr/>
          <a:lstStyle/>
          <a:p>
            <a:pPr eaLnBrk="1" hangingPunct="1">
              <a:buFont typeface="Wingdings" panose="05000000000000000000" pitchFamily="2" charset="2"/>
              <a:buNone/>
            </a:pPr>
            <a:r>
              <a:rPr lang="en-US" altLang="en-US" sz="2800"/>
              <a:t>	In this session, you will learn:</a:t>
            </a:r>
          </a:p>
          <a:p>
            <a:pPr eaLnBrk="1" hangingPunct="1">
              <a:buClr>
                <a:schemeClr val="accent1"/>
              </a:buClr>
            </a:pPr>
            <a:r>
              <a:rPr lang="en-US" altLang="en-US" sz="2800"/>
              <a:t>How to recognize sexual harassment</a:t>
            </a:r>
          </a:p>
          <a:p>
            <a:pPr eaLnBrk="1" hangingPunct="1">
              <a:buClr>
                <a:schemeClr val="accent1"/>
              </a:buClr>
            </a:pPr>
            <a:r>
              <a:rPr lang="en-US" altLang="en-US" sz="2800"/>
              <a:t>What to do if you encounter sexual harassment</a:t>
            </a:r>
          </a:p>
          <a:p>
            <a:pPr eaLnBrk="1" hangingPunct="1">
              <a:buClr>
                <a:schemeClr val="accent1"/>
              </a:buClr>
            </a:pPr>
            <a:r>
              <a:rPr lang="en-US" altLang="en-US" sz="2800"/>
              <a:t>How to prevent sexual harassment in your work place</a:t>
            </a:r>
          </a:p>
          <a:p>
            <a:pPr eaLnBrk="1" hangingPunct="1">
              <a:buFont typeface="Wingdings" panose="05000000000000000000" pitchFamily="2" charset="2"/>
              <a:buNone/>
            </a:pPr>
            <a:endParaRPr lang="en-US" altLang="en-US" sz="2800"/>
          </a:p>
        </p:txBody>
      </p:sp>
      <p:pic>
        <p:nvPicPr>
          <p:cNvPr id="5123" name="Picture 4" descr="magnifyingglass">
            <a:extLst>
              <a:ext uri="{FF2B5EF4-FFF2-40B4-BE49-F238E27FC236}">
                <a16:creationId xmlns:a16="http://schemas.microsoft.com/office/drawing/2014/main" id="{EFB7307E-35BC-4F27-8DA8-FAB0E1D0DA0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1724" t="1648" r="4024" b="8241"/>
          <a:stretch>
            <a:fillRect/>
          </a:stretch>
        </p:blipFill>
        <p:spPr>
          <a:xfrm>
            <a:off x="6324600" y="0"/>
            <a:ext cx="28194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9" name="Rectangle 7">
            <a:extLst>
              <a:ext uri="{FF2B5EF4-FFF2-40B4-BE49-F238E27FC236}">
                <a16:creationId xmlns:a16="http://schemas.microsoft.com/office/drawing/2014/main" id="{CBDEB974-257E-4802-A05D-AA805FAAFCA6}"/>
              </a:ext>
            </a:extLst>
          </p:cNvPr>
          <p:cNvSpPr>
            <a:spLocks noGrp="1" noChangeArrowheads="1"/>
          </p:cNvSpPr>
          <p:nvPr>
            <p:ph type="title"/>
          </p:nvPr>
        </p:nvSpPr>
        <p:spPr>
          <a:xfrm>
            <a:off x="0" y="457200"/>
            <a:ext cx="7772400" cy="1143000"/>
          </a:xfrm>
        </p:spPr>
        <p:txBody>
          <a:bodyPr/>
          <a:lstStyle/>
          <a:p>
            <a:pPr eaLnBrk="1" hangingPunct="1">
              <a:defRPr/>
            </a:pPr>
            <a:r>
              <a:rPr lang="en-US" altLang="en-US"/>
              <a:t>Discussion Topics</a:t>
            </a: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409C45-5CA6-4A98-ADAE-05002321F837}"/>
              </a:ext>
            </a:extLst>
          </p:cNvPr>
          <p:cNvSpPr>
            <a:spLocks noGrp="1" noChangeArrowheads="1"/>
          </p:cNvSpPr>
          <p:nvPr>
            <p:ph type="title"/>
          </p:nvPr>
        </p:nvSpPr>
        <p:spPr>
          <a:xfrm>
            <a:off x="304800" y="0"/>
            <a:ext cx="7772400" cy="1143000"/>
          </a:xfrm>
        </p:spPr>
        <p:txBody>
          <a:bodyPr/>
          <a:lstStyle/>
          <a:p>
            <a:pPr eaLnBrk="1" hangingPunct="1">
              <a:defRPr/>
            </a:pPr>
            <a:r>
              <a:rPr lang="en-US" altLang="en-US"/>
              <a:t>How to act if Harassed</a:t>
            </a:r>
          </a:p>
        </p:txBody>
      </p:sp>
      <p:sp>
        <p:nvSpPr>
          <p:cNvPr id="27651" name="Rectangle 3">
            <a:extLst>
              <a:ext uri="{FF2B5EF4-FFF2-40B4-BE49-F238E27FC236}">
                <a16:creationId xmlns:a16="http://schemas.microsoft.com/office/drawing/2014/main" id="{FE4F58EF-0E9B-469E-B645-6E2D918B4323}"/>
              </a:ext>
            </a:extLst>
          </p:cNvPr>
          <p:cNvSpPr>
            <a:spLocks noGrp="1" noChangeArrowheads="1"/>
          </p:cNvSpPr>
          <p:nvPr>
            <p:ph type="body" sz="half" idx="1"/>
          </p:nvPr>
        </p:nvSpPr>
        <p:spPr>
          <a:xfrm>
            <a:off x="685800" y="1981200"/>
            <a:ext cx="7086600" cy="4114800"/>
          </a:xfrm>
        </p:spPr>
        <p:txBody>
          <a:bodyPr/>
          <a:lstStyle/>
          <a:p>
            <a:pPr eaLnBrk="1" hangingPunct="1">
              <a:lnSpc>
                <a:spcPct val="90000"/>
              </a:lnSpc>
              <a:buClr>
                <a:schemeClr val="accent1"/>
              </a:buClr>
            </a:pPr>
            <a:r>
              <a:rPr lang="en-US" altLang="en-US" sz="2800"/>
              <a:t> Keep your cool and be discreet</a:t>
            </a:r>
          </a:p>
          <a:p>
            <a:pPr eaLnBrk="1" hangingPunct="1">
              <a:lnSpc>
                <a:spcPct val="90000"/>
              </a:lnSpc>
              <a:buClr>
                <a:schemeClr val="accent1"/>
              </a:buClr>
            </a:pPr>
            <a:r>
              <a:rPr lang="en-US" altLang="en-US" sz="2800"/>
              <a:t> Confront the source of harassment</a:t>
            </a:r>
          </a:p>
          <a:p>
            <a:pPr eaLnBrk="1" hangingPunct="1">
              <a:lnSpc>
                <a:spcPct val="90000"/>
              </a:lnSpc>
              <a:buClr>
                <a:schemeClr val="accent1"/>
              </a:buClr>
            </a:pPr>
            <a:r>
              <a:rPr lang="en-US" altLang="en-US" sz="2800"/>
              <a:t> Clearly state that the activity is unwelcome</a:t>
            </a:r>
          </a:p>
          <a:p>
            <a:pPr eaLnBrk="1" hangingPunct="1">
              <a:lnSpc>
                <a:spcPct val="90000"/>
              </a:lnSpc>
              <a:buClr>
                <a:schemeClr val="accent1"/>
              </a:buClr>
            </a:pPr>
            <a:r>
              <a:rPr lang="en-US" altLang="en-US" sz="2800"/>
              <a:t> Document your activities and the harassment thoroughly</a:t>
            </a:r>
          </a:p>
          <a:p>
            <a:pPr eaLnBrk="1" hangingPunct="1">
              <a:lnSpc>
                <a:spcPct val="90000"/>
              </a:lnSpc>
              <a:buClr>
                <a:schemeClr val="accent1"/>
              </a:buClr>
            </a:pPr>
            <a:r>
              <a:rPr lang="en-US" altLang="en-US" sz="2800"/>
              <a:t> If the harassment does not stop, make an official complaint to the appropriate management level</a:t>
            </a:r>
          </a:p>
        </p:txBody>
      </p:sp>
      <p:pic>
        <p:nvPicPr>
          <p:cNvPr id="27652" name="Picture 13" descr="BePrepared">
            <a:extLst>
              <a:ext uri="{FF2B5EF4-FFF2-40B4-BE49-F238E27FC236}">
                <a16:creationId xmlns:a16="http://schemas.microsoft.com/office/drawing/2014/main" id="{669DBA58-90F3-46B4-B5DF-F57F2DC718D9}"/>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10400" y="990600"/>
            <a:ext cx="2133600" cy="1479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DDAFED0-B391-4F51-A5CB-8A1808601CC2}"/>
              </a:ext>
            </a:extLst>
          </p:cNvPr>
          <p:cNvSpPr>
            <a:spLocks noGrp="1" noChangeArrowheads="1"/>
          </p:cNvSpPr>
          <p:nvPr>
            <p:ph type="title"/>
          </p:nvPr>
        </p:nvSpPr>
        <p:spPr>
          <a:xfrm>
            <a:off x="838200" y="0"/>
            <a:ext cx="7772400" cy="1143000"/>
          </a:xfrm>
        </p:spPr>
        <p:txBody>
          <a:bodyPr/>
          <a:lstStyle/>
          <a:p>
            <a:pPr eaLnBrk="1" hangingPunct="1">
              <a:defRPr/>
            </a:pPr>
            <a:r>
              <a:rPr lang="en-US" altLang="en-US"/>
              <a:t>EEOC</a:t>
            </a:r>
          </a:p>
        </p:txBody>
      </p:sp>
      <p:sp>
        <p:nvSpPr>
          <p:cNvPr id="28675" name="Text Box 4">
            <a:extLst>
              <a:ext uri="{FF2B5EF4-FFF2-40B4-BE49-F238E27FC236}">
                <a16:creationId xmlns:a16="http://schemas.microsoft.com/office/drawing/2014/main" id="{AE17C2C8-D1AC-437A-AAC7-8BD95CE54B3C}"/>
              </a:ext>
            </a:extLst>
          </p:cNvPr>
          <p:cNvSpPr txBox="1">
            <a:spLocks noChangeArrowheads="1"/>
          </p:cNvSpPr>
          <p:nvPr/>
        </p:nvSpPr>
        <p:spPr bwMode="auto">
          <a:xfrm>
            <a:off x="685800" y="5670550"/>
            <a:ext cx="5410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tx2"/>
                </a:solidFill>
              </a:rPr>
              <a:t>Further information about the Commission is available on the agency's web site at www.eeoc.gov.</a:t>
            </a:r>
          </a:p>
        </p:txBody>
      </p:sp>
      <p:pic>
        <p:nvPicPr>
          <p:cNvPr id="28676" name="Picture 5" descr="logo4">
            <a:extLst>
              <a:ext uri="{FF2B5EF4-FFF2-40B4-BE49-F238E27FC236}">
                <a16:creationId xmlns:a16="http://schemas.microsoft.com/office/drawing/2014/main" id="{0EE05031-1077-4B23-A287-1DB8AA967407}"/>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53200" y="5791200"/>
            <a:ext cx="21717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7" name="Text Box 7">
            <a:extLst>
              <a:ext uri="{FF2B5EF4-FFF2-40B4-BE49-F238E27FC236}">
                <a16:creationId xmlns:a16="http://schemas.microsoft.com/office/drawing/2014/main" id="{67699B7E-080E-4F6E-9F2E-D650B428FD93}"/>
              </a:ext>
            </a:extLst>
          </p:cNvPr>
          <p:cNvSpPr txBox="1">
            <a:spLocks noChangeArrowheads="1"/>
          </p:cNvSpPr>
          <p:nvPr/>
        </p:nvSpPr>
        <p:spPr bwMode="auto">
          <a:xfrm>
            <a:off x="609600" y="1066800"/>
            <a:ext cx="8001000" cy="529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Bef>
                <a:spcPct val="20000"/>
              </a:spcBef>
              <a:buClr>
                <a:schemeClr val="accent2"/>
              </a:buClr>
              <a:buSzPct val="80000"/>
              <a:buFont typeface="Wingdings" panose="05000000000000000000" pitchFamily="2" charset="2"/>
              <a:buNone/>
            </a:pPr>
            <a:r>
              <a:rPr lang="en-US" altLang="en-US" b="1" dirty="0">
                <a:solidFill>
                  <a:schemeClr val="tx2"/>
                </a:solidFill>
              </a:rPr>
              <a:t>The EEOC enforces </a:t>
            </a:r>
          </a:p>
          <a:p>
            <a:pPr lvl="1" eaLnBrk="1" hangingPunct="1">
              <a:lnSpc>
                <a:spcPct val="80000"/>
              </a:lnSpc>
              <a:spcBef>
                <a:spcPct val="20000"/>
              </a:spcBef>
              <a:buClr>
                <a:schemeClr val="accent1"/>
              </a:buClr>
              <a:buSzPct val="80000"/>
              <a:buFont typeface="Wingdings" panose="05000000000000000000" pitchFamily="2" charset="2"/>
              <a:buChar char="l"/>
            </a:pPr>
            <a:r>
              <a:rPr lang="en-US" altLang="en-US" sz="2800" dirty="0"/>
              <a:t> Title VII of the Civil Rights Act of 1964, which prohibits employment discrimination based on race, color, religion, sex or national origin; </a:t>
            </a:r>
          </a:p>
          <a:p>
            <a:pPr lvl="1" eaLnBrk="1" hangingPunct="1">
              <a:lnSpc>
                <a:spcPct val="80000"/>
              </a:lnSpc>
              <a:spcBef>
                <a:spcPct val="20000"/>
              </a:spcBef>
              <a:buClr>
                <a:schemeClr val="accent1"/>
              </a:buClr>
              <a:buSzPct val="80000"/>
              <a:buFont typeface="Wingdings" panose="05000000000000000000" pitchFamily="2" charset="2"/>
              <a:buChar char="l"/>
            </a:pPr>
            <a:r>
              <a:rPr lang="en-US" altLang="en-US" sz="2800" dirty="0"/>
              <a:t> the Age Discrimination in Employment Act; the Equal Pay Act; prohibitions against discrimination affecting individuals with disabilities in the federal sector; </a:t>
            </a:r>
          </a:p>
          <a:p>
            <a:pPr lvl="1" eaLnBrk="1" hangingPunct="1">
              <a:lnSpc>
                <a:spcPct val="80000"/>
              </a:lnSpc>
              <a:spcBef>
                <a:spcPct val="20000"/>
              </a:spcBef>
              <a:buClr>
                <a:schemeClr val="accent1"/>
              </a:buClr>
              <a:buSzPct val="80000"/>
              <a:buFont typeface="Wingdings" panose="05000000000000000000" pitchFamily="2" charset="2"/>
              <a:buChar char="l"/>
            </a:pPr>
            <a:r>
              <a:rPr lang="en-US" altLang="en-US" sz="2800" dirty="0"/>
              <a:t> sections of the Civil Rights Act of 1991; </a:t>
            </a:r>
          </a:p>
          <a:p>
            <a:pPr lvl="1" eaLnBrk="1" hangingPunct="1">
              <a:lnSpc>
                <a:spcPct val="80000"/>
              </a:lnSpc>
              <a:spcBef>
                <a:spcPct val="20000"/>
              </a:spcBef>
              <a:buClr>
                <a:schemeClr val="accent1"/>
              </a:buClr>
              <a:buSzPct val="80000"/>
              <a:buFont typeface="Wingdings" panose="05000000000000000000" pitchFamily="2" charset="2"/>
              <a:buChar char="l"/>
            </a:pPr>
            <a:r>
              <a:rPr lang="en-US" altLang="en-US" sz="2800" dirty="0"/>
              <a:t> and Title I of the Americans with Disabilities Act, which prohibits discrimination against people with disabilities in the private sector and state and local governments.</a:t>
            </a:r>
          </a:p>
          <a:p>
            <a:pPr eaLnBrk="1" hangingPunct="1"/>
            <a:endParaRPr lang="en-US" altLang="en-US" sz="2800" dirty="0"/>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isclosure">
            <a:extLst>
              <a:ext uri="{FF2B5EF4-FFF2-40B4-BE49-F238E27FC236}">
                <a16:creationId xmlns:a16="http://schemas.microsoft.com/office/drawing/2014/main" id="{46018638-248C-409F-B753-B430332C2650}"/>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l="7333" t="13196" r="7333" b="28693"/>
          <a:stretch>
            <a:fillRect/>
          </a:stretch>
        </p:blipFill>
        <p:spPr>
          <a:xfrm>
            <a:off x="7162800" y="685800"/>
            <a:ext cx="1981200" cy="1839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2" name="Rectangle 4">
            <a:extLst>
              <a:ext uri="{FF2B5EF4-FFF2-40B4-BE49-F238E27FC236}">
                <a16:creationId xmlns:a16="http://schemas.microsoft.com/office/drawing/2014/main" id="{6A343B91-BE3F-441F-95B2-E501756040ED}"/>
              </a:ext>
            </a:extLst>
          </p:cNvPr>
          <p:cNvSpPr>
            <a:spLocks noGrp="1" noChangeArrowheads="1"/>
          </p:cNvSpPr>
          <p:nvPr>
            <p:ph type="title"/>
          </p:nvPr>
        </p:nvSpPr>
        <p:spPr>
          <a:xfrm>
            <a:off x="0" y="0"/>
            <a:ext cx="7772400" cy="990600"/>
          </a:xfrm>
        </p:spPr>
        <p:txBody>
          <a:bodyPr/>
          <a:lstStyle/>
          <a:p>
            <a:pPr eaLnBrk="1" hangingPunct="1">
              <a:defRPr/>
            </a:pPr>
            <a:r>
              <a:rPr lang="en-US" altLang="en-US"/>
              <a:t>Sexual Harassment and Men</a:t>
            </a:r>
          </a:p>
        </p:txBody>
      </p:sp>
      <p:sp>
        <p:nvSpPr>
          <p:cNvPr id="29700" name="Rectangle 5">
            <a:extLst>
              <a:ext uri="{FF2B5EF4-FFF2-40B4-BE49-F238E27FC236}">
                <a16:creationId xmlns:a16="http://schemas.microsoft.com/office/drawing/2014/main" id="{305EB39C-5675-43AF-891C-21C29A6398A1}"/>
              </a:ext>
            </a:extLst>
          </p:cNvPr>
          <p:cNvSpPr>
            <a:spLocks noGrp="1" noChangeArrowheads="1"/>
          </p:cNvSpPr>
          <p:nvPr>
            <p:ph type="body" sz="half" idx="1"/>
          </p:nvPr>
        </p:nvSpPr>
        <p:spPr>
          <a:xfrm>
            <a:off x="381000" y="2514600"/>
            <a:ext cx="7924800" cy="1447800"/>
          </a:xfrm>
        </p:spPr>
        <p:txBody>
          <a:bodyPr/>
          <a:lstStyle/>
          <a:p>
            <a:pPr eaLnBrk="1" hangingPunct="1">
              <a:buClr>
                <a:schemeClr val="accent1"/>
              </a:buClr>
            </a:pPr>
            <a:r>
              <a:rPr lang="en-US" altLang="en-US"/>
              <a:t>Sexual harassment is not limited to male-on-female harassment in the workplace</a:t>
            </a:r>
          </a:p>
        </p:txBody>
      </p:sp>
      <p:pic>
        <p:nvPicPr>
          <p:cNvPr id="29701" name="Picture 8" descr="sm_heygirlieman">
            <a:extLst>
              <a:ext uri="{FF2B5EF4-FFF2-40B4-BE49-F238E27FC236}">
                <a16:creationId xmlns:a16="http://schemas.microsoft.com/office/drawing/2014/main" id="{A4639EDB-8146-417E-A317-757215558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2597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10">
            <a:extLst>
              <a:ext uri="{FF2B5EF4-FFF2-40B4-BE49-F238E27FC236}">
                <a16:creationId xmlns:a16="http://schemas.microsoft.com/office/drawing/2014/main" id="{10BF8E06-3E98-4357-9E59-526C3839C3E6}"/>
              </a:ext>
            </a:extLst>
          </p:cNvPr>
          <p:cNvSpPr>
            <a:spLocks noChangeArrowheads="1"/>
          </p:cNvSpPr>
          <p:nvPr/>
        </p:nvSpPr>
        <p:spPr bwMode="auto">
          <a:xfrm>
            <a:off x="4419600" y="44958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tx2"/>
                </a:solidFill>
              </a:rPr>
              <a:t>"Men account for 11.6 percent of all sexual harassment cases filed with the EEOC."</a:t>
            </a:r>
            <a:r>
              <a:rPr lang="en-US" altLang="en-US"/>
              <a:t> </a:t>
            </a: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8BD1360-E5B9-4313-A0C3-13BBE2432E71}"/>
              </a:ext>
            </a:extLst>
          </p:cNvPr>
          <p:cNvSpPr>
            <a:spLocks noGrp="1" noChangeArrowheads="1"/>
          </p:cNvSpPr>
          <p:nvPr>
            <p:ph type="title"/>
          </p:nvPr>
        </p:nvSpPr>
        <p:spPr>
          <a:xfrm>
            <a:off x="685800" y="0"/>
            <a:ext cx="7772400" cy="1143000"/>
          </a:xfrm>
        </p:spPr>
        <p:txBody>
          <a:bodyPr/>
          <a:lstStyle/>
          <a:p>
            <a:pPr eaLnBrk="1" hangingPunct="1">
              <a:defRPr/>
            </a:pPr>
            <a:r>
              <a:rPr lang="en-US" altLang="en-US" sz="4000"/>
              <a:t>Oncale v. Sundowner Offshore Services, Inc. -1998</a:t>
            </a:r>
          </a:p>
        </p:txBody>
      </p:sp>
      <p:sp>
        <p:nvSpPr>
          <p:cNvPr id="30723" name="Rectangle 4">
            <a:extLst>
              <a:ext uri="{FF2B5EF4-FFF2-40B4-BE49-F238E27FC236}">
                <a16:creationId xmlns:a16="http://schemas.microsoft.com/office/drawing/2014/main" id="{BB82B009-69D8-43E0-9437-BBD2B7895B04}"/>
              </a:ext>
            </a:extLst>
          </p:cNvPr>
          <p:cNvSpPr>
            <a:spLocks noGrp="1" noChangeArrowheads="1"/>
          </p:cNvSpPr>
          <p:nvPr>
            <p:ph type="body" sz="half" idx="1"/>
          </p:nvPr>
        </p:nvSpPr>
        <p:spPr>
          <a:xfrm>
            <a:off x="304800" y="1371600"/>
            <a:ext cx="8839200" cy="2743200"/>
          </a:xfrm>
        </p:spPr>
        <p:txBody>
          <a:bodyPr/>
          <a:lstStyle/>
          <a:p>
            <a:pPr eaLnBrk="1" hangingPunct="1">
              <a:buFont typeface="Wingdings" panose="05000000000000000000" pitchFamily="2" charset="2"/>
              <a:buNone/>
            </a:pPr>
            <a:r>
              <a:rPr lang="en-US" altLang="en-US" sz="2800" b="1"/>
              <a:t>Same Sex Harassment</a:t>
            </a:r>
            <a:r>
              <a:rPr lang="en-US" altLang="en-US" sz="2800"/>
              <a:t> </a:t>
            </a:r>
            <a:br>
              <a:rPr lang="en-US" altLang="en-US" sz="2800"/>
            </a:br>
            <a:r>
              <a:rPr lang="en-US" altLang="en-US" sz="2800"/>
              <a:t>In the case of </a:t>
            </a:r>
            <a:r>
              <a:rPr lang="en-US" altLang="en-US" sz="2800" u="sng"/>
              <a:t>Oncale v. Sundowner Offshore Services, Inc.</a:t>
            </a:r>
            <a:r>
              <a:rPr lang="en-US" altLang="en-US" sz="2800"/>
              <a:t> the Supreme Court ruled that same-sex sexual harassment is a form of discrimination protected by Title VII of the Civil Rights Act. The Oncale ruling gave </a:t>
            </a:r>
            <a:r>
              <a:rPr lang="en-US" altLang="en-US" sz="2800">
                <a:solidFill>
                  <a:schemeClr val="tx2"/>
                </a:solidFill>
              </a:rPr>
              <a:t>both</a:t>
            </a:r>
            <a:r>
              <a:rPr lang="en-US" altLang="en-US" sz="2800"/>
              <a:t> the employee and employer victories.</a:t>
            </a:r>
            <a:br>
              <a:rPr lang="en-US" altLang="en-US" sz="2800"/>
            </a:br>
            <a:endParaRPr lang="en-US" altLang="en-US" sz="2800"/>
          </a:p>
        </p:txBody>
      </p:sp>
      <p:sp>
        <p:nvSpPr>
          <p:cNvPr id="30724" name="Text Box 5">
            <a:extLst>
              <a:ext uri="{FF2B5EF4-FFF2-40B4-BE49-F238E27FC236}">
                <a16:creationId xmlns:a16="http://schemas.microsoft.com/office/drawing/2014/main" id="{F9793004-D963-4D47-A63C-930149D99D9D}"/>
              </a:ext>
            </a:extLst>
          </p:cNvPr>
          <p:cNvSpPr txBox="1">
            <a:spLocks noChangeArrowheads="1"/>
          </p:cNvSpPr>
          <p:nvPr/>
        </p:nvSpPr>
        <p:spPr bwMode="auto">
          <a:xfrm>
            <a:off x="990600" y="5791200"/>
            <a:ext cx="7296150" cy="8318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a:solidFill>
                  <a:schemeClr val="tx2"/>
                </a:solidFill>
              </a:rPr>
              <a:t>The ONLY test:</a:t>
            </a:r>
          </a:p>
          <a:p>
            <a:pPr algn="ctr" eaLnBrk="1" hangingPunct="1"/>
            <a:r>
              <a:rPr lang="en-US" altLang="en-US" b="1">
                <a:solidFill>
                  <a:schemeClr val="tx2"/>
                </a:solidFill>
              </a:rPr>
              <a:t>Sexual Content + Discrimination = Sexual Harassment</a:t>
            </a:r>
          </a:p>
        </p:txBody>
      </p:sp>
      <p:pic>
        <p:nvPicPr>
          <p:cNvPr id="30725" name="Picture 6" descr="scday">
            <a:extLst>
              <a:ext uri="{FF2B5EF4-FFF2-40B4-BE49-F238E27FC236}">
                <a16:creationId xmlns:a16="http://schemas.microsoft.com/office/drawing/2014/main" id="{D557B7AC-126B-493B-8EE1-B7972D44DC84}"/>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33800" y="4038600"/>
            <a:ext cx="2209800" cy="1674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533B2E1-6416-4458-AA70-BE7543E63B24}"/>
              </a:ext>
            </a:extLst>
          </p:cNvPr>
          <p:cNvSpPr>
            <a:spLocks noGrp="1" noChangeArrowheads="1"/>
          </p:cNvSpPr>
          <p:nvPr>
            <p:ph type="title"/>
          </p:nvPr>
        </p:nvSpPr>
        <p:spPr>
          <a:xfrm>
            <a:off x="685800" y="0"/>
            <a:ext cx="7772400" cy="1143000"/>
          </a:xfrm>
        </p:spPr>
        <p:txBody>
          <a:bodyPr/>
          <a:lstStyle/>
          <a:p>
            <a:pPr eaLnBrk="1" hangingPunct="1">
              <a:defRPr/>
            </a:pPr>
            <a:r>
              <a:rPr lang="en-US" altLang="en-US"/>
              <a:t>Time Limits </a:t>
            </a:r>
          </a:p>
        </p:txBody>
      </p:sp>
      <p:sp>
        <p:nvSpPr>
          <p:cNvPr id="32771" name="Rectangle 3">
            <a:extLst>
              <a:ext uri="{FF2B5EF4-FFF2-40B4-BE49-F238E27FC236}">
                <a16:creationId xmlns:a16="http://schemas.microsoft.com/office/drawing/2014/main" id="{71C067DF-E6D4-4F5B-ABAB-84E1F5535F1E}"/>
              </a:ext>
            </a:extLst>
          </p:cNvPr>
          <p:cNvSpPr>
            <a:spLocks noGrp="1" noChangeArrowheads="1"/>
          </p:cNvSpPr>
          <p:nvPr>
            <p:ph type="body" sz="half" idx="1"/>
          </p:nvPr>
        </p:nvSpPr>
        <p:spPr>
          <a:xfrm>
            <a:off x="685800" y="990600"/>
            <a:ext cx="8458200" cy="2514600"/>
          </a:xfrm>
        </p:spPr>
        <p:txBody>
          <a:bodyPr/>
          <a:lstStyle/>
          <a:p>
            <a:pPr eaLnBrk="1" hangingPunct="1">
              <a:buClr>
                <a:schemeClr val="accent1"/>
              </a:buClr>
            </a:pPr>
            <a:r>
              <a:rPr lang="en-US" altLang="en-US" sz="2800">
                <a:solidFill>
                  <a:schemeClr val="tx2"/>
                </a:solidFill>
              </a:rPr>
              <a:t>Internal </a:t>
            </a:r>
            <a:r>
              <a:rPr lang="en-US" altLang="en-US" sz="2800"/>
              <a:t>- Organizations typically require initial reporting 10-30 days after incident(s)</a:t>
            </a:r>
          </a:p>
          <a:p>
            <a:pPr eaLnBrk="1" hangingPunct="1">
              <a:buClr>
                <a:schemeClr val="accent1"/>
              </a:buClr>
            </a:pPr>
            <a:r>
              <a:rPr lang="en-US" altLang="en-US" sz="2800">
                <a:solidFill>
                  <a:schemeClr val="tx2"/>
                </a:solidFill>
              </a:rPr>
              <a:t>External </a:t>
            </a:r>
            <a:r>
              <a:rPr lang="en-US" altLang="en-US" sz="2800"/>
              <a:t>- Equal Employment Opportunity Commission requires incidents of sexual harassment be reported within 180 days or 6 months</a:t>
            </a:r>
          </a:p>
        </p:txBody>
      </p:sp>
      <p:pic>
        <p:nvPicPr>
          <p:cNvPr id="32772" name="Picture 4" descr="clockandcalendar">
            <a:extLst>
              <a:ext uri="{FF2B5EF4-FFF2-40B4-BE49-F238E27FC236}">
                <a16:creationId xmlns:a16="http://schemas.microsoft.com/office/drawing/2014/main" id="{55E11F14-3922-4E26-BACE-9C5ED51DEAE3}"/>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76600" y="3352800"/>
            <a:ext cx="295275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D06B7BC-5480-4C19-B742-68F2E0B98A59}"/>
              </a:ext>
            </a:extLst>
          </p:cNvPr>
          <p:cNvSpPr>
            <a:spLocks noGrp="1" noChangeArrowheads="1"/>
          </p:cNvSpPr>
          <p:nvPr>
            <p:ph type="title"/>
          </p:nvPr>
        </p:nvSpPr>
        <p:spPr>
          <a:xfrm>
            <a:off x="685800" y="228600"/>
            <a:ext cx="7772400" cy="1143000"/>
          </a:xfrm>
        </p:spPr>
        <p:txBody>
          <a:bodyPr/>
          <a:lstStyle/>
          <a:p>
            <a:pPr eaLnBrk="1" hangingPunct="1">
              <a:defRPr/>
            </a:pPr>
            <a:r>
              <a:rPr lang="en-US" altLang="en-US"/>
              <a:t>Advantages of Lawsuit</a:t>
            </a:r>
          </a:p>
        </p:txBody>
      </p:sp>
      <p:sp>
        <p:nvSpPr>
          <p:cNvPr id="33795" name="Rectangle 3">
            <a:extLst>
              <a:ext uri="{FF2B5EF4-FFF2-40B4-BE49-F238E27FC236}">
                <a16:creationId xmlns:a16="http://schemas.microsoft.com/office/drawing/2014/main" id="{D832EBEC-6A2A-4186-B5F1-3F056B3D9226}"/>
              </a:ext>
            </a:extLst>
          </p:cNvPr>
          <p:cNvSpPr>
            <a:spLocks noGrp="1" noChangeArrowheads="1"/>
          </p:cNvSpPr>
          <p:nvPr>
            <p:ph type="body" sz="half" idx="1"/>
          </p:nvPr>
        </p:nvSpPr>
        <p:spPr>
          <a:xfrm>
            <a:off x="762000" y="1371600"/>
            <a:ext cx="7620000" cy="4114800"/>
          </a:xfrm>
        </p:spPr>
        <p:txBody>
          <a:bodyPr/>
          <a:lstStyle/>
          <a:p>
            <a:pPr eaLnBrk="1" hangingPunct="1">
              <a:buClr>
                <a:schemeClr val="accent1"/>
              </a:buClr>
            </a:pPr>
            <a:r>
              <a:rPr lang="en-US" altLang="en-US"/>
              <a:t>Recuperating psychological damages or loss of wages</a:t>
            </a:r>
          </a:p>
          <a:p>
            <a:pPr eaLnBrk="1" hangingPunct="1">
              <a:buClr>
                <a:schemeClr val="accent1"/>
              </a:buClr>
            </a:pPr>
            <a:r>
              <a:rPr lang="en-US" altLang="en-US"/>
              <a:t>Sending a message to organization</a:t>
            </a:r>
          </a:p>
          <a:p>
            <a:pPr eaLnBrk="1" hangingPunct="1">
              <a:buClr>
                <a:schemeClr val="accent1"/>
              </a:buClr>
            </a:pPr>
            <a:r>
              <a:rPr lang="en-US" altLang="en-US"/>
              <a:t>Sending a message to community</a:t>
            </a:r>
          </a:p>
        </p:txBody>
      </p:sp>
      <p:pic>
        <p:nvPicPr>
          <p:cNvPr id="33796" name="Picture 4" descr="lawsuit">
            <a:extLst>
              <a:ext uri="{FF2B5EF4-FFF2-40B4-BE49-F238E27FC236}">
                <a16:creationId xmlns:a16="http://schemas.microsoft.com/office/drawing/2014/main" id="{649BFA81-1316-4956-8583-A741AEC8AD64}"/>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3576638"/>
            <a:ext cx="3886200" cy="3281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D47829D-924E-4A41-8795-DAB460D3D134}"/>
              </a:ext>
            </a:extLst>
          </p:cNvPr>
          <p:cNvSpPr>
            <a:spLocks noGrp="1" noChangeArrowheads="1"/>
          </p:cNvSpPr>
          <p:nvPr>
            <p:ph type="title"/>
          </p:nvPr>
        </p:nvSpPr>
        <p:spPr>
          <a:xfrm>
            <a:off x="685800" y="0"/>
            <a:ext cx="7772400" cy="1143000"/>
          </a:xfrm>
        </p:spPr>
        <p:txBody>
          <a:bodyPr/>
          <a:lstStyle/>
          <a:p>
            <a:pPr eaLnBrk="1" hangingPunct="1">
              <a:defRPr/>
            </a:pPr>
            <a:r>
              <a:rPr lang="en-US" altLang="en-US"/>
              <a:t>Disadvantages of a Lawsuit….</a:t>
            </a:r>
          </a:p>
        </p:txBody>
      </p:sp>
      <p:pic>
        <p:nvPicPr>
          <p:cNvPr id="34819" name="Picture 4" descr="lawsuit2">
            <a:extLst>
              <a:ext uri="{FF2B5EF4-FFF2-40B4-BE49-F238E27FC236}">
                <a16:creationId xmlns:a16="http://schemas.microsoft.com/office/drawing/2014/main" id="{8A8A4FF1-CEE8-4BDC-BF2A-9E4FF946DF8A}"/>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70613" y="1295400"/>
            <a:ext cx="2770187"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Text Box 6">
            <a:extLst>
              <a:ext uri="{FF2B5EF4-FFF2-40B4-BE49-F238E27FC236}">
                <a16:creationId xmlns:a16="http://schemas.microsoft.com/office/drawing/2014/main" id="{D5C2CEA5-3F19-45D1-A54A-71875B9E5403}"/>
              </a:ext>
            </a:extLst>
          </p:cNvPr>
          <p:cNvSpPr txBox="1">
            <a:spLocks noChangeArrowheads="1"/>
          </p:cNvSpPr>
          <p:nvPr/>
        </p:nvSpPr>
        <p:spPr bwMode="auto">
          <a:xfrm>
            <a:off x="533400" y="1219200"/>
            <a:ext cx="57150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chemeClr val="accent1"/>
              </a:buClr>
              <a:buSzPct val="200000"/>
              <a:buFont typeface="Times New Roman" panose="02020603050405020304" pitchFamily="18" charset="0"/>
              <a:buChar char="•"/>
            </a:pPr>
            <a:r>
              <a:rPr lang="en-US" altLang="en-US" sz="3200"/>
              <a:t> Expensive</a:t>
            </a:r>
          </a:p>
          <a:p>
            <a:pPr eaLnBrk="1" hangingPunct="1">
              <a:buClr>
                <a:schemeClr val="accent1"/>
              </a:buClr>
              <a:buSzPct val="200000"/>
              <a:buFont typeface="Times New Roman" panose="02020603050405020304" pitchFamily="18" charset="0"/>
              <a:buNone/>
            </a:pPr>
            <a:endParaRPr lang="en-US" altLang="en-US" sz="3200"/>
          </a:p>
          <a:p>
            <a:pPr eaLnBrk="1" hangingPunct="1">
              <a:buClr>
                <a:schemeClr val="accent1"/>
              </a:buClr>
              <a:buSzPct val="200000"/>
              <a:buFont typeface="Times New Roman" panose="02020603050405020304" pitchFamily="18" charset="0"/>
              <a:buChar char="•"/>
            </a:pPr>
            <a:r>
              <a:rPr lang="en-US" altLang="en-US" sz="3200"/>
              <a:t> Loss of suit sends unintended message to community or organization</a:t>
            </a:r>
          </a:p>
          <a:p>
            <a:pPr eaLnBrk="1" hangingPunct="1">
              <a:buClr>
                <a:schemeClr val="accent1"/>
              </a:buClr>
              <a:buSzPct val="200000"/>
              <a:buFont typeface="Times New Roman" panose="02020603050405020304" pitchFamily="18" charset="0"/>
              <a:buNone/>
            </a:pPr>
            <a:endParaRPr lang="en-US" altLang="en-US" sz="3200"/>
          </a:p>
          <a:p>
            <a:pPr eaLnBrk="1" hangingPunct="1">
              <a:buClr>
                <a:schemeClr val="accent1"/>
              </a:buClr>
              <a:buSzPct val="200000"/>
              <a:buFont typeface="Times New Roman" panose="02020603050405020304" pitchFamily="18" charset="0"/>
              <a:buChar char="•"/>
            </a:pPr>
            <a:r>
              <a:rPr lang="en-US" altLang="en-US" sz="3200"/>
              <a:t> May take a long time and extensive effort</a:t>
            </a: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2BA85E4-8140-463D-8171-AC901789F24F}"/>
              </a:ext>
            </a:extLst>
          </p:cNvPr>
          <p:cNvSpPr>
            <a:spLocks noGrp="1" noChangeArrowheads="1"/>
          </p:cNvSpPr>
          <p:nvPr>
            <p:ph type="title"/>
          </p:nvPr>
        </p:nvSpPr>
        <p:spPr>
          <a:xfrm>
            <a:off x="533400" y="533400"/>
            <a:ext cx="5791200" cy="1295400"/>
          </a:xfrm>
        </p:spPr>
        <p:txBody>
          <a:bodyPr/>
          <a:lstStyle/>
          <a:p>
            <a:pPr eaLnBrk="1" hangingPunct="1">
              <a:defRPr/>
            </a:pPr>
            <a:r>
              <a:rPr lang="en-US" altLang="en-US"/>
              <a:t>Sexual Harassment Prevention</a:t>
            </a:r>
          </a:p>
        </p:txBody>
      </p:sp>
      <p:sp>
        <p:nvSpPr>
          <p:cNvPr id="35843" name="Rectangle 3">
            <a:extLst>
              <a:ext uri="{FF2B5EF4-FFF2-40B4-BE49-F238E27FC236}">
                <a16:creationId xmlns:a16="http://schemas.microsoft.com/office/drawing/2014/main" id="{B0B92520-017E-4C2F-95B5-2F5BCF370074}"/>
              </a:ext>
            </a:extLst>
          </p:cNvPr>
          <p:cNvSpPr>
            <a:spLocks noGrp="1" noChangeArrowheads="1"/>
          </p:cNvSpPr>
          <p:nvPr>
            <p:ph type="body" sz="half" idx="1"/>
          </p:nvPr>
        </p:nvSpPr>
        <p:spPr>
          <a:xfrm>
            <a:off x="609600" y="2438400"/>
            <a:ext cx="7467600" cy="4114800"/>
          </a:xfrm>
        </p:spPr>
        <p:txBody>
          <a:bodyPr/>
          <a:lstStyle/>
          <a:p>
            <a:pPr eaLnBrk="1" hangingPunct="1">
              <a:lnSpc>
                <a:spcPct val="90000"/>
              </a:lnSpc>
              <a:buClr>
                <a:schemeClr val="accent1"/>
              </a:buClr>
            </a:pPr>
            <a:r>
              <a:rPr lang="en-US" altLang="en-US" sz="2800"/>
              <a:t>Know the law</a:t>
            </a:r>
          </a:p>
          <a:p>
            <a:pPr eaLnBrk="1" hangingPunct="1">
              <a:lnSpc>
                <a:spcPct val="90000"/>
              </a:lnSpc>
              <a:buClr>
                <a:schemeClr val="accent1"/>
              </a:buClr>
            </a:pPr>
            <a:r>
              <a:rPr lang="en-US" altLang="en-US" sz="2800"/>
              <a:t>Educate yourself on your organization’s policies regarding sexual harassment</a:t>
            </a:r>
          </a:p>
          <a:p>
            <a:pPr eaLnBrk="1" hangingPunct="1">
              <a:lnSpc>
                <a:spcPct val="90000"/>
              </a:lnSpc>
              <a:buClr>
                <a:schemeClr val="accent1"/>
              </a:buClr>
            </a:pPr>
            <a:r>
              <a:rPr lang="en-US" altLang="en-US" sz="2800"/>
              <a:t>Take steps to set a positive personal example</a:t>
            </a:r>
          </a:p>
          <a:p>
            <a:pPr eaLnBrk="1" hangingPunct="1">
              <a:lnSpc>
                <a:spcPct val="90000"/>
              </a:lnSpc>
              <a:buClr>
                <a:schemeClr val="accent1"/>
              </a:buClr>
            </a:pPr>
            <a:r>
              <a:rPr lang="en-US" altLang="en-US" sz="2800"/>
              <a:t>Take personal responsibility to make sure your organization has appropriate policies and people are educated about them</a:t>
            </a:r>
          </a:p>
        </p:txBody>
      </p:sp>
      <p:pic>
        <p:nvPicPr>
          <p:cNvPr id="35844" name="Picture 4" descr="halt">
            <a:extLst>
              <a:ext uri="{FF2B5EF4-FFF2-40B4-BE49-F238E27FC236}">
                <a16:creationId xmlns:a16="http://schemas.microsoft.com/office/drawing/2014/main" id="{9C3628C2-F4CA-4256-A495-DFD1B3D5A206}"/>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3200" y="228600"/>
            <a:ext cx="2397125"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thics">
            <a:extLst>
              <a:ext uri="{FF2B5EF4-FFF2-40B4-BE49-F238E27FC236}">
                <a16:creationId xmlns:a16="http://schemas.microsoft.com/office/drawing/2014/main" id="{764079BC-20D8-436B-8959-00F7D1942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04800"/>
            <a:ext cx="249078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C0B5E74E-CA48-4A92-8840-6C7C14A484C6}"/>
              </a:ext>
            </a:extLst>
          </p:cNvPr>
          <p:cNvSpPr txBox="1">
            <a:spLocks noChangeArrowheads="1"/>
          </p:cNvSpPr>
          <p:nvPr/>
        </p:nvSpPr>
        <p:spPr bwMode="auto">
          <a:xfrm>
            <a:off x="1154113" y="509588"/>
            <a:ext cx="43322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a:solidFill>
                  <a:schemeClr val="tx2"/>
                </a:solidFill>
                <a:latin typeface="Arial" panose="020B0604020202020204" pitchFamily="34" charset="0"/>
              </a:rPr>
              <a:t>Taking the measure of </a:t>
            </a:r>
          </a:p>
          <a:p>
            <a:pPr algn="ctr" eaLnBrk="1" hangingPunct="1"/>
            <a:r>
              <a:rPr lang="en-US" altLang="en-US" sz="3200">
                <a:solidFill>
                  <a:schemeClr val="tx2"/>
                </a:solidFill>
                <a:latin typeface="Arial" panose="020B0604020202020204" pitchFamily="34" charset="0"/>
              </a:rPr>
              <a:t>sexual harassment…..</a:t>
            </a:r>
          </a:p>
        </p:txBody>
      </p:sp>
      <p:sp>
        <p:nvSpPr>
          <p:cNvPr id="36868" name="Text Box 4">
            <a:extLst>
              <a:ext uri="{FF2B5EF4-FFF2-40B4-BE49-F238E27FC236}">
                <a16:creationId xmlns:a16="http://schemas.microsoft.com/office/drawing/2014/main" id="{0EDD7BF8-02B2-42DF-9EC1-C9FF9DE1FDF5}"/>
              </a:ext>
            </a:extLst>
          </p:cNvPr>
          <p:cNvSpPr txBox="1">
            <a:spLocks noChangeArrowheads="1"/>
          </p:cNvSpPr>
          <p:nvPr/>
        </p:nvSpPr>
        <p:spPr bwMode="auto">
          <a:xfrm>
            <a:off x="0" y="1981200"/>
            <a:ext cx="62436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chemeClr val="tx2"/>
                </a:solidFill>
                <a:latin typeface="Arial" panose="020B0604020202020204" pitchFamily="34" charset="0"/>
              </a:rPr>
              <a:t>After watching each of the videotaped vignettes, let us consider these questions:</a:t>
            </a:r>
          </a:p>
        </p:txBody>
      </p:sp>
      <p:sp>
        <p:nvSpPr>
          <p:cNvPr id="36869" name="Text Box 5">
            <a:extLst>
              <a:ext uri="{FF2B5EF4-FFF2-40B4-BE49-F238E27FC236}">
                <a16:creationId xmlns:a16="http://schemas.microsoft.com/office/drawing/2014/main" id="{18D251D5-109F-454E-BA12-48E6C770221D}"/>
              </a:ext>
            </a:extLst>
          </p:cNvPr>
          <p:cNvSpPr txBox="1">
            <a:spLocks noChangeArrowheads="1"/>
          </p:cNvSpPr>
          <p:nvPr/>
        </p:nvSpPr>
        <p:spPr bwMode="auto">
          <a:xfrm>
            <a:off x="838200" y="3048000"/>
            <a:ext cx="7696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arenR"/>
            </a:pPr>
            <a:r>
              <a:rPr lang="en-US" altLang="en-US" b="1">
                <a:latin typeface="Arial" panose="020B0604020202020204" pitchFamily="34" charset="0"/>
              </a:rPr>
              <a:t>Does this situation represent sexual harassment in the workplace according to the law?</a:t>
            </a:r>
          </a:p>
          <a:p>
            <a:pPr eaLnBrk="1" hangingPunct="1">
              <a:buFontTx/>
              <a:buAutoNum type="arabicParenR"/>
            </a:pPr>
            <a:endParaRPr lang="en-US" altLang="en-US" b="1">
              <a:latin typeface="Arial" panose="020B0604020202020204" pitchFamily="34" charset="0"/>
            </a:endParaRPr>
          </a:p>
          <a:p>
            <a:pPr eaLnBrk="1" hangingPunct="1">
              <a:buFontTx/>
              <a:buAutoNum type="arabicParenR"/>
            </a:pPr>
            <a:r>
              <a:rPr lang="en-US" altLang="en-US" b="1">
                <a:latin typeface="Arial" panose="020B0604020202020204" pitchFamily="34" charset="0"/>
              </a:rPr>
              <a:t>If so, what elements make it so?  If not, why not?</a:t>
            </a:r>
          </a:p>
          <a:p>
            <a:pPr eaLnBrk="1" hangingPunct="1">
              <a:buFontTx/>
              <a:buAutoNum type="arabicParenR"/>
            </a:pPr>
            <a:endParaRPr lang="en-US" altLang="en-US" b="1">
              <a:latin typeface="Arial" panose="020B0604020202020204" pitchFamily="34" charset="0"/>
            </a:endParaRPr>
          </a:p>
          <a:p>
            <a:pPr eaLnBrk="1" hangingPunct="1">
              <a:buFontTx/>
              <a:buAutoNum type="arabicParenR"/>
            </a:pPr>
            <a:r>
              <a:rPr lang="en-US" altLang="en-US" b="1">
                <a:latin typeface="Arial" panose="020B0604020202020204" pitchFamily="34" charset="0"/>
              </a:rPr>
              <a:t>How should you handle this situation as:</a:t>
            </a:r>
          </a:p>
          <a:p>
            <a:pPr lvl="1" eaLnBrk="1" hangingPunct="1">
              <a:buFontTx/>
              <a:buAutoNum type="alphaLcParenR"/>
            </a:pPr>
            <a:r>
              <a:rPr lang="en-US" altLang="en-US" b="1">
                <a:latin typeface="Arial" panose="020B0604020202020204" pitchFamily="34" charset="0"/>
              </a:rPr>
              <a:t>The victim</a:t>
            </a:r>
          </a:p>
          <a:p>
            <a:pPr lvl="1" eaLnBrk="1" hangingPunct="1">
              <a:buFontTx/>
              <a:buAutoNum type="alphaLcParenR"/>
            </a:pPr>
            <a:r>
              <a:rPr lang="en-US" altLang="en-US" b="1">
                <a:latin typeface="Arial" panose="020B0604020202020204" pitchFamily="34" charset="0"/>
              </a:rPr>
              <a:t>The manager</a:t>
            </a: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FCED2D3-DA1F-4218-9BB7-8FFEB66C538D}"/>
              </a:ext>
            </a:extLst>
          </p:cNvPr>
          <p:cNvSpPr>
            <a:spLocks noGrp="1" noChangeArrowheads="1"/>
          </p:cNvSpPr>
          <p:nvPr>
            <p:ph type="title"/>
          </p:nvPr>
        </p:nvSpPr>
        <p:spPr>
          <a:xfrm>
            <a:off x="0" y="152400"/>
            <a:ext cx="7772400" cy="1143000"/>
          </a:xfrm>
        </p:spPr>
        <p:txBody>
          <a:bodyPr/>
          <a:lstStyle/>
          <a:p>
            <a:pPr eaLnBrk="1" hangingPunct="1">
              <a:defRPr/>
            </a:pPr>
            <a:r>
              <a:rPr lang="en-US" altLang="en-US"/>
              <a:t>..and now, to the tape…..</a:t>
            </a:r>
          </a:p>
        </p:txBody>
      </p:sp>
      <p:sp>
        <p:nvSpPr>
          <p:cNvPr id="38915" name="Rectangle 3">
            <a:extLst>
              <a:ext uri="{FF2B5EF4-FFF2-40B4-BE49-F238E27FC236}">
                <a16:creationId xmlns:a16="http://schemas.microsoft.com/office/drawing/2014/main" id="{4637DD1A-F675-46F9-9461-0778E7AF2C7B}"/>
              </a:ext>
            </a:extLst>
          </p:cNvPr>
          <p:cNvSpPr>
            <a:spLocks noGrp="1" noChangeArrowheads="1"/>
          </p:cNvSpPr>
          <p:nvPr>
            <p:ph type="body" idx="1"/>
          </p:nvPr>
        </p:nvSpPr>
        <p:spPr>
          <a:xfrm>
            <a:off x="609600" y="1676400"/>
            <a:ext cx="7772400" cy="4114800"/>
          </a:xfrm>
        </p:spPr>
        <p:txBody>
          <a:bodyPr/>
          <a:lstStyle/>
          <a:p>
            <a:pPr eaLnBrk="1" hangingPunct="1">
              <a:lnSpc>
                <a:spcPct val="80000"/>
              </a:lnSpc>
              <a:buClr>
                <a:schemeClr val="folHlink"/>
              </a:buClr>
            </a:pPr>
            <a:r>
              <a:rPr lang="en-US" altLang="en-US" sz="2800"/>
              <a:t>After each vignette the class should use the handout to indicate whether or not the situation presented can be defined as sexual harassment in the workplace</a:t>
            </a:r>
          </a:p>
          <a:p>
            <a:pPr eaLnBrk="1" hangingPunct="1">
              <a:lnSpc>
                <a:spcPct val="80000"/>
              </a:lnSpc>
              <a:buClr>
                <a:schemeClr val="folHlink"/>
              </a:buClr>
            </a:pPr>
            <a:r>
              <a:rPr lang="en-US" altLang="en-US" sz="2800"/>
              <a:t>Then, we’ll call for a show of hands to see what the majority opinion is</a:t>
            </a:r>
          </a:p>
          <a:p>
            <a:pPr eaLnBrk="1" hangingPunct="1">
              <a:lnSpc>
                <a:spcPct val="80000"/>
              </a:lnSpc>
              <a:buClr>
                <a:schemeClr val="folHlink"/>
              </a:buClr>
            </a:pPr>
            <a:r>
              <a:rPr lang="en-US" altLang="en-US" sz="2800"/>
              <a:t>Be ready to discuss your vote</a:t>
            </a:r>
          </a:p>
          <a:p>
            <a:pPr eaLnBrk="1" hangingPunct="1">
              <a:lnSpc>
                <a:spcPct val="80000"/>
              </a:lnSpc>
              <a:buClr>
                <a:schemeClr val="folHlink"/>
              </a:buClr>
            </a:pPr>
            <a:r>
              <a:rPr lang="en-US" altLang="en-US" sz="2800"/>
              <a:t>Voting and discussing your opinion when called upon is </a:t>
            </a:r>
            <a:r>
              <a:rPr lang="en-US" altLang="en-US" sz="2800">
                <a:solidFill>
                  <a:schemeClr val="folHlink"/>
                </a:solidFill>
              </a:rPr>
              <a:t>REQUIRED</a:t>
            </a:r>
            <a:r>
              <a:rPr lang="en-US" altLang="en-US" sz="2800"/>
              <a:t> to get credit for this discussion group</a:t>
            </a:r>
          </a:p>
        </p:txBody>
      </p:sp>
      <p:pic>
        <p:nvPicPr>
          <p:cNvPr id="38916" name="Picture 5" descr="videotape1">
            <a:extLst>
              <a:ext uri="{FF2B5EF4-FFF2-40B4-BE49-F238E27FC236}">
                <a16:creationId xmlns:a16="http://schemas.microsoft.com/office/drawing/2014/main" id="{9FA481B0-F7D7-489D-910E-2D7768C0C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988" y="228600"/>
            <a:ext cx="14335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6D6E3CDD-030C-453C-A98F-E23621B2C573}"/>
              </a:ext>
            </a:extLst>
          </p:cNvPr>
          <p:cNvSpPr>
            <a:spLocks noGrp="1" noChangeArrowheads="1"/>
          </p:cNvSpPr>
          <p:nvPr>
            <p:ph type="body" sz="half" idx="1"/>
          </p:nvPr>
        </p:nvSpPr>
        <p:spPr>
          <a:xfrm>
            <a:off x="685800" y="1981200"/>
            <a:ext cx="6858000" cy="4114800"/>
          </a:xfrm>
        </p:spPr>
        <p:txBody>
          <a:bodyPr/>
          <a:lstStyle/>
          <a:p>
            <a:pPr eaLnBrk="1" hangingPunct="1">
              <a:buFont typeface="Wingdings" panose="05000000000000000000" pitchFamily="2" charset="2"/>
              <a:buNone/>
            </a:pPr>
            <a:r>
              <a:rPr lang="en-US" altLang="en-US" sz="2800" dirty="0"/>
              <a:t>	How to recognize sexual harassment</a:t>
            </a:r>
          </a:p>
          <a:p>
            <a:pPr eaLnBrk="1" hangingPunct="1">
              <a:buFont typeface="Wingdings" panose="05000000000000000000" pitchFamily="2" charset="2"/>
              <a:buNone/>
            </a:pPr>
            <a:endParaRPr lang="en-US" altLang="en-US" sz="2800" dirty="0"/>
          </a:p>
          <a:p>
            <a:pPr eaLnBrk="1" hangingPunct="1">
              <a:buFont typeface="Wingdings" panose="05000000000000000000" pitchFamily="2" charset="2"/>
              <a:buNone/>
            </a:pPr>
            <a:endParaRPr lang="en-US" altLang="en-US" sz="2800" dirty="0"/>
          </a:p>
          <a:p>
            <a:pPr eaLnBrk="1" hangingPunct="1">
              <a:buFont typeface="Wingdings" panose="05000000000000000000" pitchFamily="2" charset="2"/>
              <a:buNone/>
            </a:pPr>
            <a:r>
              <a:rPr lang="en-US" altLang="en-US" sz="2800" dirty="0">
                <a:hlinkClick r:id="rId2"/>
              </a:rPr>
              <a:t>Sexual </a:t>
            </a:r>
            <a:r>
              <a:rPr lang="en-US" altLang="en-US" sz="2800" dirty="0" err="1">
                <a:hlinkClick r:id="rId2"/>
              </a:rPr>
              <a:t>Harrassment</a:t>
            </a:r>
            <a:endParaRPr lang="en-US" altLang="en-US" sz="2800" dirty="0"/>
          </a:p>
        </p:txBody>
      </p:sp>
      <p:pic>
        <p:nvPicPr>
          <p:cNvPr id="5123" name="Picture 4" descr="magnifyingglass">
            <a:extLst>
              <a:ext uri="{FF2B5EF4-FFF2-40B4-BE49-F238E27FC236}">
                <a16:creationId xmlns:a16="http://schemas.microsoft.com/office/drawing/2014/main" id="{EFB7307E-35BC-4F27-8DA8-FAB0E1D0DA08}"/>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1724" t="1648" r="4024" b="8241"/>
          <a:stretch>
            <a:fillRect/>
          </a:stretch>
        </p:blipFill>
        <p:spPr>
          <a:xfrm>
            <a:off x="6324600" y="0"/>
            <a:ext cx="28194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9" name="Rectangle 7">
            <a:extLst>
              <a:ext uri="{FF2B5EF4-FFF2-40B4-BE49-F238E27FC236}">
                <a16:creationId xmlns:a16="http://schemas.microsoft.com/office/drawing/2014/main" id="{CBDEB974-257E-4802-A05D-AA805FAAFCA6}"/>
              </a:ext>
            </a:extLst>
          </p:cNvPr>
          <p:cNvSpPr>
            <a:spLocks noGrp="1" noChangeArrowheads="1"/>
          </p:cNvSpPr>
          <p:nvPr>
            <p:ph type="title"/>
          </p:nvPr>
        </p:nvSpPr>
        <p:spPr>
          <a:xfrm>
            <a:off x="0" y="457200"/>
            <a:ext cx="7772400" cy="1143000"/>
          </a:xfrm>
        </p:spPr>
        <p:txBody>
          <a:bodyPr/>
          <a:lstStyle/>
          <a:p>
            <a:pPr eaLnBrk="1" hangingPunct="1">
              <a:defRPr/>
            </a:pPr>
            <a:r>
              <a:rPr lang="en-US" altLang="en-US"/>
              <a:t>Discussion Topics</a:t>
            </a:r>
          </a:p>
        </p:txBody>
      </p:sp>
    </p:spTree>
    <p:extLst>
      <p:ext uri="{BB962C8B-B14F-4D97-AF65-F5344CB8AC3E}">
        <p14:creationId xmlns:p14="http://schemas.microsoft.com/office/powerpoint/2010/main" val="2171020951"/>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top">
            <a:extLst>
              <a:ext uri="{FF2B5EF4-FFF2-40B4-BE49-F238E27FC236}">
                <a16:creationId xmlns:a16="http://schemas.microsoft.com/office/drawing/2014/main" id="{64C9CF0F-56DC-4FE0-87F0-E8149F06A983}"/>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r="1819"/>
          <a:stretch>
            <a:fillRect/>
          </a:stretch>
        </p:blipFill>
        <p:spPr>
          <a:xfrm>
            <a:off x="7756525" y="609600"/>
            <a:ext cx="1387475"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7" name="Rectangle 5">
            <a:extLst>
              <a:ext uri="{FF2B5EF4-FFF2-40B4-BE49-F238E27FC236}">
                <a16:creationId xmlns:a16="http://schemas.microsoft.com/office/drawing/2014/main" id="{5AA179D6-1C68-4D85-8D7F-E2E6A01BED25}"/>
              </a:ext>
            </a:extLst>
          </p:cNvPr>
          <p:cNvSpPr>
            <a:spLocks noGrp="1" noChangeArrowheads="1"/>
          </p:cNvSpPr>
          <p:nvPr>
            <p:ph type="title"/>
          </p:nvPr>
        </p:nvSpPr>
        <p:spPr>
          <a:xfrm>
            <a:off x="0" y="304800"/>
            <a:ext cx="8839200" cy="838200"/>
          </a:xfrm>
        </p:spPr>
        <p:txBody>
          <a:bodyPr/>
          <a:lstStyle/>
          <a:p>
            <a:pPr eaLnBrk="1" hangingPunct="1">
              <a:defRPr/>
            </a:pPr>
            <a:r>
              <a:rPr lang="en-US" altLang="en-US" sz="3200"/>
              <a:t>Sexual Harassment: </a:t>
            </a:r>
            <a:br>
              <a:rPr lang="en-US" altLang="en-US" sz="3200"/>
            </a:br>
            <a:r>
              <a:rPr lang="en-US" altLang="en-US" sz="3200"/>
              <a:t>Discussion #69</a:t>
            </a:r>
            <a:br>
              <a:rPr lang="en-US" altLang="en-US" sz="3200"/>
            </a:br>
            <a:r>
              <a:rPr lang="en-US" altLang="en-US" sz="3200"/>
              <a:t>Evaluation Questions</a:t>
            </a:r>
          </a:p>
        </p:txBody>
      </p:sp>
      <p:sp>
        <p:nvSpPr>
          <p:cNvPr id="40964" name="Rectangle 7">
            <a:extLst>
              <a:ext uri="{FF2B5EF4-FFF2-40B4-BE49-F238E27FC236}">
                <a16:creationId xmlns:a16="http://schemas.microsoft.com/office/drawing/2014/main" id="{FBF27C6C-B797-4DB2-BBA6-2070F01AAD7E}"/>
              </a:ext>
            </a:extLst>
          </p:cNvPr>
          <p:cNvSpPr>
            <a:spLocks noChangeArrowheads="1"/>
          </p:cNvSpPr>
          <p:nvPr/>
        </p:nvSpPr>
        <p:spPr bwMode="auto">
          <a:xfrm>
            <a:off x="0" y="1752600"/>
            <a:ext cx="28194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buFont typeface="Wingdings" panose="05000000000000000000" pitchFamily="2" charset="2"/>
              <a:buNone/>
            </a:pPr>
            <a:r>
              <a:rPr lang="en-US" altLang="en-US" sz="2000" b="1"/>
              <a:t>USE: </a:t>
            </a:r>
          </a:p>
          <a:p>
            <a:pPr lvl="1" eaLnBrk="1" hangingPunct="1">
              <a:buFontTx/>
              <a:buNone/>
            </a:pPr>
            <a:r>
              <a:rPr lang="en-US" altLang="en-US" sz="2000" b="1"/>
              <a:t>a. Strongly agree</a:t>
            </a:r>
          </a:p>
          <a:p>
            <a:pPr lvl="1" eaLnBrk="1" hangingPunct="1">
              <a:buFontTx/>
              <a:buNone/>
            </a:pPr>
            <a:r>
              <a:rPr lang="en-US" altLang="en-US" sz="2000" b="1"/>
              <a:t>b. Agree</a:t>
            </a:r>
          </a:p>
          <a:p>
            <a:pPr lvl="1" eaLnBrk="1" hangingPunct="1">
              <a:buFontTx/>
              <a:buNone/>
            </a:pPr>
            <a:r>
              <a:rPr lang="en-US" altLang="en-US" sz="2000" b="1"/>
              <a:t>c. Disagree</a:t>
            </a:r>
          </a:p>
          <a:p>
            <a:pPr lvl="1" eaLnBrk="1" hangingPunct="1">
              <a:buFontTx/>
              <a:buNone/>
            </a:pPr>
            <a:r>
              <a:rPr lang="en-US" altLang="en-US" sz="2000" b="1"/>
              <a:t>d. Strongly disagree</a:t>
            </a:r>
          </a:p>
          <a:p>
            <a:pPr lvl="1" eaLnBrk="1" hangingPunct="1">
              <a:buFontTx/>
              <a:buNone/>
            </a:pPr>
            <a:r>
              <a:rPr lang="en-US" altLang="en-US" sz="2000" b="1"/>
              <a:t>e. Don’t know</a:t>
            </a:r>
            <a:endParaRPr lang="en-US" altLang="en-US" sz="1800"/>
          </a:p>
        </p:txBody>
      </p:sp>
      <p:sp>
        <p:nvSpPr>
          <p:cNvPr id="40965" name="Text Box 8">
            <a:extLst>
              <a:ext uri="{FF2B5EF4-FFF2-40B4-BE49-F238E27FC236}">
                <a16:creationId xmlns:a16="http://schemas.microsoft.com/office/drawing/2014/main" id="{91378BD7-656B-488E-9F62-F0B54B54AA47}"/>
              </a:ext>
            </a:extLst>
          </p:cNvPr>
          <p:cNvSpPr txBox="1">
            <a:spLocks noChangeArrowheads="1"/>
          </p:cNvSpPr>
          <p:nvPr/>
        </p:nvSpPr>
        <p:spPr bwMode="auto">
          <a:xfrm>
            <a:off x="2895600" y="1905000"/>
            <a:ext cx="57340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latin typeface="Garamond" panose="02020404030301010803" pitchFamily="18" charset="0"/>
              </a:rPr>
              <a:t> </a:t>
            </a:r>
            <a:r>
              <a:rPr lang="en-US" altLang="en-US" b="1">
                <a:solidFill>
                  <a:srgbClr val="FF9900"/>
                </a:solidFill>
                <a:latin typeface="Garamond" panose="02020404030301010803" pitchFamily="18" charset="0"/>
              </a:rPr>
              <a:t>1. I found the presentation material </a:t>
            </a:r>
          </a:p>
          <a:p>
            <a:pPr eaLnBrk="1" hangingPunct="1"/>
            <a:r>
              <a:rPr lang="en-US" altLang="en-US" b="1">
                <a:solidFill>
                  <a:srgbClr val="FF9900"/>
                </a:solidFill>
                <a:latin typeface="Garamond" panose="02020404030301010803" pitchFamily="18" charset="0"/>
              </a:rPr>
              <a:t>easy to understand.</a:t>
            </a:r>
          </a:p>
          <a:p>
            <a:pPr eaLnBrk="1" hangingPunct="1"/>
            <a:endParaRPr lang="en-US" altLang="en-US" b="1">
              <a:solidFill>
                <a:srgbClr val="FF9900"/>
              </a:solidFill>
              <a:latin typeface="Garamond" panose="02020404030301010803" pitchFamily="18" charset="0"/>
            </a:endParaRPr>
          </a:p>
          <a:p>
            <a:pPr eaLnBrk="1" hangingPunct="1"/>
            <a:r>
              <a:rPr lang="en-US" altLang="en-US" b="1">
                <a:solidFill>
                  <a:srgbClr val="FF9900"/>
                </a:solidFill>
                <a:latin typeface="Garamond" panose="02020404030301010803" pitchFamily="18" charset="0"/>
              </a:rPr>
              <a:t>2. This Advantage session increased</a:t>
            </a:r>
          </a:p>
          <a:p>
            <a:pPr eaLnBrk="1" hangingPunct="1"/>
            <a:r>
              <a:rPr lang="en-US" altLang="en-US" b="1">
                <a:solidFill>
                  <a:srgbClr val="FF9900"/>
                </a:solidFill>
                <a:latin typeface="Garamond" panose="02020404030301010803" pitchFamily="18" charset="0"/>
              </a:rPr>
              <a:t>my knowledge of the subject presented.</a:t>
            </a:r>
          </a:p>
          <a:p>
            <a:pPr eaLnBrk="1" hangingPunct="1"/>
            <a:endParaRPr lang="en-US" altLang="en-US" b="1">
              <a:solidFill>
                <a:srgbClr val="FF9900"/>
              </a:solidFill>
              <a:latin typeface="Garamond" panose="02020404030301010803" pitchFamily="18" charset="0"/>
            </a:endParaRPr>
          </a:p>
          <a:p>
            <a:pPr eaLnBrk="1" hangingPunct="1"/>
            <a:r>
              <a:rPr lang="en-US" altLang="en-US" b="1">
                <a:solidFill>
                  <a:srgbClr val="FF9900"/>
                </a:solidFill>
                <a:latin typeface="Garamond" panose="02020404030301010803" pitchFamily="18" charset="0"/>
              </a:rPr>
              <a:t>3. I will be able to use some of the </a:t>
            </a:r>
          </a:p>
          <a:p>
            <a:pPr eaLnBrk="1" hangingPunct="1"/>
            <a:r>
              <a:rPr lang="en-US" altLang="en-US" b="1">
                <a:solidFill>
                  <a:srgbClr val="FF9900"/>
                </a:solidFill>
                <a:latin typeface="Garamond" panose="02020404030301010803" pitchFamily="18" charset="0"/>
              </a:rPr>
              <a:t>information from this session in the future.</a:t>
            </a:r>
            <a:endParaRPr lang="en-US" altLang="en-US" sz="1800" b="1">
              <a:latin typeface="Garamond" panose="02020404030301010803" pitchFamily="18" charset="0"/>
            </a:endParaRPr>
          </a:p>
        </p:txBody>
      </p:sp>
      <p:sp>
        <p:nvSpPr>
          <p:cNvPr id="40966" name="Text Box 9">
            <a:extLst>
              <a:ext uri="{FF2B5EF4-FFF2-40B4-BE49-F238E27FC236}">
                <a16:creationId xmlns:a16="http://schemas.microsoft.com/office/drawing/2014/main" id="{3828197C-AB86-4351-848D-140BE670F6F3}"/>
              </a:ext>
            </a:extLst>
          </p:cNvPr>
          <p:cNvSpPr txBox="1">
            <a:spLocks noChangeArrowheads="1"/>
          </p:cNvSpPr>
          <p:nvPr/>
        </p:nvSpPr>
        <p:spPr bwMode="auto">
          <a:xfrm>
            <a:off x="457200" y="4953000"/>
            <a:ext cx="81819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rgbClr val="FF9900"/>
                </a:solidFill>
                <a:latin typeface="Garamond" panose="02020404030301010803" pitchFamily="18" charset="0"/>
              </a:rPr>
              <a:t>4. The presenter was well prepared for this Advantage session.</a:t>
            </a:r>
          </a:p>
          <a:p>
            <a:pPr eaLnBrk="1" hangingPunct="1"/>
            <a:endParaRPr lang="en-US" altLang="en-US" b="1">
              <a:solidFill>
                <a:srgbClr val="FF9900"/>
              </a:solidFill>
              <a:latin typeface="Garamond" panose="02020404030301010803" pitchFamily="18" charset="0"/>
            </a:endParaRPr>
          </a:p>
          <a:p>
            <a:pPr eaLnBrk="1" hangingPunct="1"/>
            <a:r>
              <a:rPr lang="en-US" altLang="en-US" b="1">
                <a:solidFill>
                  <a:srgbClr val="FF9900"/>
                </a:solidFill>
                <a:latin typeface="Garamond" panose="02020404030301010803" pitchFamily="18" charset="0"/>
              </a:rPr>
              <a:t>5. This presentation should be repeated in future semesters.</a:t>
            </a:r>
          </a:p>
          <a:p>
            <a:pPr eaLnBrk="1" hangingPunct="1"/>
            <a:endParaRPr lang="en-US" altLang="en-US" b="1">
              <a:latin typeface="Garamond" panose="02020404030301010803" pitchFamily="18" charset="0"/>
            </a:endParaRP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6D6E3CDD-030C-453C-A98F-E23621B2C573}"/>
              </a:ext>
            </a:extLst>
          </p:cNvPr>
          <p:cNvSpPr>
            <a:spLocks noGrp="1" noChangeArrowheads="1"/>
          </p:cNvSpPr>
          <p:nvPr>
            <p:ph type="body" sz="half" idx="1"/>
          </p:nvPr>
        </p:nvSpPr>
        <p:spPr>
          <a:xfrm>
            <a:off x="685800" y="1981200"/>
            <a:ext cx="6858000" cy="4114800"/>
          </a:xfrm>
        </p:spPr>
        <p:txBody>
          <a:bodyPr/>
          <a:lstStyle/>
          <a:p>
            <a:pPr eaLnBrk="1" hangingPunct="1">
              <a:buFont typeface="Wingdings" panose="05000000000000000000" pitchFamily="2" charset="2"/>
              <a:buNone/>
            </a:pPr>
            <a:r>
              <a:rPr lang="en-US" altLang="en-US" sz="2800" dirty="0"/>
              <a:t>	Sexual Harassment</a:t>
            </a:r>
          </a:p>
          <a:p>
            <a:pPr eaLnBrk="1" hangingPunct="1">
              <a:buFont typeface="Wingdings" panose="05000000000000000000" pitchFamily="2" charset="2"/>
              <a:buNone/>
            </a:pPr>
            <a:r>
              <a:rPr lang="en-US" altLang="en-US" sz="2800" dirty="0">
                <a:hlinkClick r:id="rId2"/>
              </a:rPr>
              <a:t>Sexual </a:t>
            </a:r>
            <a:r>
              <a:rPr lang="en-US" altLang="en-US" sz="2800" dirty="0" err="1">
                <a:hlinkClick r:id="rId2"/>
              </a:rPr>
              <a:t>Harrassment</a:t>
            </a:r>
            <a:r>
              <a:rPr lang="en-US" altLang="en-US" sz="2800">
                <a:hlinkClick r:id="rId2"/>
              </a:rPr>
              <a:t> Examples</a:t>
            </a:r>
            <a:endParaRPr lang="en-US" altLang="en-US" sz="2800" dirty="0"/>
          </a:p>
        </p:txBody>
      </p:sp>
      <p:pic>
        <p:nvPicPr>
          <p:cNvPr id="5123" name="Picture 4" descr="magnifyingglass">
            <a:extLst>
              <a:ext uri="{FF2B5EF4-FFF2-40B4-BE49-F238E27FC236}">
                <a16:creationId xmlns:a16="http://schemas.microsoft.com/office/drawing/2014/main" id="{EFB7307E-35BC-4F27-8DA8-FAB0E1D0DA08}"/>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1724" t="1648" r="4024" b="8241"/>
          <a:stretch>
            <a:fillRect/>
          </a:stretch>
        </p:blipFill>
        <p:spPr>
          <a:xfrm>
            <a:off x="6324600" y="0"/>
            <a:ext cx="28194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9" name="Rectangle 7">
            <a:extLst>
              <a:ext uri="{FF2B5EF4-FFF2-40B4-BE49-F238E27FC236}">
                <a16:creationId xmlns:a16="http://schemas.microsoft.com/office/drawing/2014/main" id="{CBDEB974-257E-4802-A05D-AA805FAAFCA6}"/>
              </a:ext>
            </a:extLst>
          </p:cNvPr>
          <p:cNvSpPr>
            <a:spLocks noGrp="1" noChangeArrowheads="1"/>
          </p:cNvSpPr>
          <p:nvPr>
            <p:ph type="title"/>
          </p:nvPr>
        </p:nvSpPr>
        <p:spPr>
          <a:xfrm>
            <a:off x="0" y="457200"/>
            <a:ext cx="7772400" cy="1143000"/>
          </a:xfrm>
        </p:spPr>
        <p:txBody>
          <a:bodyPr/>
          <a:lstStyle/>
          <a:p>
            <a:pPr eaLnBrk="1" hangingPunct="1">
              <a:defRPr/>
            </a:pPr>
            <a:r>
              <a:rPr lang="en-US" altLang="en-US"/>
              <a:t>Discussion Topics</a:t>
            </a:r>
          </a:p>
        </p:txBody>
      </p:sp>
    </p:spTree>
    <p:extLst>
      <p:ext uri="{BB962C8B-B14F-4D97-AF65-F5344CB8AC3E}">
        <p14:creationId xmlns:p14="http://schemas.microsoft.com/office/powerpoint/2010/main" val="3675189729"/>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53E6E5E2-C3B2-4409-B8B6-8DE8AC60B344}"/>
              </a:ext>
            </a:extLst>
          </p:cNvPr>
          <p:cNvSpPr>
            <a:spLocks noChangeArrowheads="1"/>
          </p:cNvSpPr>
          <p:nvPr/>
        </p:nvSpPr>
        <p:spPr bwMode="auto">
          <a:xfrm>
            <a:off x="990600" y="1905000"/>
            <a:ext cx="7391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858838"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13716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lgn="ctr">
              <a:spcBef>
                <a:spcPct val="0"/>
              </a:spcBef>
              <a:buClrTx/>
              <a:buSzTx/>
              <a:buFontTx/>
              <a:buNone/>
            </a:pPr>
            <a:r>
              <a:rPr lang="en-US" altLang="zh-TW" sz="3200" b="1" i="1">
                <a:ea typeface="新細明體" panose="02020500000000000000" pitchFamily="18" charset="-120"/>
              </a:rPr>
              <a:t>Coming together is a beginning.</a:t>
            </a:r>
          </a:p>
          <a:p>
            <a:pPr algn="ctr">
              <a:spcBef>
                <a:spcPct val="0"/>
              </a:spcBef>
              <a:buClrTx/>
              <a:buSzTx/>
              <a:buFontTx/>
              <a:buNone/>
            </a:pPr>
            <a:endParaRPr lang="en-US" altLang="zh-TW" sz="3200" b="1" i="1">
              <a:ea typeface="新細明體" panose="02020500000000000000" pitchFamily="18" charset="-120"/>
            </a:endParaRPr>
          </a:p>
          <a:p>
            <a:pPr algn="ctr">
              <a:spcBef>
                <a:spcPct val="0"/>
              </a:spcBef>
              <a:buClrTx/>
              <a:buSzTx/>
              <a:buFontTx/>
              <a:buNone/>
            </a:pPr>
            <a:r>
              <a:rPr lang="en-US" altLang="zh-TW" sz="3200" b="1" i="1">
                <a:ea typeface="新細明體" panose="02020500000000000000" pitchFamily="18" charset="-120"/>
              </a:rPr>
              <a:t>Keeping together is progress.</a:t>
            </a:r>
          </a:p>
          <a:p>
            <a:pPr algn="ctr">
              <a:spcBef>
                <a:spcPct val="0"/>
              </a:spcBef>
              <a:buClrTx/>
              <a:buSzTx/>
              <a:buFontTx/>
              <a:buNone/>
            </a:pPr>
            <a:endParaRPr lang="en-US" altLang="zh-TW" sz="3200" b="1" i="1">
              <a:ea typeface="新細明體" panose="02020500000000000000" pitchFamily="18" charset="-120"/>
            </a:endParaRPr>
          </a:p>
          <a:p>
            <a:pPr algn="ctr">
              <a:spcBef>
                <a:spcPct val="0"/>
              </a:spcBef>
              <a:buClrTx/>
              <a:buSzTx/>
              <a:buFontTx/>
              <a:buNone/>
            </a:pPr>
            <a:r>
              <a:rPr lang="en-US" altLang="zh-TW" sz="3200" b="1" i="1">
                <a:ea typeface="新細明體" panose="02020500000000000000" pitchFamily="18" charset="-120"/>
              </a:rPr>
              <a:t>Working together is success.</a:t>
            </a:r>
          </a:p>
          <a:p>
            <a:pPr algn="ctr">
              <a:spcBef>
                <a:spcPct val="0"/>
              </a:spcBef>
              <a:buClrTx/>
              <a:buSzTx/>
              <a:buFontTx/>
              <a:buNone/>
            </a:pPr>
            <a:r>
              <a:rPr lang="en-US" altLang="zh-TW" sz="3200" b="1" i="1">
                <a:latin typeface="Times New Roman" panose="02020603050405020304" pitchFamily="18" charset="0"/>
                <a:ea typeface="新細明體" panose="02020500000000000000" pitchFamily="18" charset="-120"/>
              </a:rPr>
              <a:t>                                     </a:t>
            </a:r>
            <a:r>
              <a:rPr lang="en-US" altLang="zh-TW" sz="1600" i="1">
                <a:latin typeface="Times New Roman" panose="02020603050405020304" pitchFamily="18" charset="0"/>
                <a:ea typeface="新細明體" panose="02020500000000000000" pitchFamily="18" charset="-120"/>
              </a:rPr>
              <a:t>-  Henry Ford</a:t>
            </a:r>
          </a:p>
          <a:p>
            <a:pPr algn="ctr">
              <a:spcBef>
                <a:spcPct val="0"/>
              </a:spcBef>
              <a:buClrTx/>
              <a:buSzTx/>
              <a:buFontTx/>
              <a:buNone/>
            </a:pPr>
            <a:endParaRPr lang="zh-TW" altLang="en-US" sz="1600">
              <a:latin typeface="Times New Roman" panose="02020603050405020304" pitchFamily="18" charset="0"/>
              <a:ea typeface="新細明體" panose="02020500000000000000" pitchFamily="18" charset="-120"/>
            </a:endParaRPr>
          </a:p>
        </p:txBody>
      </p:sp>
      <p:pic>
        <p:nvPicPr>
          <p:cNvPr id="27651" name="Picture 5" descr="bd06518_">
            <a:extLst>
              <a:ext uri="{FF2B5EF4-FFF2-40B4-BE49-F238E27FC236}">
                <a16:creationId xmlns:a16="http://schemas.microsoft.com/office/drawing/2014/main" id="{4CE19AE6-C147-4673-A4AF-D66A5CE50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1000"/>
            <a:ext cx="181451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a:extLst>
              <a:ext uri="{FF2B5EF4-FFF2-40B4-BE49-F238E27FC236}">
                <a16:creationId xmlns:a16="http://schemas.microsoft.com/office/drawing/2014/main" id="{0BDAD47F-1A9F-4CFE-87DF-AAB55C3D68AA}"/>
              </a:ext>
            </a:extLst>
          </p:cNvPr>
          <p:cNvSpPr txBox="1">
            <a:spLocks noChangeArrowheads="1"/>
          </p:cNvSpPr>
          <p:nvPr/>
        </p:nvSpPr>
        <p:spPr bwMode="auto">
          <a:xfrm>
            <a:off x="1214438" y="5286375"/>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858838"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13716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eaLnBrk="1" hangingPunct="1">
              <a:spcBef>
                <a:spcPct val="50000"/>
              </a:spcBef>
              <a:buClrTx/>
              <a:buSzTx/>
              <a:buFontTx/>
              <a:buNone/>
            </a:pPr>
            <a:r>
              <a:rPr lang="en-US" altLang="zh-TW" sz="2000" i="1">
                <a:latin typeface="Times New Roman" panose="02020603050405020304" pitchFamily="18" charset="0"/>
                <a:ea typeface="新細明體" panose="02020500000000000000" pitchFamily="18" charset="-120"/>
              </a:rPr>
              <a:t>Recognize People. Engage People. Treat People like Equals. </a:t>
            </a:r>
          </a:p>
        </p:txBody>
      </p:sp>
    </p:spTree>
    <p:extLst>
      <p:ext uri="{BB962C8B-B14F-4D97-AF65-F5344CB8AC3E}">
        <p14:creationId xmlns:p14="http://schemas.microsoft.com/office/powerpoint/2010/main" val="390613295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31718325-929A-4540-8CB9-AA859FC7A011}"/>
              </a:ext>
            </a:extLst>
          </p:cNvPr>
          <p:cNvSpPr>
            <a:spLocks noChangeArrowheads="1"/>
          </p:cNvSpPr>
          <p:nvPr/>
        </p:nvSpPr>
        <p:spPr bwMode="auto">
          <a:xfrm>
            <a:off x="1042988" y="260350"/>
            <a:ext cx="7313612" cy="1173163"/>
          </a:xfrm>
          <a:prstGeom prst="rect">
            <a:avLst/>
          </a:prstGeom>
          <a:noFill/>
          <a:ln w="9525">
            <a:noFill/>
            <a:miter lim="800000"/>
            <a:headEnd/>
            <a:tailEnd/>
          </a:ln>
        </p:spPr>
        <p:txBody>
          <a:bodyPr anchor="ctr"/>
          <a:lstStyle/>
          <a:p>
            <a:pPr>
              <a:defRPr/>
            </a:pPr>
            <a:r>
              <a:rPr lang="en-US" altLang="zh-TW" sz="4000" b="1" dirty="0">
                <a:solidFill>
                  <a:schemeClr val="tx2"/>
                </a:solidFill>
                <a:latin typeface="+mj-lt"/>
                <a:ea typeface="新細明體" pitchFamily="18" charset="-120"/>
                <a:cs typeface="+mn-cs"/>
              </a:rPr>
              <a:t>Contact us</a:t>
            </a:r>
          </a:p>
        </p:txBody>
      </p:sp>
      <p:sp>
        <p:nvSpPr>
          <p:cNvPr id="28675" name="Rectangle 5">
            <a:extLst>
              <a:ext uri="{FF2B5EF4-FFF2-40B4-BE49-F238E27FC236}">
                <a16:creationId xmlns:a16="http://schemas.microsoft.com/office/drawing/2014/main" id="{333CF808-99E3-4547-B27D-72F7565AEC18}"/>
              </a:ext>
            </a:extLst>
          </p:cNvPr>
          <p:cNvSpPr>
            <a:spLocks noChangeArrowheads="1"/>
          </p:cNvSpPr>
          <p:nvPr/>
        </p:nvSpPr>
        <p:spPr bwMode="auto">
          <a:xfrm>
            <a:off x="611188" y="1423988"/>
            <a:ext cx="800735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858838"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13716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lgn="ctr">
              <a:spcBef>
                <a:spcPct val="0"/>
              </a:spcBef>
              <a:buClrTx/>
              <a:buSzTx/>
              <a:buFontTx/>
              <a:buNone/>
            </a:pPr>
            <a:endParaRPr lang="en-US" altLang="zh-TW" sz="1800" b="1">
              <a:solidFill>
                <a:schemeClr val="tx2"/>
              </a:solidFill>
              <a:latin typeface="Tahoma" panose="020B0604030504040204" pitchFamily="34" charset="0"/>
              <a:ea typeface="新細明體" panose="02020500000000000000" pitchFamily="18" charset="-120"/>
            </a:endParaRPr>
          </a:p>
          <a:p>
            <a:pPr algn="ctr">
              <a:spcBef>
                <a:spcPct val="0"/>
              </a:spcBef>
              <a:buClrTx/>
              <a:buSzTx/>
              <a:buFontTx/>
              <a:buNone/>
            </a:pPr>
            <a:r>
              <a:rPr lang="en-US" altLang="zh-TW" sz="2000">
                <a:solidFill>
                  <a:schemeClr val="tx2"/>
                </a:solidFill>
                <a:latin typeface="Arial" panose="020B0604020202020204" pitchFamily="34" charset="0"/>
                <a:ea typeface="新細明體" panose="02020500000000000000" pitchFamily="18" charset="-120"/>
              </a:rPr>
              <a:t>Office of Management</a:t>
            </a:r>
          </a:p>
          <a:p>
            <a:pPr algn="ctr">
              <a:spcBef>
                <a:spcPct val="0"/>
              </a:spcBef>
              <a:buClrTx/>
              <a:buSzTx/>
              <a:buFontTx/>
              <a:buNone/>
            </a:pPr>
            <a:r>
              <a:rPr lang="en-US" altLang="zh-TW" sz="2000" b="1" u="sng">
                <a:solidFill>
                  <a:schemeClr val="tx2"/>
                </a:solidFill>
                <a:latin typeface="Arial" panose="020B0604020202020204" pitchFamily="34" charset="0"/>
                <a:ea typeface="新細明體" panose="02020500000000000000" pitchFamily="18" charset="-120"/>
              </a:rPr>
              <a:t>EEO Services</a:t>
            </a:r>
            <a:br>
              <a:rPr lang="en-US" altLang="zh-TW" sz="2000" b="1" u="sng">
                <a:solidFill>
                  <a:schemeClr val="tx2"/>
                </a:solidFill>
                <a:latin typeface="Arial" panose="020B0604020202020204" pitchFamily="34" charset="0"/>
                <a:ea typeface="新細明體" panose="02020500000000000000" pitchFamily="18" charset="-120"/>
              </a:rPr>
            </a:br>
            <a:r>
              <a:rPr lang="en-US" altLang="zh-TW" sz="2000">
                <a:solidFill>
                  <a:schemeClr val="tx2"/>
                </a:solidFill>
                <a:latin typeface="Arial" panose="020B0604020202020204" pitchFamily="34" charset="0"/>
                <a:ea typeface="新細明體" panose="02020500000000000000" pitchFamily="18" charset="-120"/>
              </a:rPr>
              <a:t>400 Maryland Avenue, SW</a:t>
            </a:r>
          </a:p>
          <a:p>
            <a:pPr algn="ctr">
              <a:spcBef>
                <a:spcPct val="0"/>
              </a:spcBef>
              <a:buClrTx/>
              <a:buSzTx/>
              <a:buFontTx/>
              <a:buNone/>
            </a:pPr>
            <a:r>
              <a:rPr lang="en-US" altLang="zh-TW" sz="2000">
                <a:solidFill>
                  <a:schemeClr val="tx2"/>
                </a:solidFill>
                <a:latin typeface="Arial" panose="020B0604020202020204" pitchFamily="34" charset="0"/>
                <a:ea typeface="新細明體" panose="02020500000000000000" pitchFamily="18" charset="-120"/>
              </a:rPr>
              <a:t>Room 2W228</a:t>
            </a:r>
          </a:p>
          <a:p>
            <a:pPr algn="ctr">
              <a:spcBef>
                <a:spcPct val="0"/>
              </a:spcBef>
              <a:buClrTx/>
              <a:buSzTx/>
              <a:buFontTx/>
              <a:buNone/>
            </a:pPr>
            <a:r>
              <a:rPr lang="en-US" altLang="zh-TW" sz="2000">
                <a:solidFill>
                  <a:schemeClr val="tx2"/>
                </a:solidFill>
                <a:latin typeface="Arial" panose="020B0604020202020204" pitchFamily="34" charset="0"/>
                <a:ea typeface="新細明體" panose="02020500000000000000" pitchFamily="18" charset="-120"/>
              </a:rPr>
              <a:t>Washington, DC  20202</a:t>
            </a:r>
            <a:endParaRPr lang="en-US" altLang="zh-TW" sz="2000">
              <a:solidFill>
                <a:schemeClr val="tx2"/>
              </a:solidFill>
              <a:latin typeface="Verdana" panose="020B0604030504040204" pitchFamily="34" charset="0"/>
              <a:ea typeface="新細明體" panose="02020500000000000000" pitchFamily="18" charset="-120"/>
            </a:endParaRPr>
          </a:p>
          <a:p>
            <a:pPr algn="ctr">
              <a:spcBef>
                <a:spcPct val="0"/>
              </a:spcBef>
              <a:buClrTx/>
              <a:buSzTx/>
              <a:buFontTx/>
              <a:buNone/>
            </a:pPr>
            <a:r>
              <a:rPr lang="en-US" altLang="zh-TW" sz="2000">
                <a:solidFill>
                  <a:schemeClr val="tx2"/>
                </a:solidFill>
                <a:latin typeface="Arial" panose="020B0604020202020204" pitchFamily="34" charset="0"/>
                <a:ea typeface="新細明體" panose="02020500000000000000" pitchFamily="18" charset="-120"/>
              </a:rPr>
              <a:t>Office Phone Number: (202) 401-3560</a:t>
            </a:r>
          </a:p>
          <a:p>
            <a:pPr algn="ctr">
              <a:spcBef>
                <a:spcPct val="0"/>
              </a:spcBef>
              <a:buClrTx/>
              <a:buSzTx/>
              <a:buFontTx/>
              <a:buNone/>
            </a:pPr>
            <a:r>
              <a:rPr lang="en-US" altLang="zh-TW" sz="2000">
                <a:solidFill>
                  <a:schemeClr val="tx2"/>
                </a:solidFill>
                <a:latin typeface="Verdana" panose="020B0604030504040204" pitchFamily="34" charset="0"/>
                <a:ea typeface="新細明體" panose="02020500000000000000" pitchFamily="18" charset="-120"/>
              </a:rPr>
              <a:t>Fax Number: (202) 205-5760</a:t>
            </a:r>
          </a:p>
          <a:p>
            <a:pPr algn="ctr">
              <a:spcBef>
                <a:spcPct val="0"/>
              </a:spcBef>
              <a:buClrTx/>
              <a:buSzTx/>
              <a:buFontTx/>
              <a:buNone/>
            </a:pPr>
            <a:r>
              <a:rPr lang="en-US" altLang="zh-TW" sz="2000">
                <a:solidFill>
                  <a:schemeClr val="tx2"/>
                </a:solidFill>
                <a:latin typeface="Verdana" panose="020B0604030504040204" pitchFamily="34" charset="0"/>
                <a:ea typeface="新細明體" panose="02020500000000000000" pitchFamily="18" charset="-120"/>
              </a:rPr>
              <a:t>Email: OM_EEOS@ed.gov </a:t>
            </a:r>
          </a:p>
          <a:p>
            <a:pPr algn="ctr">
              <a:spcBef>
                <a:spcPct val="0"/>
              </a:spcBef>
              <a:buClrTx/>
              <a:buSzTx/>
              <a:buFontTx/>
              <a:buNone/>
            </a:pPr>
            <a:endParaRPr lang="en-US" altLang="zh-TW" sz="2000">
              <a:solidFill>
                <a:schemeClr val="tx2"/>
              </a:solidFill>
              <a:latin typeface="Verdana" panose="020B0604030504040204" pitchFamily="34" charset="0"/>
              <a:ea typeface="新細明體" panose="02020500000000000000" pitchFamily="18" charset="-120"/>
            </a:endParaRPr>
          </a:p>
          <a:p>
            <a:pPr algn="ctr">
              <a:spcBef>
                <a:spcPct val="0"/>
              </a:spcBef>
              <a:buClrTx/>
              <a:buSzTx/>
              <a:buFontTx/>
              <a:buNone/>
            </a:pPr>
            <a:endParaRPr lang="en-US" altLang="zh-TW" sz="2400" b="1">
              <a:solidFill>
                <a:schemeClr val="tx2"/>
              </a:solidFill>
              <a:latin typeface="Verdana" panose="020B0604030504040204" pitchFamily="34" charset="0"/>
              <a:ea typeface="新細明體" panose="02020500000000000000" pitchFamily="18" charset="-120"/>
            </a:endParaRPr>
          </a:p>
          <a:p>
            <a:pPr algn="ctr">
              <a:spcBef>
                <a:spcPct val="0"/>
              </a:spcBef>
              <a:buClrTx/>
              <a:buSzTx/>
              <a:buFontTx/>
              <a:buNone/>
            </a:pPr>
            <a:endParaRPr lang="en-US" altLang="zh-TW" sz="2400" b="1">
              <a:latin typeface="Verdana" panose="020B0604030504040204" pitchFamily="34" charset="0"/>
              <a:ea typeface="新細明體" panose="02020500000000000000" pitchFamily="18" charset="-120"/>
            </a:endParaRPr>
          </a:p>
        </p:txBody>
      </p:sp>
      <p:sp>
        <p:nvSpPr>
          <p:cNvPr id="28676" name="Rectangle 17">
            <a:extLst>
              <a:ext uri="{FF2B5EF4-FFF2-40B4-BE49-F238E27FC236}">
                <a16:creationId xmlns:a16="http://schemas.microsoft.com/office/drawing/2014/main" id="{287AF4C5-D140-410A-B42D-6DD5D7D2BC6B}"/>
              </a:ext>
            </a:extLst>
          </p:cNvPr>
          <p:cNvSpPr>
            <a:spLocks noChangeArrowheads="1"/>
          </p:cNvSpPr>
          <p:nvPr/>
        </p:nvSpPr>
        <p:spPr bwMode="auto">
          <a:xfrm>
            <a:off x="611188" y="4868863"/>
            <a:ext cx="84280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858838"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13716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0"/>
              </a:spcBef>
              <a:buClrTx/>
              <a:buSzTx/>
              <a:buFontTx/>
              <a:buNone/>
            </a:pPr>
            <a:r>
              <a:rPr lang="en-US" altLang="zh-TW" sz="1800">
                <a:latin typeface="Verdana" panose="020B0604030504040204" pitchFamily="34" charset="0"/>
                <a:ea typeface="新細明體" panose="02020500000000000000" pitchFamily="18" charset="-120"/>
              </a:rPr>
              <a:t>Website: </a:t>
            </a:r>
            <a:r>
              <a:rPr lang="en-US" altLang="zh-TW" sz="1800">
                <a:latin typeface="Verdana" panose="020B0604030504040204" pitchFamily="34" charset="0"/>
                <a:ea typeface="新細明體" panose="02020500000000000000" pitchFamily="18" charset="-120"/>
                <a:hlinkClick r:id="rId2"/>
              </a:rPr>
              <a:t>http://www.ed.gov/about/offices/list/om/fs_po/om/eeo.html</a:t>
            </a:r>
            <a:endParaRPr lang="en-US" altLang="zh-TW" sz="1800">
              <a:latin typeface="Verdana" panose="020B0604030504040204" pitchFamily="34" charset="0"/>
              <a:ea typeface="新細明體" panose="02020500000000000000" pitchFamily="18" charset="-120"/>
            </a:endParaRPr>
          </a:p>
          <a:p>
            <a:pPr>
              <a:spcBef>
                <a:spcPct val="0"/>
              </a:spcBef>
              <a:buClrTx/>
              <a:buSzTx/>
              <a:buFontTx/>
              <a:buNone/>
            </a:pPr>
            <a:r>
              <a:rPr lang="en-US" altLang="zh-TW" sz="1800">
                <a:latin typeface="Verdana" panose="020B0604030504040204" pitchFamily="34" charset="0"/>
                <a:ea typeface="新細明體" panose="02020500000000000000" pitchFamily="18" charset="-120"/>
              </a:rPr>
              <a:t>Policy Statements: </a:t>
            </a:r>
            <a:r>
              <a:rPr lang="en-US" altLang="zh-TW" sz="1800">
                <a:latin typeface="Verdana" panose="020B0604030504040204" pitchFamily="34" charset="0"/>
                <a:ea typeface="新細明體" panose="02020500000000000000" pitchFamily="18" charset="-120"/>
                <a:hlinkClick r:id="rId3"/>
              </a:rPr>
              <a:t>http://connected/document_handler.cfm?id=16141</a:t>
            </a:r>
            <a:endParaRPr lang="en-US" altLang="zh-TW" sz="1800">
              <a:latin typeface="Verdana" panose="020B0604030504040204" pitchFamily="34" charset="0"/>
              <a:ea typeface="新細明體" panose="02020500000000000000" pitchFamily="18" charset="-120"/>
            </a:endParaRPr>
          </a:p>
          <a:p>
            <a:pPr>
              <a:spcBef>
                <a:spcPct val="0"/>
              </a:spcBef>
              <a:buClrTx/>
              <a:buSzTx/>
              <a:buFontTx/>
              <a:buNone/>
            </a:pPr>
            <a:endParaRPr lang="en-US" altLang="zh-TW" sz="1800">
              <a:latin typeface="Verdan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val="2933866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6D6E3CDD-030C-453C-A98F-E23621B2C573}"/>
              </a:ext>
            </a:extLst>
          </p:cNvPr>
          <p:cNvSpPr>
            <a:spLocks noGrp="1" noChangeArrowheads="1"/>
          </p:cNvSpPr>
          <p:nvPr>
            <p:ph type="body" sz="half" idx="1"/>
          </p:nvPr>
        </p:nvSpPr>
        <p:spPr>
          <a:xfrm>
            <a:off x="685800" y="1981200"/>
            <a:ext cx="6858000" cy="4114800"/>
          </a:xfrm>
        </p:spPr>
        <p:txBody>
          <a:bodyPr/>
          <a:lstStyle/>
          <a:p>
            <a:pPr eaLnBrk="1" hangingPunct="1">
              <a:buFont typeface="Wingdings" panose="05000000000000000000" pitchFamily="2" charset="2"/>
              <a:buNone/>
            </a:pPr>
            <a:r>
              <a:rPr lang="en-US" altLang="en-US" sz="2800" dirty="0"/>
              <a:t>	How to recognize sexual harassment</a:t>
            </a:r>
          </a:p>
          <a:p>
            <a:pPr eaLnBrk="1" hangingPunct="1">
              <a:buFont typeface="Wingdings" panose="05000000000000000000" pitchFamily="2" charset="2"/>
              <a:buNone/>
            </a:pPr>
            <a:endParaRPr lang="en-US" altLang="en-US" sz="2800" dirty="0"/>
          </a:p>
          <a:p>
            <a:pPr eaLnBrk="1" hangingPunct="1">
              <a:buFont typeface="Wingdings" panose="05000000000000000000" pitchFamily="2" charset="2"/>
              <a:buNone/>
            </a:pPr>
            <a:r>
              <a:rPr lang="en-US" altLang="en-US" sz="2800" dirty="0">
                <a:hlinkClick r:id="rId2"/>
              </a:rPr>
              <a:t>what is Sexual </a:t>
            </a:r>
            <a:r>
              <a:rPr lang="en-US" altLang="en-US" sz="2800" dirty="0" err="1">
                <a:hlinkClick r:id="rId2"/>
              </a:rPr>
              <a:t>Harrassment</a:t>
            </a:r>
            <a:endParaRPr lang="en-US" altLang="en-US" sz="2800" dirty="0"/>
          </a:p>
        </p:txBody>
      </p:sp>
      <p:pic>
        <p:nvPicPr>
          <p:cNvPr id="5123" name="Picture 4" descr="magnifyingglass">
            <a:extLst>
              <a:ext uri="{FF2B5EF4-FFF2-40B4-BE49-F238E27FC236}">
                <a16:creationId xmlns:a16="http://schemas.microsoft.com/office/drawing/2014/main" id="{EFB7307E-35BC-4F27-8DA8-FAB0E1D0DA08}"/>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1724" t="1648" r="4024" b="8241"/>
          <a:stretch>
            <a:fillRect/>
          </a:stretch>
        </p:blipFill>
        <p:spPr>
          <a:xfrm>
            <a:off x="6324600" y="0"/>
            <a:ext cx="28194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9" name="Rectangle 7">
            <a:extLst>
              <a:ext uri="{FF2B5EF4-FFF2-40B4-BE49-F238E27FC236}">
                <a16:creationId xmlns:a16="http://schemas.microsoft.com/office/drawing/2014/main" id="{CBDEB974-257E-4802-A05D-AA805FAAFCA6}"/>
              </a:ext>
            </a:extLst>
          </p:cNvPr>
          <p:cNvSpPr>
            <a:spLocks noGrp="1" noChangeArrowheads="1"/>
          </p:cNvSpPr>
          <p:nvPr>
            <p:ph type="title"/>
          </p:nvPr>
        </p:nvSpPr>
        <p:spPr>
          <a:xfrm>
            <a:off x="0" y="457200"/>
            <a:ext cx="7772400" cy="1143000"/>
          </a:xfrm>
        </p:spPr>
        <p:txBody>
          <a:bodyPr/>
          <a:lstStyle/>
          <a:p>
            <a:pPr eaLnBrk="1" hangingPunct="1">
              <a:defRPr/>
            </a:pPr>
            <a:r>
              <a:rPr lang="en-US" altLang="en-US"/>
              <a:t>Discussion Topics</a:t>
            </a:r>
          </a:p>
        </p:txBody>
      </p:sp>
    </p:spTree>
    <p:extLst>
      <p:ext uri="{BB962C8B-B14F-4D97-AF65-F5344CB8AC3E}">
        <p14:creationId xmlns:p14="http://schemas.microsoft.com/office/powerpoint/2010/main" val="3141902455"/>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1DDD19C-478D-44A7-922B-D4B31C8734E2}"/>
              </a:ext>
            </a:extLst>
          </p:cNvPr>
          <p:cNvSpPr>
            <a:spLocks noGrp="1" noChangeArrowheads="1"/>
          </p:cNvSpPr>
          <p:nvPr>
            <p:ph type="body" sz="half" idx="1"/>
          </p:nvPr>
        </p:nvSpPr>
        <p:spPr>
          <a:xfrm>
            <a:off x="685800" y="1981200"/>
            <a:ext cx="6858000" cy="4114800"/>
          </a:xfrm>
        </p:spPr>
        <p:txBody>
          <a:bodyPr/>
          <a:lstStyle/>
          <a:p>
            <a:pPr eaLnBrk="1" hangingPunct="1">
              <a:buFont typeface="Wingdings" panose="05000000000000000000" pitchFamily="2" charset="2"/>
              <a:buNone/>
            </a:pPr>
            <a:r>
              <a:rPr lang="en-US" altLang="en-US" sz="2800"/>
              <a:t>	</a:t>
            </a:r>
          </a:p>
        </p:txBody>
      </p:sp>
      <p:pic>
        <p:nvPicPr>
          <p:cNvPr id="6147" name="Picture 5" descr="scalesBALANCING">
            <a:extLst>
              <a:ext uri="{FF2B5EF4-FFF2-40B4-BE49-F238E27FC236}">
                <a16:creationId xmlns:a16="http://schemas.microsoft.com/office/drawing/2014/main" id="{1FD54961-C65A-4693-B259-7F774283D92C}"/>
              </a:ext>
            </a:extLst>
          </p:cNvPr>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34200" y="685800"/>
            <a:ext cx="2009775" cy="176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7">
            <a:extLst>
              <a:ext uri="{FF2B5EF4-FFF2-40B4-BE49-F238E27FC236}">
                <a16:creationId xmlns:a16="http://schemas.microsoft.com/office/drawing/2014/main" id="{01F9DB7D-DB92-4EB8-8DE4-071C28789D14}"/>
              </a:ext>
            </a:extLst>
          </p:cNvPr>
          <p:cNvSpPr txBox="1">
            <a:spLocks noChangeArrowheads="1"/>
          </p:cNvSpPr>
          <p:nvPr/>
        </p:nvSpPr>
        <p:spPr bwMode="auto">
          <a:xfrm>
            <a:off x="228600" y="1219200"/>
            <a:ext cx="69342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2800"/>
              <a:t> </a:t>
            </a:r>
            <a:r>
              <a:rPr lang="en-US" altLang="en-US" sz="2800">
                <a:solidFill>
                  <a:schemeClr val="tx2"/>
                </a:solidFill>
              </a:rPr>
              <a:t>Adverse Treatment</a:t>
            </a:r>
            <a:r>
              <a:rPr lang="en-US" altLang="en-US" sz="2800"/>
              <a:t> – Intentionally treating someone different based on their personal traits, not their ability</a:t>
            </a:r>
          </a:p>
          <a:p>
            <a:pPr eaLnBrk="1" hangingPunct="1">
              <a:buFontTx/>
              <a:buChar char="•"/>
            </a:pPr>
            <a:endParaRPr lang="en-US" altLang="en-US" sz="2800"/>
          </a:p>
          <a:p>
            <a:pPr eaLnBrk="1" hangingPunct="1">
              <a:buFontTx/>
              <a:buChar char="•"/>
            </a:pPr>
            <a:r>
              <a:rPr lang="en-US" altLang="en-US" sz="2800"/>
              <a:t> </a:t>
            </a:r>
            <a:r>
              <a:rPr lang="en-US" altLang="en-US" sz="2800">
                <a:solidFill>
                  <a:schemeClr val="tx2"/>
                </a:solidFill>
              </a:rPr>
              <a:t>Adverse Impact</a:t>
            </a:r>
            <a:r>
              <a:rPr lang="en-US" altLang="en-US" sz="2800"/>
              <a:t> – Usually and unintentional form of discrimination where a policy acts to prohibit qualified people from applying for a job.</a:t>
            </a:r>
          </a:p>
          <a:p>
            <a:pPr eaLnBrk="1" hangingPunct="1">
              <a:buFontTx/>
              <a:buChar char="•"/>
            </a:pPr>
            <a:endParaRPr lang="en-US" altLang="en-US" sz="2800"/>
          </a:p>
          <a:p>
            <a:pPr eaLnBrk="1" hangingPunct="1">
              <a:buFontTx/>
              <a:buChar char="•"/>
            </a:pPr>
            <a:r>
              <a:rPr lang="en-US" altLang="en-US" sz="2800"/>
              <a:t> </a:t>
            </a:r>
            <a:r>
              <a:rPr lang="en-US" altLang="en-US" sz="2800">
                <a:solidFill>
                  <a:schemeClr val="tx2"/>
                </a:solidFill>
              </a:rPr>
              <a:t>Retaliation </a:t>
            </a:r>
            <a:r>
              <a:rPr lang="en-US" altLang="en-US" sz="2800"/>
              <a:t>– The targeted person is penalized or harmed due to a claim that they have filed.</a:t>
            </a:r>
          </a:p>
          <a:p>
            <a:pPr eaLnBrk="1" hangingPunct="1"/>
            <a:endParaRPr lang="en-US" altLang="en-US" sz="2800"/>
          </a:p>
        </p:txBody>
      </p:sp>
      <p:sp>
        <p:nvSpPr>
          <p:cNvPr id="43016" name="Rectangle 8">
            <a:extLst>
              <a:ext uri="{FF2B5EF4-FFF2-40B4-BE49-F238E27FC236}">
                <a16:creationId xmlns:a16="http://schemas.microsoft.com/office/drawing/2014/main" id="{E6F894C3-DCED-4D40-8431-DC6D19D49EE6}"/>
              </a:ext>
            </a:extLst>
          </p:cNvPr>
          <p:cNvSpPr>
            <a:spLocks noGrp="1" noChangeArrowheads="1"/>
          </p:cNvSpPr>
          <p:nvPr>
            <p:ph type="title"/>
          </p:nvPr>
        </p:nvSpPr>
        <p:spPr>
          <a:xfrm>
            <a:off x="533400" y="0"/>
            <a:ext cx="7772400" cy="1143000"/>
          </a:xfrm>
        </p:spPr>
        <p:txBody>
          <a:bodyPr/>
          <a:lstStyle/>
          <a:p>
            <a:pPr eaLnBrk="1" hangingPunct="1">
              <a:defRPr/>
            </a:pPr>
            <a:r>
              <a:rPr lang="en-US" altLang="en-US"/>
              <a:t>Three Kinds of Discrimination</a:t>
            </a: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5D83C4C1-C6CC-4962-B1CA-3EB4535E2BAB}"/>
              </a:ext>
            </a:extLst>
          </p:cNvPr>
          <p:cNvSpPr txBox="1">
            <a:spLocks noChangeArrowheads="1"/>
          </p:cNvSpPr>
          <p:nvPr/>
        </p:nvSpPr>
        <p:spPr bwMode="auto">
          <a:xfrm>
            <a:off x="533400" y="1341438"/>
            <a:ext cx="7924800" cy="4648200"/>
          </a:xfrm>
          <a:prstGeom prst="rect">
            <a:avLst/>
          </a:prstGeom>
          <a:noFill/>
          <a:ln w="9525">
            <a:no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tabLst>
                <a:tab pos="228600" algn="l"/>
              </a:tabLst>
              <a:defRPr sz="2700">
                <a:solidFill>
                  <a:schemeClr val="tx1"/>
                </a:solidFill>
                <a:latin typeface="Lucida Sans Unicode" panose="020B0602030504020204" pitchFamily="34" charset="0"/>
                <a:ea typeface="ＭＳ Ｐゴシック" panose="020B0600070205080204" pitchFamily="34" charset="-128"/>
              </a:defRPr>
            </a:lvl1pPr>
            <a:lvl2pPr marL="114300">
              <a:spcBef>
                <a:spcPts val="325"/>
              </a:spcBef>
              <a:buClr>
                <a:schemeClr val="accent1"/>
              </a:buClr>
              <a:buFont typeface="Verdana" panose="020B0604030504040204" pitchFamily="34" charset="0"/>
              <a:buChar char="◦"/>
              <a:tabLst>
                <a:tab pos="228600" algn="l"/>
              </a:tabLst>
              <a:defRPr sz="2300">
                <a:solidFill>
                  <a:schemeClr val="tx1"/>
                </a:solidFill>
                <a:latin typeface="Lucida Sans Unicode" panose="020B0602030504020204" pitchFamily="34" charset="0"/>
                <a:ea typeface="ＭＳ Ｐゴシック" panose="020B0600070205080204" pitchFamily="34" charset="-128"/>
              </a:defRPr>
            </a:lvl2pPr>
            <a:lvl3pPr marL="858838" indent="-228600">
              <a:spcBef>
                <a:spcPts val="350"/>
              </a:spcBef>
              <a:buClr>
                <a:schemeClr val="accent2"/>
              </a:buClr>
              <a:buSzPct val="100000"/>
              <a:buFont typeface="Wingdings 2" panose="05020102010507070707" pitchFamily="18" charset="2"/>
              <a:buChar char=""/>
              <a:tabLst>
                <a:tab pos="228600" algn="l"/>
              </a:tabLst>
              <a:defRPr sz="2100">
                <a:solidFill>
                  <a:schemeClr val="tx1"/>
                </a:solidFill>
                <a:latin typeface="Lucida Sans Unicode" panose="020B0602030504020204" pitchFamily="34" charset="0"/>
                <a:ea typeface="ＭＳ Ｐゴシック" panose="020B0600070205080204" pitchFamily="34" charset="-128"/>
              </a:defRPr>
            </a:lvl3pPr>
            <a:lvl4pPr marL="1143000" indent="-228600">
              <a:spcBef>
                <a:spcPts val="350"/>
              </a:spcBef>
              <a:buClr>
                <a:schemeClr val="accent2"/>
              </a:buClr>
              <a:buFont typeface="Wingdings 2" panose="05020102010507070707" pitchFamily="18" charset="2"/>
              <a:buChar char=""/>
              <a:tabLst>
                <a:tab pos="228600" algn="l"/>
              </a:tabLst>
              <a:defRPr sz="1900">
                <a:solidFill>
                  <a:schemeClr val="tx1"/>
                </a:solidFill>
                <a:latin typeface="Lucida Sans Unicode" panose="020B0602030504020204" pitchFamily="34" charset="0"/>
                <a:ea typeface="ＭＳ Ｐゴシック" panose="020B0600070205080204" pitchFamily="34" charset="-128"/>
              </a:defRPr>
            </a:lvl4pPr>
            <a:lvl5pPr marL="1371600" indent="-228600">
              <a:spcBef>
                <a:spcPts val="350"/>
              </a:spcBef>
              <a:buClr>
                <a:schemeClr val="accent2"/>
              </a:buClr>
              <a:buFont typeface="Wingdings 2" panose="05020102010507070707" pitchFamily="18" charset="2"/>
              <a:buChar char=""/>
              <a:tabLst>
                <a:tab pos="228600" algn="l"/>
              </a:tabLst>
              <a:defRPr>
                <a:solidFill>
                  <a:schemeClr val="tx1"/>
                </a:solidFill>
                <a:latin typeface="Lucida Sans Unicode" panose="020B0602030504020204" pitchFamily="34" charset="0"/>
                <a:ea typeface="ＭＳ Ｐゴシック" panose="020B0600070205080204" pitchFamily="34" charset="-128"/>
              </a:defRPr>
            </a:lvl5pPr>
            <a:lvl6pPr marL="1828800" indent="-228600" eaLnBrk="0" fontAlgn="base" hangingPunct="0">
              <a:spcBef>
                <a:spcPts val="350"/>
              </a:spcBef>
              <a:spcAft>
                <a:spcPct val="0"/>
              </a:spcAft>
              <a:buClr>
                <a:schemeClr val="accent2"/>
              </a:buClr>
              <a:buFont typeface="Wingdings 2" panose="05020102010507070707" pitchFamily="18" charset="2"/>
              <a:buChar char=""/>
              <a:tabLst>
                <a:tab pos="228600" algn="l"/>
              </a:tabLst>
              <a:defRPr>
                <a:solidFill>
                  <a:schemeClr val="tx1"/>
                </a:solidFill>
                <a:latin typeface="Lucida Sans Unicode" panose="020B0602030504020204" pitchFamily="34" charset="0"/>
                <a:ea typeface="ＭＳ Ｐゴシック" panose="020B0600070205080204" pitchFamily="34" charset="-128"/>
              </a:defRPr>
            </a:lvl6pPr>
            <a:lvl7pPr marL="2286000" indent="-228600" eaLnBrk="0" fontAlgn="base" hangingPunct="0">
              <a:spcBef>
                <a:spcPts val="350"/>
              </a:spcBef>
              <a:spcAft>
                <a:spcPct val="0"/>
              </a:spcAft>
              <a:buClr>
                <a:schemeClr val="accent2"/>
              </a:buClr>
              <a:buFont typeface="Wingdings 2" panose="05020102010507070707" pitchFamily="18" charset="2"/>
              <a:buChar char=""/>
              <a:tabLst>
                <a:tab pos="228600" algn="l"/>
              </a:tabLst>
              <a:defRPr>
                <a:solidFill>
                  <a:schemeClr val="tx1"/>
                </a:solidFill>
                <a:latin typeface="Lucida Sans Unicode" panose="020B0602030504020204" pitchFamily="34" charset="0"/>
                <a:ea typeface="ＭＳ Ｐゴシック" panose="020B0600070205080204" pitchFamily="34" charset="-128"/>
              </a:defRPr>
            </a:lvl7pPr>
            <a:lvl8pPr marL="2743200" indent="-228600" eaLnBrk="0" fontAlgn="base" hangingPunct="0">
              <a:spcBef>
                <a:spcPts val="350"/>
              </a:spcBef>
              <a:spcAft>
                <a:spcPct val="0"/>
              </a:spcAft>
              <a:buClr>
                <a:schemeClr val="accent2"/>
              </a:buClr>
              <a:buFont typeface="Wingdings 2" panose="05020102010507070707" pitchFamily="18" charset="2"/>
              <a:buChar char=""/>
              <a:tabLst>
                <a:tab pos="228600" algn="l"/>
              </a:tabLst>
              <a:defRPr>
                <a:solidFill>
                  <a:schemeClr val="tx1"/>
                </a:solidFill>
                <a:latin typeface="Lucida Sans Unicode" panose="020B0602030504020204" pitchFamily="34" charset="0"/>
                <a:ea typeface="ＭＳ Ｐゴシック" panose="020B0600070205080204" pitchFamily="34" charset="-128"/>
              </a:defRPr>
            </a:lvl8pPr>
            <a:lvl9pPr marL="3200400" indent="-228600" eaLnBrk="0" fontAlgn="base" hangingPunct="0">
              <a:spcBef>
                <a:spcPts val="350"/>
              </a:spcBef>
              <a:spcAft>
                <a:spcPct val="0"/>
              </a:spcAft>
              <a:buClr>
                <a:schemeClr val="accent2"/>
              </a:buClr>
              <a:buFont typeface="Wingdings 2" panose="05020102010507070707" pitchFamily="18" charset="2"/>
              <a:buChar char=""/>
              <a:tabLst>
                <a:tab pos="228600" algn="l"/>
              </a:tabLst>
              <a:defRPr>
                <a:solidFill>
                  <a:schemeClr val="tx1"/>
                </a:solidFill>
                <a:latin typeface="Lucida Sans Unicode" panose="020B0602030504020204" pitchFamily="34" charset="0"/>
                <a:ea typeface="ＭＳ Ｐゴシック" panose="020B0600070205080204" pitchFamily="34" charset="-128"/>
              </a:defRPr>
            </a:lvl9pPr>
          </a:lstStyle>
          <a:p>
            <a:pPr>
              <a:lnSpc>
                <a:spcPct val="80000"/>
              </a:lnSpc>
              <a:spcBef>
                <a:spcPct val="20000"/>
              </a:spcBef>
              <a:buClr>
                <a:schemeClr val="tx2"/>
              </a:buClr>
              <a:buSzPct val="70000"/>
              <a:buFont typeface="Wingdings" panose="05000000000000000000" pitchFamily="2" charset="2"/>
              <a:buNone/>
            </a:pPr>
            <a:r>
              <a:rPr lang="en-US" altLang="en-US" sz="2000" u="sng" dirty="0">
                <a:solidFill>
                  <a:srgbClr val="FF0000"/>
                </a:solidFill>
                <a:effectLst>
                  <a:outerShdw blurRad="38100" dist="38100" dir="2700000" algn="tl">
                    <a:srgbClr val="C0C0C0"/>
                  </a:outerShdw>
                </a:effectLst>
                <a:latin typeface="Tahoma" panose="020B0604030504040204" pitchFamily="34" charset="0"/>
              </a:rPr>
              <a:t>Title VII Civil Rights bases covered in Federal Sector</a:t>
            </a:r>
            <a:r>
              <a:rPr lang="en-US" altLang="en-US" sz="2000" dirty="0">
                <a:solidFill>
                  <a:srgbClr val="FF0000"/>
                </a:solidFill>
                <a:effectLst>
                  <a:outerShdw blurRad="38100" dist="38100" dir="2700000" algn="tl">
                    <a:srgbClr val="C0C0C0"/>
                  </a:outerShdw>
                </a:effectLst>
                <a:latin typeface="Tahoma" panose="020B0604030504040204" pitchFamily="34" charset="0"/>
              </a:rPr>
              <a:t>:</a:t>
            </a:r>
          </a:p>
          <a:p>
            <a:pPr>
              <a:spcBef>
                <a:spcPct val="0"/>
              </a:spcBef>
              <a:buClrTx/>
              <a:buSzTx/>
              <a:buFontTx/>
              <a:buNone/>
            </a:pPr>
            <a:r>
              <a:rPr lang="en-US" altLang="en-US" sz="2000" dirty="0">
                <a:effectLst>
                  <a:outerShdw blurRad="38100" dist="38100" dir="2700000" algn="tl">
                    <a:srgbClr val="C0C0C0"/>
                  </a:outerShdw>
                </a:effectLst>
                <a:latin typeface="Tahoma" panose="020B0604030504040204" pitchFamily="34" charset="0"/>
              </a:rPr>
              <a:t>It is the policy [See § 1614.101] of the U.S. Government to prohibit discrimination in employment because of:</a:t>
            </a:r>
          </a:p>
          <a:p>
            <a:pPr lvl="1">
              <a:spcBef>
                <a:spcPct val="0"/>
              </a:spcBef>
              <a:buClr>
                <a:schemeClr val="accent2"/>
              </a:buClr>
              <a:buFontTx/>
              <a:buChar char="•"/>
            </a:pPr>
            <a:r>
              <a:rPr lang="en-US" altLang="en-US" sz="2000" dirty="0">
                <a:effectLst>
                  <a:outerShdw blurRad="38100" dist="38100" dir="2700000" algn="tl">
                    <a:srgbClr val="C0C0C0"/>
                  </a:outerShdw>
                </a:effectLst>
                <a:latin typeface="Tahoma" panose="020B0604030504040204" pitchFamily="34" charset="0"/>
              </a:rPr>
              <a:t>  Race</a:t>
            </a:r>
          </a:p>
          <a:p>
            <a:pPr lvl="1">
              <a:spcBef>
                <a:spcPct val="0"/>
              </a:spcBef>
              <a:buClr>
                <a:schemeClr val="accent2"/>
              </a:buClr>
              <a:buFontTx/>
              <a:buChar char="•"/>
            </a:pPr>
            <a:r>
              <a:rPr lang="en-US" altLang="en-US" sz="2000" dirty="0">
                <a:effectLst>
                  <a:outerShdw blurRad="38100" dist="38100" dir="2700000" algn="tl">
                    <a:srgbClr val="C0C0C0"/>
                  </a:outerShdw>
                </a:effectLst>
                <a:latin typeface="Tahoma" panose="020B0604030504040204" pitchFamily="34" charset="0"/>
              </a:rPr>
              <a:t>  Color</a:t>
            </a:r>
          </a:p>
          <a:p>
            <a:pPr lvl="1">
              <a:spcBef>
                <a:spcPct val="0"/>
              </a:spcBef>
              <a:buClr>
                <a:schemeClr val="accent2"/>
              </a:buClr>
              <a:buFontTx/>
              <a:buChar char="•"/>
            </a:pPr>
            <a:r>
              <a:rPr lang="en-US" altLang="en-US" sz="2000" dirty="0">
                <a:effectLst>
                  <a:outerShdw blurRad="38100" dist="38100" dir="2700000" algn="tl">
                    <a:srgbClr val="C0C0C0"/>
                  </a:outerShdw>
                </a:effectLst>
                <a:latin typeface="Tahoma" panose="020B0604030504040204" pitchFamily="34" charset="0"/>
              </a:rPr>
              <a:t>  Religion</a:t>
            </a:r>
          </a:p>
          <a:p>
            <a:pPr lvl="1">
              <a:spcBef>
                <a:spcPct val="0"/>
              </a:spcBef>
              <a:buClr>
                <a:schemeClr val="accent2"/>
              </a:buClr>
              <a:buFontTx/>
              <a:buChar char="•"/>
            </a:pPr>
            <a:r>
              <a:rPr lang="en-US" altLang="en-US" sz="2000" dirty="0">
                <a:effectLst>
                  <a:outerShdw blurRad="38100" dist="38100" dir="2700000" algn="tl">
                    <a:srgbClr val="C0C0C0"/>
                  </a:outerShdw>
                </a:effectLst>
                <a:latin typeface="Tahoma" panose="020B0604030504040204" pitchFamily="34" charset="0"/>
              </a:rPr>
              <a:t>  Sex </a:t>
            </a:r>
          </a:p>
          <a:p>
            <a:pPr lvl="1">
              <a:spcBef>
                <a:spcPct val="0"/>
              </a:spcBef>
              <a:buClr>
                <a:schemeClr val="accent2"/>
              </a:buClr>
              <a:buFontTx/>
              <a:buChar char="•"/>
            </a:pPr>
            <a:r>
              <a:rPr lang="en-US" altLang="en-US" sz="2000" dirty="0">
                <a:effectLst>
                  <a:outerShdw blurRad="38100" dist="38100" dir="2700000" algn="tl">
                    <a:srgbClr val="C0C0C0"/>
                  </a:outerShdw>
                </a:effectLst>
                <a:latin typeface="Tahoma" panose="020B0604030504040204" pitchFamily="34" charset="0"/>
              </a:rPr>
              <a:t>  National Origin</a:t>
            </a:r>
          </a:p>
          <a:p>
            <a:pPr lvl="1">
              <a:spcBef>
                <a:spcPct val="0"/>
              </a:spcBef>
              <a:buClr>
                <a:schemeClr val="accent2"/>
              </a:buClr>
              <a:buFontTx/>
              <a:buChar char="•"/>
            </a:pPr>
            <a:r>
              <a:rPr lang="en-US" altLang="en-US" sz="2000" dirty="0">
                <a:effectLst>
                  <a:outerShdw blurRad="38100" dist="38100" dir="2700000" algn="tl">
                    <a:srgbClr val="C0C0C0"/>
                  </a:outerShdw>
                </a:effectLst>
                <a:latin typeface="Tahoma" panose="020B0604030504040204" pitchFamily="34" charset="0"/>
              </a:rPr>
              <a:t>  Age (40 and above)</a:t>
            </a:r>
          </a:p>
          <a:p>
            <a:pPr lvl="1">
              <a:spcBef>
                <a:spcPct val="0"/>
              </a:spcBef>
              <a:buClr>
                <a:schemeClr val="accent2"/>
              </a:buClr>
              <a:buFontTx/>
              <a:buChar char="•"/>
            </a:pPr>
            <a:r>
              <a:rPr lang="en-US" altLang="en-US" sz="2000" dirty="0">
                <a:effectLst>
                  <a:outerShdw blurRad="38100" dist="38100" dir="2700000" algn="tl">
                    <a:srgbClr val="C0C0C0"/>
                  </a:outerShdw>
                </a:effectLst>
                <a:latin typeface="Tahoma" panose="020B0604030504040204" pitchFamily="34" charset="0"/>
              </a:rPr>
              <a:t>  Disability</a:t>
            </a:r>
          </a:p>
          <a:p>
            <a:pPr lvl="1">
              <a:spcBef>
                <a:spcPct val="0"/>
              </a:spcBef>
              <a:buClr>
                <a:schemeClr val="accent2"/>
              </a:buClr>
              <a:buFontTx/>
              <a:buChar char="•"/>
            </a:pPr>
            <a:r>
              <a:rPr lang="en-US" altLang="en-US" sz="2000" dirty="0">
                <a:effectLst>
                  <a:outerShdw blurRad="38100" dist="38100" dir="2700000" algn="tl">
                    <a:srgbClr val="C0C0C0"/>
                  </a:outerShdw>
                </a:effectLst>
                <a:latin typeface="Tahoma" panose="020B0604030504040204" pitchFamily="34" charset="0"/>
              </a:rPr>
              <a:t>  Retaliation</a:t>
            </a:r>
          </a:p>
          <a:p>
            <a:pPr lvl="1">
              <a:spcBef>
                <a:spcPct val="0"/>
              </a:spcBef>
              <a:buClr>
                <a:schemeClr val="accent2"/>
              </a:buClr>
              <a:buFontTx/>
              <a:buChar char="•"/>
            </a:pPr>
            <a:r>
              <a:rPr lang="en-US" altLang="en-US" sz="2000" dirty="0">
                <a:effectLst>
                  <a:outerShdw blurRad="38100" dist="38100" dir="2700000" algn="tl">
                    <a:srgbClr val="C0C0C0"/>
                  </a:outerShdw>
                </a:effectLst>
                <a:latin typeface="Tahoma" panose="020B0604030504040204" pitchFamily="34" charset="0"/>
              </a:rPr>
              <a:t>  Sexual Orientation*</a:t>
            </a:r>
          </a:p>
          <a:p>
            <a:pPr lvl="1">
              <a:spcBef>
                <a:spcPct val="0"/>
              </a:spcBef>
              <a:buClrTx/>
              <a:buFontTx/>
              <a:buNone/>
            </a:pPr>
            <a:r>
              <a:rPr lang="en-US" altLang="en-US" sz="2000" dirty="0">
                <a:effectLst>
                  <a:outerShdw blurRad="38100" dist="38100" dir="2700000" algn="tl">
                    <a:srgbClr val="C0C0C0"/>
                  </a:outerShdw>
                </a:effectLst>
                <a:latin typeface="Tahoma" panose="020B0604030504040204" pitchFamily="34" charset="0"/>
              </a:rPr>
              <a:t>          *Sexual Orientation is not a basis covered by Civil Rights Law.  ED has an internal policy that allows employees to pursue a complaint [Complaint will not be heard by EEOC.]</a:t>
            </a:r>
          </a:p>
        </p:txBody>
      </p:sp>
      <p:sp>
        <p:nvSpPr>
          <p:cNvPr id="6" name="Rectangle 4">
            <a:extLst>
              <a:ext uri="{FF2B5EF4-FFF2-40B4-BE49-F238E27FC236}">
                <a16:creationId xmlns:a16="http://schemas.microsoft.com/office/drawing/2014/main" id="{E6238BFA-0AD0-4901-ADBA-FD1C2BD015E7}"/>
              </a:ext>
            </a:extLst>
          </p:cNvPr>
          <p:cNvSpPr>
            <a:spLocks noGrp="1" noChangeArrowheads="1"/>
          </p:cNvSpPr>
          <p:nvPr>
            <p:ph type="title"/>
          </p:nvPr>
        </p:nvSpPr>
        <p:spPr>
          <a:xfrm>
            <a:off x="457200" y="274638"/>
            <a:ext cx="8229600" cy="1143000"/>
          </a:xfrm>
        </p:spPr>
        <p:txBody>
          <a:bodyPr lIns="92075" tIns="46038" rIns="92075" bIns="46038"/>
          <a:lstStyle/>
          <a:p>
            <a:pPr eaLnBrk="1" fontAlgn="auto" hangingPunct="1">
              <a:spcAft>
                <a:spcPts val="0"/>
              </a:spcAft>
              <a:defRPr/>
            </a:pPr>
            <a:r>
              <a:rPr lang="en-US" altLang="zh-TW" sz="4000" dirty="0">
                <a:ea typeface="新細明體" pitchFamily="-111" charset="-120"/>
                <a:cs typeface="新細明體" pitchFamily="-111" charset="-120"/>
              </a:rPr>
              <a:t>Prohibited Discrimination (Bases)  </a:t>
            </a:r>
          </a:p>
        </p:txBody>
      </p:sp>
    </p:spTree>
    <p:extLst>
      <p:ext uri="{BB962C8B-B14F-4D97-AF65-F5344CB8AC3E}">
        <p14:creationId xmlns:p14="http://schemas.microsoft.com/office/powerpoint/2010/main" val="2329544748"/>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a:extLst>
              <a:ext uri="{FF2B5EF4-FFF2-40B4-BE49-F238E27FC236}">
                <a16:creationId xmlns:a16="http://schemas.microsoft.com/office/drawing/2014/main" id="{AE94BEB9-9E09-42C7-99EE-51E01D3055F8}"/>
              </a:ext>
            </a:extLst>
          </p:cNvPr>
          <p:cNvSpPr>
            <a:spLocks noGrp="1"/>
          </p:cNvSpPr>
          <p:nvPr>
            <p:ph type="sldNum" sz="quarter" idx="12"/>
          </p:nvPr>
        </p:nvSpPr>
        <p:spPr>
          <a:xfrm>
            <a:off x="6858000" y="6323013"/>
            <a:ext cx="1905000" cy="457200"/>
          </a:xfrm>
        </p:spPr>
        <p:txBody>
          <a:bodyPr/>
          <a:lstStyle>
            <a:lvl1pPr eaLnBrk="0" hangingPunct="0">
              <a:defRPr sz="2400">
                <a:solidFill>
                  <a:schemeClr val="tx1"/>
                </a:solidFill>
                <a:latin typeface="Tahoma" panose="020B0604030504040204" pitchFamily="34" charset="0"/>
                <a:cs typeface="Arial" panose="020B0604020202020204" pitchFamily="34" charset="0"/>
              </a:defRPr>
            </a:lvl1pPr>
            <a:lvl2pPr marL="37931725" indent="-37474525" eaLnBrk="0" hangingPunct="0">
              <a:defRPr sz="2400">
                <a:solidFill>
                  <a:schemeClr val="tx1"/>
                </a:solidFill>
                <a:latin typeface="Tahoma" panose="020B0604030504040204" pitchFamily="34" charset="0"/>
                <a:cs typeface="Arial" panose="020B0604020202020204" pitchFamily="34" charset="0"/>
              </a:defRPr>
            </a:lvl2pPr>
            <a:lvl3pPr eaLnBrk="0" hangingPunct="0">
              <a:defRPr sz="2400">
                <a:solidFill>
                  <a:schemeClr val="tx1"/>
                </a:solidFill>
                <a:latin typeface="Tahoma" panose="020B0604030504040204" pitchFamily="34" charset="0"/>
                <a:cs typeface="Arial" panose="020B0604020202020204" pitchFamily="34" charset="0"/>
              </a:defRPr>
            </a:lvl3pPr>
            <a:lvl4pPr eaLnBrk="0" hangingPunct="0">
              <a:defRPr sz="2400">
                <a:solidFill>
                  <a:schemeClr val="tx1"/>
                </a:solidFill>
                <a:latin typeface="Tahoma" panose="020B0604030504040204" pitchFamily="34" charset="0"/>
                <a:cs typeface="Arial" panose="020B0604020202020204" pitchFamily="34" charset="0"/>
              </a:defRPr>
            </a:lvl4pPr>
            <a:lvl5pPr eaLnBrk="0" hangingPunct="0">
              <a:defRPr sz="2400">
                <a:solidFill>
                  <a:schemeClr val="tx1"/>
                </a:solidFill>
                <a:latin typeface="Tahoma" panose="020B060403050404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fld id="{B3986D92-2E42-4324-BA72-70F9BF2F39D6}" type="slidenum">
              <a:rPr lang="zh-TW" altLang="en-US" sz="1000" smtClean="0"/>
              <a:pPr algn="ctr" eaLnBrk="1" hangingPunct="1">
                <a:defRPr/>
              </a:pPr>
              <a:t>7</a:t>
            </a:fld>
            <a:endParaRPr lang="en-US" altLang="zh-TW" sz="1000"/>
          </a:p>
        </p:txBody>
      </p:sp>
      <p:sp>
        <p:nvSpPr>
          <p:cNvPr id="15363" name="Rectangle 3">
            <a:extLst>
              <a:ext uri="{FF2B5EF4-FFF2-40B4-BE49-F238E27FC236}">
                <a16:creationId xmlns:a16="http://schemas.microsoft.com/office/drawing/2014/main" id="{5003AD1A-4547-468D-A557-22D12EC834E0}"/>
              </a:ext>
            </a:extLst>
          </p:cNvPr>
          <p:cNvSpPr>
            <a:spLocks noChangeArrowheads="1"/>
          </p:cNvSpPr>
          <p:nvPr/>
        </p:nvSpPr>
        <p:spPr bwMode="auto">
          <a:xfrm>
            <a:off x="755650" y="1341438"/>
            <a:ext cx="34163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858838"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13716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appointment</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awards</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promotion</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demotion</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reprimand</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suspension</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termination</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duty hours</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working conditions</a:t>
            </a:r>
          </a:p>
        </p:txBody>
      </p:sp>
      <p:sp>
        <p:nvSpPr>
          <p:cNvPr id="15364" name="Rectangle 4">
            <a:extLst>
              <a:ext uri="{FF2B5EF4-FFF2-40B4-BE49-F238E27FC236}">
                <a16:creationId xmlns:a16="http://schemas.microsoft.com/office/drawing/2014/main" id="{BF64E83B-A181-4D52-A2D4-574C2890F8B9}"/>
              </a:ext>
            </a:extLst>
          </p:cNvPr>
          <p:cNvSpPr>
            <a:spLocks noChangeArrowheads="1"/>
          </p:cNvSpPr>
          <p:nvPr/>
        </p:nvSpPr>
        <p:spPr bwMode="auto">
          <a:xfrm>
            <a:off x="4221163" y="1981200"/>
            <a:ext cx="400843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858838"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13716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ＭＳ Ｐゴシック" panose="020B0600070205080204" pitchFamily="34" charset="-128"/>
              </a:defRPr>
            </a:lvl9pPr>
          </a:lstStyle>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performance evaluation</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harassment</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sexual harassment</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pay/overtime</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reassignment</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time and attendance</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training</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retirement</a:t>
            </a:r>
          </a:p>
          <a:p>
            <a:pPr>
              <a:spcBef>
                <a:spcPct val="20000"/>
              </a:spcBef>
              <a:buClr>
                <a:srgbClr val="FF0000"/>
              </a:buClr>
              <a:buSzPct val="75000"/>
              <a:buFont typeface="Wingdings" panose="05000000000000000000" pitchFamily="2" charset="2"/>
              <a:buChar char="ü"/>
            </a:pPr>
            <a:r>
              <a:rPr lang="en-US" altLang="zh-TW" sz="2400">
                <a:latin typeface="Arial" panose="020B0604020202020204" pitchFamily="34" charset="0"/>
                <a:ea typeface="新細明體" panose="020B0604030504040204" pitchFamily="18" charset="-120"/>
              </a:rPr>
              <a:t>accommodation</a:t>
            </a:r>
          </a:p>
        </p:txBody>
      </p:sp>
      <p:sp>
        <p:nvSpPr>
          <p:cNvPr id="5" name="Rectangle 5">
            <a:extLst>
              <a:ext uri="{FF2B5EF4-FFF2-40B4-BE49-F238E27FC236}">
                <a16:creationId xmlns:a16="http://schemas.microsoft.com/office/drawing/2014/main" id="{ADE39914-AE97-46AA-87C6-729F7A856195}"/>
              </a:ext>
            </a:extLst>
          </p:cNvPr>
          <p:cNvSpPr>
            <a:spLocks noChangeArrowheads="1"/>
          </p:cNvSpPr>
          <p:nvPr/>
        </p:nvSpPr>
        <p:spPr bwMode="auto">
          <a:xfrm>
            <a:off x="857250" y="214313"/>
            <a:ext cx="6629400" cy="1143000"/>
          </a:xfrm>
          <a:prstGeom prst="rect">
            <a:avLst/>
          </a:prstGeom>
          <a:noFill/>
          <a:ln w="9525">
            <a:noFill/>
            <a:miter lim="800000"/>
            <a:headEnd/>
            <a:tailEnd/>
          </a:ln>
          <a:effectLst/>
        </p:spPr>
        <p:txBody>
          <a:bodyPr lIns="92075" tIns="46038" rIns="92075" bIns="46038" anchor="ctr"/>
          <a:lstStyle/>
          <a:p>
            <a:pPr>
              <a:defRPr/>
            </a:pPr>
            <a:endParaRPr lang="en-US" sz="4400" b="1" i="1" dirty="0">
              <a:solidFill>
                <a:srgbClr val="FF0000"/>
              </a:solidFill>
              <a:effectLst>
                <a:outerShdw blurRad="38100" dist="38100" dir="2700000" algn="tl">
                  <a:srgbClr val="000000">
                    <a:alpha val="43137"/>
                  </a:srgbClr>
                </a:outerShdw>
              </a:effectLst>
              <a:cs typeface="+mn-cs"/>
            </a:endParaRPr>
          </a:p>
        </p:txBody>
      </p:sp>
      <p:sp>
        <p:nvSpPr>
          <p:cNvPr id="2" name="Rectangle 2">
            <a:extLst>
              <a:ext uri="{FF2B5EF4-FFF2-40B4-BE49-F238E27FC236}">
                <a16:creationId xmlns:a16="http://schemas.microsoft.com/office/drawing/2014/main" id="{1BE83AFB-CFD0-4132-A797-83BCD0AAF882}"/>
              </a:ext>
            </a:extLst>
          </p:cNvPr>
          <p:cNvSpPr txBox="1">
            <a:spLocks noChangeArrowheads="1"/>
          </p:cNvSpPr>
          <p:nvPr/>
        </p:nvSpPr>
        <p:spPr>
          <a:xfrm>
            <a:off x="500063" y="428625"/>
            <a:ext cx="7543800" cy="1295400"/>
          </a:xfrm>
          <a:prstGeom prst="rect">
            <a:avLst/>
          </a:prstGeom>
        </p:spPr>
        <p:txBody>
          <a:bodyPr/>
          <a:lstStyle/>
          <a:p>
            <a:pPr eaLnBrk="1" hangingPunct="1">
              <a:defRPr/>
            </a:pPr>
            <a:r>
              <a:rPr lang="en-US" altLang="zh-TW" sz="4400" dirty="0">
                <a:solidFill>
                  <a:schemeClr val="tx2"/>
                </a:solidFill>
                <a:latin typeface="+mj-lt"/>
                <a:ea typeface="新細明體" pitchFamily="-111" charset="-120"/>
                <a:cs typeface="新細明體" pitchFamily="-111" charset="-120"/>
              </a:rPr>
              <a:t>Issues</a:t>
            </a:r>
          </a:p>
        </p:txBody>
      </p:sp>
    </p:spTree>
    <p:extLst>
      <p:ext uri="{BB962C8B-B14F-4D97-AF65-F5344CB8AC3E}">
        <p14:creationId xmlns:p14="http://schemas.microsoft.com/office/powerpoint/2010/main" val="11083177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5C8D637-C561-4290-8E60-F76632312A9C}"/>
              </a:ext>
            </a:extLst>
          </p:cNvPr>
          <p:cNvSpPr>
            <a:spLocks noGrp="1" noChangeArrowheads="1"/>
          </p:cNvSpPr>
          <p:nvPr>
            <p:ph type="title"/>
          </p:nvPr>
        </p:nvSpPr>
        <p:spPr>
          <a:xfrm>
            <a:off x="0" y="228600"/>
            <a:ext cx="5562600" cy="914400"/>
          </a:xfrm>
        </p:spPr>
        <p:txBody>
          <a:bodyPr/>
          <a:lstStyle/>
          <a:p>
            <a:pPr eaLnBrk="1" hangingPunct="1">
              <a:defRPr/>
            </a:pPr>
            <a:r>
              <a:rPr lang="en-US" altLang="en-US" sz="3600"/>
              <a:t>Sexual Harassment:</a:t>
            </a:r>
          </a:p>
        </p:txBody>
      </p:sp>
      <p:sp>
        <p:nvSpPr>
          <p:cNvPr id="11267" name="Rectangle 3">
            <a:extLst>
              <a:ext uri="{FF2B5EF4-FFF2-40B4-BE49-F238E27FC236}">
                <a16:creationId xmlns:a16="http://schemas.microsoft.com/office/drawing/2014/main" id="{D1F743AE-B803-44FD-B7CE-79CFF5742A10}"/>
              </a:ext>
            </a:extLst>
          </p:cNvPr>
          <p:cNvSpPr>
            <a:spLocks noGrp="1" noChangeArrowheads="1"/>
          </p:cNvSpPr>
          <p:nvPr>
            <p:ph type="body" sz="half" idx="1"/>
          </p:nvPr>
        </p:nvSpPr>
        <p:spPr>
          <a:xfrm>
            <a:off x="0" y="1600200"/>
            <a:ext cx="8153400" cy="5257800"/>
          </a:xfrm>
        </p:spPr>
        <p:txBody>
          <a:bodyPr/>
          <a:lstStyle/>
          <a:p>
            <a:pPr eaLnBrk="1" hangingPunct="1">
              <a:buClr>
                <a:schemeClr val="accent1"/>
              </a:buClr>
            </a:pPr>
            <a:r>
              <a:rPr lang="en-US" altLang="en-US" sz="2800"/>
              <a:t>Is a form of gender-based discrimination</a:t>
            </a:r>
          </a:p>
          <a:p>
            <a:pPr eaLnBrk="1" hangingPunct="1">
              <a:buClr>
                <a:schemeClr val="accent1"/>
              </a:buClr>
            </a:pPr>
            <a:r>
              <a:rPr lang="en-US" altLang="en-US" sz="2800"/>
              <a:t>Involves </a:t>
            </a:r>
          </a:p>
          <a:p>
            <a:pPr lvl="1" eaLnBrk="1" hangingPunct="1">
              <a:buClr>
                <a:schemeClr val="accent1"/>
              </a:buClr>
            </a:pPr>
            <a:r>
              <a:rPr lang="en-US" altLang="en-US" sz="2400"/>
              <a:t>unwelcome sexual advances, </a:t>
            </a:r>
          </a:p>
          <a:p>
            <a:pPr lvl="1" eaLnBrk="1" hangingPunct="1">
              <a:buClr>
                <a:schemeClr val="accent1"/>
              </a:buClr>
            </a:pPr>
            <a:r>
              <a:rPr lang="en-US" altLang="en-US" sz="2400"/>
              <a:t>requests for sexual favors, or </a:t>
            </a:r>
          </a:p>
          <a:p>
            <a:pPr lvl="1" eaLnBrk="1" hangingPunct="1">
              <a:buClr>
                <a:schemeClr val="accent1"/>
              </a:buClr>
            </a:pPr>
            <a:r>
              <a:rPr lang="en-US" altLang="en-US" sz="2400"/>
              <a:t>other unwanted verbal or physical conduct of a sexual nature</a:t>
            </a:r>
          </a:p>
          <a:p>
            <a:pPr eaLnBrk="1" hangingPunct="1">
              <a:buClr>
                <a:schemeClr val="accent1"/>
              </a:buClr>
            </a:pPr>
            <a:r>
              <a:rPr lang="en-US" altLang="en-US" sz="2800"/>
              <a:t>Is illegal if it </a:t>
            </a:r>
          </a:p>
          <a:p>
            <a:pPr lvl="1" eaLnBrk="1" hangingPunct="1">
              <a:buClr>
                <a:schemeClr val="accent1"/>
              </a:buClr>
            </a:pPr>
            <a:r>
              <a:rPr lang="en-US" altLang="en-US" sz="2400"/>
              <a:t>becomes a condition of employment, </a:t>
            </a:r>
          </a:p>
          <a:p>
            <a:pPr lvl="1" eaLnBrk="1" hangingPunct="1">
              <a:buClr>
                <a:schemeClr val="accent1"/>
              </a:buClr>
            </a:pPr>
            <a:r>
              <a:rPr lang="en-US" altLang="en-US" sz="2400"/>
              <a:t>affects decisions about a person’s job or career, </a:t>
            </a:r>
          </a:p>
          <a:p>
            <a:pPr lvl="1" eaLnBrk="1" hangingPunct="1">
              <a:buClr>
                <a:schemeClr val="accent1"/>
              </a:buClr>
            </a:pPr>
            <a:r>
              <a:rPr lang="en-US" altLang="en-US" sz="2400"/>
              <a:t>interferes with work performance, or </a:t>
            </a:r>
          </a:p>
          <a:p>
            <a:pPr lvl="1" eaLnBrk="1" hangingPunct="1">
              <a:buClr>
                <a:schemeClr val="accent1"/>
              </a:buClr>
            </a:pPr>
            <a:r>
              <a:rPr lang="en-US" altLang="en-US" sz="2400"/>
              <a:t>creates a hostile work environment</a:t>
            </a:r>
          </a:p>
        </p:txBody>
      </p:sp>
      <p:pic>
        <p:nvPicPr>
          <p:cNvPr id="11268" name="Picture 4" descr="dictionary">
            <a:extLst>
              <a:ext uri="{FF2B5EF4-FFF2-40B4-BE49-F238E27FC236}">
                <a16:creationId xmlns:a16="http://schemas.microsoft.com/office/drawing/2014/main" id="{D8696115-15F1-4162-97BF-D6E8B87D9389}"/>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r="3899" b="6436"/>
          <a:stretch>
            <a:fillRect/>
          </a:stretch>
        </p:blipFill>
        <p:spPr>
          <a:xfrm>
            <a:off x="6324600" y="0"/>
            <a:ext cx="2819400" cy="187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4517FF1-9F0B-488B-A2C4-9EB57094DC28}"/>
              </a:ext>
            </a:extLst>
          </p:cNvPr>
          <p:cNvSpPr>
            <a:spLocks noGrp="1" noChangeArrowheads="1"/>
          </p:cNvSpPr>
          <p:nvPr>
            <p:ph type="title"/>
          </p:nvPr>
        </p:nvSpPr>
        <p:spPr>
          <a:xfrm>
            <a:off x="762000" y="228600"/>
            <a:ext cx="7772400" cy="1143000"/>
          </a:xfrm>
        </p:spPr>
        <p:txBody>
          <a:bodyPr/>
          <a:lstStyle/>
          <a:p>
            <a:pPr eaLnBrk="1" hangingPunct="1">
              <a:defRPr/>
            </a:pPr>
            <a:r>
              <a:rPr lang="en-US" altLang="en-US" sz="3600"/>
              <a:t>Types of Harassment</a:t>
            </a:r>
          </a:p>
        </p:txBody>
      </p:sp>
      <p:sp>
        <p:nvSpPr>
          <p:cNvPr id="12291" name="Rectangle 3">
            <a:extLst>
              <a:ext uri="{FF2B5EF4-FFF2-40B4-BE49-F238E27FC236}">
                <a16:creationId xmlns:a16="http://schemas.microsoft.com/office/drawing/2014/main" id="{20C76D03-4763-4BB2-A951-5FA718852D8F}"/>
              </a:ext>
            </a:extLst>
          </p:cNvPr>
          <p:cNvSpPr>
            <a:spLocks noGrp="1" noChangeArrowheads="1"/>
          </p:cNvSpPr>
          <p:nvPr>
            <p:ph type="body" sz="half" idx="1"/>
          </p:nvPr>
        </p:nvSpPr>
        <p:spPr>
          <a:xfrm>
            <a:off x="533400" y="2133600"/>
            <a:ext cx="8610600" cy="3124200"/>
          </a:xfrm>
        </p:spPr>
        <p:txBody>
          <a:bodyPr/>
          <a:lstStyle/>
          <a:p>
            <a:pPr eaLnBrk="1" hangingPunct="1">
              <a:buClr>
                <a:schemeClr val="accent1"/>
              </a:buClr>
            </a:pPr>
            <a:r>
              <a:rPr lang="en-US" altLang="en-US" sz="2800">
                <a:solidFill>
                  <a:schemeClr val="accent1"/>
                </a:solidFill>
              </a:rPr>
              <a:t>Quid Pro Quo</a:t>
            </a:r>
            <a:r>
              <a:rPr lang="en-US" altLang="en-US" sz="2800"/>
              <a:t> - Requires an employee submit to sexual harassment to keep their job or to get a promotion</a:t>
            </a:r>
          </a:p>
          <a:p>
            <a:pPr eaLnBrk="1" hangingPunct="1">
              <a:buClr>
                <a:schemeClr val="accent1"/>
              </a:buClr>
            </a:pPr>
            <a:r>
              <a:rPr lang="en-US" altLang="en-US" sz="2800">
                <a:solidFill>
                  <a:schemeClr val="accent1"/>
                </a:solidFill>
              </a:rPr>
              <a:t>Hostile Work Environment</a:t>
            </a:r>
            <a:r>
              <a:rPr lang="en-US" altLang="en-US" sz="2800"/>
              <a:t> - Unwelcome, repetitive behavior that is based on sex and gender-related.  It must be severe, offensive, and interfere with job performance.</a:t>
            </a:r>
          </a:p>
        </p:txBody>
      </p:sp>
      <p:pic>
        <p:nvPicPr>
          <p:cNvPr id="12292" name="Picture 4" descr="harass_a">
            <a:extLst>
              <a:ext uri="{FF2B5EF4-FFF2-40B4-BE49-F238E27FC236}">
                <a16:creationId xmlns:a16="http://schemas.microsoft.com/office/drawing/2014/main" id="{6EB69DB2-DB83-4079-BA5A-D67EF2D7E7E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86200" y="4572000"/>
            <a:ext cx="1979613"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6">
            <a:extLst>
              <a:ext uri="{FF2B5EF4-FFF2-40B4-BE49-F238E27FC236}">
                <a16:creationId xmlns:a16="http://schemas.microsoft.com/office/drawing/2014/main" id="{30886101-75C7-4A04-8838-70753A5BEE85}"/>
              </a:ext>
            </a:extLst>
          </p:cNvPr>
          <p:cNvSpPr txBox="1">
            <a:spLocks noChangeArrowheads="1"/>
          </p:cNvSpPr>
          <p:nvPr/>
        </p:nvSpPr>
        <p:spPr bwMode="auto">
          <a:xfrm>
            <a:off x="2133600" y="1447800"/>
            <a:ext cx="5175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tx2"/>
                </a:solidFill>
              </a:rPr>
              <a:t> - VERBAL, VISUAL OR PHYSICAL -</a:t>
            </a:r>
          </a:p>
        </p:txBody>
      </p:sp>
    </p:spTree>
  </p:cSld>
  <p:clrMapOvr>
    <a:masterClrMapping/>
  </p:clrMapOvr>
  <p:transition spd="med">
    <p:fade thruBlk="1"/>
  </p:transition>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641</TotalTime>
  <Words>1703</Words>
  <Application>Microsoft Office PowerPoint</Application>
  <PresentationFormat>On-screen Show (4:3)</PresentationFormat>
  <Paragraphs>244</Paragraphs>
  <Slides>33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Times New Roman</vt:lpstr>
      <vt:lpstr>Arial</vt:lpstr>
      <vt:lpstr>Wingdings</vt:lpstr>
      <vt:lpstr>Garamond</vt:lpstr>
      <vt:lpstr>Soaring</vt:lpstr>
      <vt:lpstr>Sexual Harassment in the Workplace</vt:lpstr>
      <vt:lpstr>Discussion Topics</vt:lpstr>
      <vt:lpstr>Discussion Topics</vt:lpstr>
      <vt:lpstr>Discussion Topics</vt:lpstr>
      <vt:lpstr>Three Kinds of Discrimination</vt:lpstr>
      <vt:lpstr>Prohibited Discrimination (Bases)  </vt:lpstr>
      <vt:lpstr>PowerPoint Presentation</vt:lpstr>
      <vt:lpstr>Sexual Harassment:</vt:lpstr>
      <vt:lpstr>Types of Harassment</vt:lpstr>
      <vt:lpstr>Landmark Sexual Harassment Cases: 1998</vt:lpstr>
      <vt:lpstr>Appropriate Dress</vt:lpstr>
      <vt:lpstr>What To Do If You Encounter Sexual Harassment</vt:lpstr>
      <vt:lpstr>Supervisory  Responsibilities</vt:lpstr>
      <vt:lpstr>Motivation To Harass</vt:lpstr>
      <vt:lpstr>Common Responses</vt:lpstr>
      <vt:lpstr>Sexual Harassers</vt:lpstr>
      <vt:lpstr>Discussion Questions: Part I</vt:lpstr>
      <vt:lpstr>Discussion Questions: Part II</vt:lpstr>
      <vt:lpstr>The ONLY test: Sexual Content + Discrimination =  Sexual Harassment</vt:lpstr>
      <vt:lpstr>How to act if Harassed</vt:lpstr>
      <vt:lpstr>EEOC</vt:lpstr>
      <vt:lpstr>Sexual Harassment and Men</vt:lpstr>
      <vt:lpstr>Oncale v. Sundowner Offshore Services, Inc. -1998</vt:lpstr>
      <vt:lpstr>Time Limits </vt:lpstr>
      <vt:lpstr>Advantages of Lawsuit</vt:lpstr>
      <vt:lpstr>Disadvantages of a Lawsuit….</vt:lpstr>
      <vt:lpstr>Sexual Harassment Prevention</vt:lpstr>
      <vt:lpstr>PowerPoint Presentation</vt:lpstr>
      <vt:lpstr>..and now, to the tape…..</vt:lpstr>
      <vt:lpstr>Sexual Harassment:  Discussion #69 Evaluation Questions</vt:lpstr>
      <vt:lpstr>Discussion Topics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Harassment</dc:title>
  <dc:creator>Judith Skirvin</dc:creator>
  <cp:lastModifiedBy>Hancock, Todd</cp:lastModifiedBy>
  <cp:revision>55</cp:revision>
  <dcterms:created xsi:type="dcterms:W3CDTF">2003-08-17T01:00:06Z</dcterms:created>
  <dcterms:modified xsi:type="dcterms:W3CDTF">2017-11-13T16:54:36Z</dcterms:modified>
</cp:coreProperties>
</file>