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Myers" userId="2d6f6171bbbacf5b" providerId="LiveId" clId="{176771A9-540B-44BE-96A8-33EBE5DFB50A}"/>
    <pc:docChg chg="custSel modSld">
      <pc:chgData name="Eric Myers" userId="2d6f6171bbbacf5b" providerId="LiveId" clId="{176771A9-540B-44BE-96A8-33EBE5DFB50A}" dt="2018-12-03T15:37:10.607" v="16" actId="20577"/>
      <pc:docMkLst>
        <pc:docMk/>
      </pc:docMkLst>
      <pc:sldChg chg="modSp">
        <pc:chgData name="Eric Myers" userId="2d6f6171bbbacf5b" providerId="LiveId" clId="{176771A9-540B-44BE-96A8-33EBE5DFB50A}" dt="2018-12-03T15:37:10.607" v="16" actId="20577"/>
        <pc:sldMkLst>
          <pc:docMk/>
          <pc:sldMk cId="2108734004" sldId="256"/>
        </pc:sldMkLst>
        <pc:spChg chg="mod">
          <ac:chgData name="Eric Myers" userId="2d6f6171bbbacf5b" providerId="LiveId" clId="{176771A9-540B-44BE-96A8-33EBE5DFB50A}" dt="2018-12-03T15:37:06.492" v="9" actId="20577"/>
          <ac:spMkLst>
            <pc:docMk/>
            <pc:sldMk cId="2108734004" sldId="256"/>
            <ac:spMk id="2" creationId="{0A8D0D51-2371-4A8E-978B-380DC8771C9E}"/>
          </ac:spMkLst>
        </pc:spChg>
        <pc:spChg chg="mod">
          <ac:chgData name="Eric Myers" userId="2d6f6171bbbacf5b" providerId="LiveId" clId="{176771A9-540B-44BE-96A8-33EBE5DFB50A}" dt="2018-12-03T15:37:10.607" v="16" actId="20577"/>
          <ac:spMkLst>
            <pc:docMk/>
            <pc:sldMk cId="2108734004" sldId="256"/>
            <ac:spMk id="3" creationId="{ADE23142-D1C4-4B48-B0C4-ED766CCCF67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2EAEC-E213-4A1E-98F7-34A1D01C6524}"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1F6179-8CF3-4FBD-A6F6-F69C8AA2B7A6}" type="slidenum">
              <a:rPr lang="en-US" smtClean="0"/>
              <a:t>‹#›</a:t>
            </a:fld>
            <a:endParaRPr lang="en-US"/>
          </a:p>
        </p:txBody>
      </p:sp>
    </p:spTree>
    <p:extLst>
      <p:ext uri="{BB962C8B-B14F-4D97-AF65-F5344CB8AC3E}">
        <p14:creationId xmlns:p14="http://schemas.microsoft.com/office/powerpoint/2010/main" val="4233575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http://static3.businessinsider.com/image/55fc68f7bd86ef11008bb735/in-n-out-president-explains-why-the-burger-chain-probably-wont-expand-to-the-east-coast.jpg</a:t>
            </a:r>
          </a:p>
        </p:txBody>
      </p:sp>
      <p:sp>
        <p:nvSpPr>
          <p:cNvPr id="4" name="Slide Number Placeholder 3"/>
          <p:cNvSpPr>
            <a:spLocks noGrp="1"/>
          </p:cNvSpPr>
          <p:nvPr>
            <p:ph type="sldNum" sz="quarter" idx="5"/>
          </p:nvPr>
        </p:nvSpPr>
        <p:spPr/>
        <p:txBody>
          <a:bodyPr/>
          <a:lstStyle/>
          <a:p>
            <a:fld id="{011F6179-8CF3-4FBD-A6F6-F69C8AA2B7A6}" type="slidenum">
              <a:rPr lang="en-US" smtClean="0"/>
              <a:t>2</a:t>
            </a:fld>
            <a:endParaRPr lang="en-US"/>
          </a:p>
        </p:txBody>
      </p:sp>
    </p:spTree>
    <p:extLst>
      <p:ext uri="{BB962C8B-B14F-4D97-AF65-F5344CB8AC3E}">
        <p14:creationId xmlns:p14="http://schemas.microsoft.com/office/powerpoint/2010/main" val="1166392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http://i.huffpost.com/gen/1216238/images/o-SHOCKED-PSYCHIC-facebook.jpg</a:t>
            </a:r>
          </a:p>
        </p:txBody>
      </p:sp>
      <p:sp>
        <p:nvSpPr>
          <p:cNvPr id="4" name="Slide Number Placeholder 3"/>
          <p:cNvSpPr>
            <a:spLocks noGrp="1"/>
          </p:cNvSpPr>
          <p:nvPr>
            <p:ph type="sldNum" sz="quarter" idx="5"/>
          </p:nvPr>
        </p:nvSpPr>
        <p:spPr/>
        <p:txBody>
          <a:bodyPr/>
          <a:lstStyle/>
          <a:p>
            <a:fld id="{011F6179-8CF3-4FBD-A6F6-F69C8AA2B7A6}" type="slidenum">
              <a:rPr lang="en-US" smtClean="0"/>
              <a:t>3</a:t>
            </a:fld>
            <a:endParaRPr lang="en-US"/>
          </a:p>
        </p:txBody>
      </p:sp>
    </p:spTree>
    <p:extLst>
      <p:ext uri="{BB962C8B-B14F-4D97-AF65-F5344CB8AC3E}">
        <p14:creationId xmlns:p14="http://schemas.microsoft.com/office/powerpoint/2010/main" val="2650846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https://globalfreedommovement.org/wp-content/uploads/2015/10/visible-spectrum.jpg</a:t>
            </a:r>
          </a:p>
        </p:txBody>
      </p:sp>
      <p:sp>
        <p:nvSpPr>
          <p:cNvPr id="4" name="Slide Number Placeholder 3"/>
          <p:cNvSpPr>
            <a:spLocks noGrp="1"/>
          </p:cNvSpPr>
          <p:nvPr>
            <p:ph type="sldNum" sz="quarter" idx="5"/>
          </p:nvPr>
        </p:nvSpPr>
        <p:spPr/>
        <p:txBody>
          <a:bodyPr/>
          <a:lstStyle/>
          <a:p>
            <a:fld id="{011F6179-8CF3-4FBD-A6F6-F69C8AA2B7A6}" type="slidenum">
              <a:rPr lang="en-US" smtClean="0"/>
              <a:t>4</a:t>
            </a:fld>
            <a:endParaRPr lang="en-US"/>
          </a:p>
        </p:txBody>
      </p:sp>
    </p:spTree>
    <p:extLst>
      <p:ext uri="{BB962C8B-B14F-4D97-AF65-F5344CB8AC3E}">
        <p14:creationId xmlns:p14="http://schemas.microsoft.com/office/powerpoint/2010/main" val="2902680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https://www.scientificpsychic.com/workbook/eye.jpg</a:t>
            </a:r>
          </a:p>
          <a:p>
            <a:endParaRPr lang="en-US" dirty="0"/>
          </a:p>
        </p:txBody>
      </p:sp>
      <p:sp>
        <p:nvSpPr>
          <p:cNvPr id="4" name="Slide Number Placeholder 3"/>
          <p:cNvSpPr>
            <a:spLocks noGrp="1"/>
          </p:cNvSpPr>
          <p:nvPr>
            <p:ph type="sldNum" sz="quarter" idx="5"/>
          </p:nvPr>
        </p:nvSpPr>
        <p:spPr/>
        <p:txBody>
          <a:bodyPr/>
          <a:lstStyle/>
          <a:p>
            <a:fld id="{011F6179-8CF3-4FBD-A6F6-F69C8AA2B7A6}" type="slidenum">
              <a:rPr lang="en-US" smtClean="0"/>
              <a:t>5</a:t>
            </a:fld>
            <a:endParaRPr lang="en-US"/>
          </a:p>
        </p:txBody>
      </p:sp>
    </p:spTree>
    <p:extLst>
      <p:ext uri="{BB962C8B-B14F-4D97-AF65-F5344CB8AC3E}">
        <p14:creationId xmlns:p14="http://schemas.microsoft.com/office/powerpoint/2010/main" val="1795369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http://top-10-list.org/wp-content/uploads/2014/03/We-all-have-a-blind-spot.jpg</a:t>
            </a:r>
          </a:p>
        </p:txBody>
      </p:sp>
      <p:sp>
        <p:nvSpPr>
          <p:cNvPr id="4" name="Slide Number Placeholder 3"/>
          <p:cNvSpPr>
            <a:spLocks noGrp="1"/>
          </p:cNvSpPr>
          <p:nvPr>
            <p:ph type="sldNum" sz="quarter" idx="5"/>
          </p:nvPr>
        </p:nvSpPr>
        <p:spPr/>
        <p:txBody>
          <a:bodyPr/>
          <a:lstStyle/>
          <a:p>
            <a:fld id="{011F6179-8CF3-4FBD-A6F6-F69C8AA2B7A6}" type="slidenum">
              <a:rPr lang="en-US" smtClean="0"/>
              <a:t>6</a:t>
            </a:fld>
            <a:endParaRPr lang="en-US"/>
          </a:p>
        </p:txBody>
      </p:sp>
    </p:spTree>
    <p:extLst>
      <p:ext uri="{BB962C8B-B14F-4D97-AF65-F5344CB8AC3E}">
        <p14:creationId xmlns:p14="http://schemas.microsoft.com/office/powerpoint/2010/main" val="957516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http://www.anatomybox.com/wp-content/uploads/2011/06/F0010041-Retina_rods_and_cones_SEM-SPL.jpg</a:t>
            </a:r>
          </a:p>
        </p:txBody>
      </p:sp>
      <p:sp>
        <p:nvSpPr>
          <p:cNvPr id="4" name="Slide Number Placeholder 3"/>
          <p:cNvSpPr>
            <a:spLocks noGrp="1"/>
          </p:cNvSpPr>
          <p:nvPr>
            <p:ph type="sldNum" sz="quarter" idx="5"/>
          </p:nvPr>
        </p:nvSpPr>
        <p:spPr/>
        <p:txBody>
          <a:bodyPr/>
          <a:lstStyle/>
          <a:p>
            <a:fld id="{011F6179-8CF3-4FBD-A6F6-F69C8AA2B7A6}" type="slidenum">
              <a:rPr lang="en-US" smtClean="0"/>
              <a:t>7</a:t>
            </a:fld>
            <a:endParaRPr lang="en-US"/>
          </a:p>
        </p:txBody>
      </p:sp>
    </p:spTree>
    <p:extLst>
      <p:ext uri="{BB962C8B-B14F-4D97-AF65-F5344CB8AC3E}">
        <p14:creationId xmlns:p14="http://schemas.microsoft.com/office/powerpoint/2010/main" val="1472089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https://upload.wikimedia.org/wikipedia/commons/thumb/0/0e/Red-green-blue_flag.svg/1280px-Red-green-blue_flag.svg.png</a:t>
            </a:r>
          </a:p>
        </p:txBody>
      </p:sp>
      <p:sp>
        <p:nvSpPr>
          <p:cNvPr id="4" name="Slide Number Placeholder 3"/>
          <p:cNvSpPr>
            <a:spLocks noGrp="1"/>
          </p:cNvSpPr>
          <p:nvPr>
            <p:ph type="sldNum" sz="quarter" idx="5"/>
          </p:nvPr>
        </p:nvSpPr>
        <p:spPr/>
        <p:txBody>
          <a:bodyPr/>
          <a:lstStyle/>
          <a:p>
            <a:fld id="{011F6179-8CF3-4FBD-A6F6-F69C8AA2B7A6}" type="slidenum">
              <a:rPr lang="en-US" smtClean="0"/>
              <a:t>8</a:t>
            </a:fld>
            <a:endParaRPr lang="en-US"/>
          </a:p>
        </p:txBody>
      </p:sp>
    </p:spTree>
    <p:extLst>
      <p:ext uri="{BB962C8B-B14F-4D97-AF65-F5344CB8AC3E}">
        <p14:creationId xmlns:p14="http://schemas.microsoft.com/office/powerpoint/2010/main" val="2713191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https://i.pinimg.com/736x/97/46/e0/9746e0783cd2fdf537801fe66c103133.jpg</a:t>
            </a:r>
          </a:p>
        </p:txBody>
      </p:sp>
      <p:sp>
        <p:nvSpPr>
          <p:cNvPr id="4" name="Slide Number Placeholder 3"/>
          <p:cNvSpPr>
            <a:spLocks noGrp="1"/>
          </p:cNvSpPr>
          <p:nvPr>
            <p:ph type="sldNum" sz="quarter" idx="5"/>
          </p:nvPr>
        </p:nvSpPr>
        <p:spPr/>
        <p:txBody>
          <a:bodyPr/>
          <a:lstStyle/>
          <a:p>
            <a:fld id="{011F6179-8CF3-4FBD-A6F6-F69C8AA2B7A6}" type="slidenum">
              <a:rPr lang="en-US" smtClean="0"/>
              <a:t>9</a:t>
            </a:fld>
            <a:endParaRPr lang="en-US"/>
          </a:p>
        </p:txBody>
      </p:sp>
    </p:spTree>
    <p:extLst>
      <p:ext uri="{BB962C8B-B14F-4D97-AF65-F5344CB8AC3E}">
        <p14:creationId xmlns:p14="http://schemas.microsoft.com/office/powerpoint/2010/main" val="2713965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http://3.bp.blogspot.com/-W9TfL1nUAuw/Uyy3q1BMRYI/AAAAAAAAADY/wQIbAeQbQdk/s1600/Untitled.png</a:t>
            </a:r>
          </a:p>
        </p:txBody>
      </p:sp>
      <p:sp>
        <p:nvSpPr>
          <p:cNvPr id="4" name="Slide Number Placeholder 3"/>
          <p:cNvSpPr>
            <a:spLocks noGrp="1"/>
          </p:cNvSpPr>
          <p:nvPr>
            <p:ph type="sldNum" sz="quarter" idx="5"/>
          </p:nvPr>
        </p:nvSpPr>
        <p:spPr/>
        <p:txBody>
          <a:bodyPr/>
          <a:lstStyle/>
          <a:p>
            <a:fld id="{011F6179-8CF3-4FBD-A6F6-F69C8AA2B7A6}" type="slidenum">
              <a:rPr lang="en-US" smtClean="0"/>
              <a:t>10</a:t>
            </a:fld>
            <a:endParaRPr lang="en-US"/>
          </a:p>
        </p:txBody>
      </p:sp>
    </p:spTree>
    <p:extLst>
      <p:ext uri="{BB962C8B-B14F-4D97-AF65-F5344CB8AC3E}">
        <p14:creationId xmlns:p14="http://schemas.microsoft.com/office/powerpoint/2010/main" val="32668346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dirty="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D862E7-95FA-4FC4-9EC5-DDBFA8DC7417}" type="datetimeFigureOut">
              <a:rPr lang="en-US" dirty="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B987F2-A784-4F72-BB57-0E9EACDE722E}" type="datetimeFigureOut">
              <a:rPr lang="en-US" dirty="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BBD51E-4B19-444E-85C0-DBD7EB6263F4}" type="datetimeFigureOut">
              <a:rPr lang="en-US" dirty="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D7255A-4AD5-4D3E-9A0A-689DA3BA976C}" type="datetimeFigureOut">
              <a:rPr lang="en-US" dirty="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EE0AD15-87AC-45B2-9EE5-8D165AF83CD7}" type="datetimeFigureOut">
              <a:rPr lang="en-US" dirty="0"/>
              <a:t>12/3/2018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CC40CCD-F0D6-4CC2-A4C8-2D7D0D875F02}" type="datetimeFigureOut">
              <a:rPr lang="en-US" dirty="0"/>
              <a:t>12/3/2018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dirty="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647B1BF-4039-460D-A637-65428CBD720E}" type="datetimeFigureOut">
              <a:rPr lang="en-US" dirty="0"/>
              <a:t>12/3/2018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AA39ACE-9343-4EBE-B5CA-AEA240A1DC53}" type="datetimeFigureOut">
              <a:rPr lang="en-US" dirty="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 name="chimes.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A00F7B-89C5-4DF7-A309-6263220147D4}" type="datetimeFigureOut">
              <a:rPr lang="en-US" dirty="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dirty="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dirty="0"/>
              <a:t>12/3/2018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dirty="0"/>
              <a:t>12/3/2018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77ECC86-1672-4627-AEFE-EC5485C73905}" type="datetimeFigureOut">
              <a:rPr lang="en-US" dirty="0"/>
              <a:t>12/3/2018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DCB01F-D966-4C62-B900-0BE008A90C98}" type="datetimeFigureOut">
              <a:rPr lang="en-US" dirty="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73A0EA-7DC7-4964-BB97-B173EF3B859A}" type="datetimeFigureOut">
              <a:rPr lang="en-US" dirty="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EF52CC-F3D9-41D4-BCE4-C208E61A3F31}" type="datetimeFigureOut">
              <a:rPr lang="en-US" dirty="0"/>
              <a:t>12/3/2018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audio" Target="../media/audio6.wav"/></Relationships>
</file>

<file path=ppt/slides/_rels/slide7.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0D51-2371-4A8E-978B-380DC8771C9E}"/>
              </a:ext>
            </a:extLst>
          </p:cNvPr>
          <p:cNvSpPr>
            <a:spLocks noGrp="1"/>
          </p:cNvSpPr>
          <p:nvPr>
            <p:ph type="ctrTitle"/>
          </p:nvPr>
        </p:nvSpPr>
        <p:spPr/>
        <p:txBody>
          <a:bodyPr/>
          <a:lstStyle/>
          <a:p>
            <a:r>
              <a:rPr lang="en-US" dirty="0"/>
              <a:t>Chapter 4</a:t>
            </a:r>
          </a:p>
        </p:txBody>
      </p:sp>
      <p:sp>
        <p:nvSpPr>
          <p:cNvPr id="3" name="Subtitle 2">
            <a:extLst>
              <a:ext uri="{FF2B5EF4-FFF2-40B4-BE49-F238E27FC236}">
                <a16:creationId xmlns:a16="http://schemas.microsoft.com/office/drawing/2014/main" id="{ADE23142-D1C4-4B48-B0C4-ED766CCCF67B}"/>
              </a:ext>
            </a:extLst>
          </p:cNvPr>
          <p:cNvSpPr>
            <a:spLocks noGrp="1"/>
          </p:cNvSpPr>
          <p:nvPr>
            <p:ph type="subTitle" idx="1"/>
          </p:nvPr>
        </p:nvSpPr>
        <p:spPr/>
        <p:txBody>
          <a:bodyPr/>
          <a:lstStyle/>
          <a:p>
            <a:r>
              <a:rPr lang="en-US"/>
              <a:t>Part 2</a:t>
            </a:r>
          </a:p>
        </p:txBody>
      </p:sp>
    </p:spTree>
    <p:extLst>
      <p:ext uri="{BB962C8B-B14F-4D97-AF65-F5344CB8AC3E}">
        <p14:creationId xmlns:p14="http://schemas.microsoft.com/office/powerpoint/2010/main" val="2108734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FE243-4FAB-486A-9F31-ABBA211D295F}"/>
              </a:ext>
            </a:extLst>
          </p:cNvPr>
          <p:cNvSpPr>
            <a:spLocks noGrp="1"/>
          </p:cNvSpPr>
          <p:nvPr>
            <p:ph type="title"/>
          </p:nvPr>
        </p:nvSpPr>
        <p:spPr/>
        <p:txBody>
          <a:bodyPr/>
          <a:lstStyle/>
          <a:p>
            <a:r>
              <a:rPr lang="en-US" dirty="0"/>
              <a:t>III.  Information Processing in the Eye and Brain</a:t>
            </a:r>
          </a:p>
        </p:txBody>
      </p:sp>
      <p:sp>
        <p:nvSpPr>
          <p:cNvPr id="3" name="Content Placeholder 2">
            <a:extLst>
              <a:ext uri="{FF2B5EF4-FFF2-40B4-BE49-F238E27FC236}">
                <a16:creationId xmlns:a16="http://schemas.microsoft.com/office/drawing/2014/main" id="{2F2C6B2A-BE45-43A4-9A4C-A3D2310FEFB3}"/>
              </a:ext>
            </a:extLst>
          </p:cNvPr>
          <p:cNvSpPr>
            <a:spLocks noGrp="1"/>
          </p:cNvSpPr>
          <p:nvPr>
            <p:ph idx="1"/>
          </p:nvPr>
        </p:nvSpPr>
        <p:spPr>
          <a:xfrm>
            <a:off x="680321" y="2336873"/>
            <a:ext cx="7189515" cy="3599316"/>
          </a:xfrm>
        </p:spPr>
        <p:txBody>
          <a:bodyPr>
            <a:normAutofit fontScale="92500"/>
          </a:bodyPr>
          <a:lstStyle/>
          <a:p>
            <a:r>
              <a:rPr lang="en-US" dirty="0"/>
              <a:t>Feature detectors are the areas in the brain that process images and respond to specific features of the stimulus.  Different areas of the brain recognize different objects.</a:t>
            </a:r>
          </a:p>
          <a:p>
            <a:r>
              <a:rPr lang="en-US" dirty="0"/>
              <a:t>Our brain is able to do all of these things at once because of parallel processing.  All of this processing is happening at the same time in different areas of the brain, and then the brain integrates it all together.</a:t>
            </a:r>
          </a:p>
        </p:txBody>
      </p:sp>
      <p:pic>
        <p:nvPicPr>
          <p:cNvPr id="5" name="Picture 4">
            <a:extLst>
              <a:ext uri="{FF2B5EF4-FFF2-40B4-BE49-F238E27FC236}">
                <a16:creationId xmlns:a16="http://schemas.microsoft.com/office/drawing/2014/main" id="{26F5AA38-BDD0-41D9-9095-8CA45A4D9354}"/>
              </a:ext>
            </a:extLst>
          </p:cNvPr>
          <p:cNvPicPr>
            <a:picLocks noChangeAspect="1"/>
          </p:cNvPicPr>
          <p:nvPr/>
        </p:nvPicPr>
        <p:blipFill rotWithShape="1">
          <a:blip r:embed="rId4"/>
          <a:srcRect l="12615" t="14068" r="11409" b="14070"/>
          <a:stretch/>
        </p:blipFill>
        <p:spPr>
          <a:xfrm>
            <a:off x="7917002" y="2336873"/>
            <a:ext cx="4032798" cy="2086271"/>
          </a:xfrm>
          <a:prstGeom prst="rect">
            <a:avLst/>
          </a:prstGeom>
        </p:spPr>
      </p:pic>
    </p:spTree>
    <p:extLst>
      <p:ext uri="{BB962C8B-B14F-4D97-AF65-F5344CB8AC3E}">
        <p14:creationId xmlns:p14="http://schemas.microsoft.com/office/powerpoint/2010/main" val="152716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plutonium.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plutonium.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3CB31-E9FF-418F-A867-350D42FB73EF}"/>
              </a:ext>
            </a:extLst>
          </p:cNvPr>
          <p:cNvSpPr>
            <a:spLocks noGrp="1"/>
          </p:cNvSpPr>
          <p:nvPr>
            <p:ph type="title"/>
          </p:nvPr>
        </p:nvSpPr>
        <p:spPr/>
        <p:txBody>
          <a:bodyPr/>
          <a:lstStyle/>
          <a:p>
            <a:r>
              <a:rPr lang="en-US" dirty="0"/>
              <a:t>In your notebooks</a:t>
            </a:r>
          </a:p>
        </p:txBody>
      </p:sp>
      <p:sp>
        <p:nvSpPr>
          <p:cNvPr id="3" name="Content Placeholder 2">
            <a:extLst>
              <a:ext uri="{FF2B5EF4-FFF2-40B4-BE49-F238E27FC236}">
                <a16:creationId xmlns:a16="http://schemas.microsoft.com/office/drawing/2014/main" id="{F1201DB2-F00E-438E-B22C-DD5F5C040A1A}"/>
              </a:ext>
            </a:extLst>
          </p:cNvPr>
          <p:cNvSpPr>
            <a:spLocks noGrp="1"/>
          </p:cNvSpPr>
          <p:nvPr>
            <p:ph idx="1"/>
          </p:nvPr>
        </p:nvSpPr>
        <p:spPr/>
        <p:txBody>
          <a:bodyPr/>
          <a:lstStyle/>
          <a:p>
            <a:r>
              <a:rPr lang="en-US" dirty="0"/>
              <a:t>Write a half-page summary of the </a:t>
            </a:r>
            <a:r>
              <a:rPr lang="en-US"/>
              <a:t>lecture today.</a:t>
            </a:r>
          </a:p>
        </p:txBody>
      </p:sp>
    </p:spTree>
    <p:extLst>
      <p:ext uri="{BB962C8B-B14F-4D97-AF65-F5344CB8AC3E}">
        <p14:creationId xmlns:p14="http://schemas.microsoft.com/office/powerpoint/2010/main" val="1629054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DF353-29BA-4B03-84F5-14243D2319CC}"/>
              </a:ext>
            </a:extLst>
          </p:cNvPr>
          <p:cNvSpPr>
            <a:spLocks noGrp="1"/>
          </p:cNvSpPr>
          <p:nvPr>
            <p:ph type="title"/>
          </p:nvPr>
        </p:nvSpPr>
        <p:spPr/>
        <p:txBody>
          <a:bodyPr/>
          <a:lstStyle/>
          <a:p>
            <a:r>
              <a:rPr lang="en-US" dirty="0"/>
              <a:t>I.  Perceptual Set</a:t>
            </a:r>
          </a:p>
        </p:txBody>
      </p:sp>
      <p:sp>
        <p:nvSpPr>
          <p:cNvPr id="3" name="Content Placeholder 2">
            <a:extLst>
              <a:ext uri="{FF2B5EF4-FFF2-40B4-BE49-F238E27FC236}">
                <a16:creationId xmlns:a16="http://schemas.microsoft.com/office/drawing/2014/main" id="{CDEC453E-0F08-4487-89E4-5E58ACC6A7D6}"/>
              </a:ext>
            </a:extLst>
          </p:cNvPr>
          <p:cNvSpPr>
            <a:spLocks noGrp="1"/>
          </p:cNvSpPr>
          <p:nvPr>
            <p:ph idx="1"/>
          </p:nvPr>
        </p:nvSpPr>
        <p:spPr>
          <a:xfrm>
            <a:off x="680321" y="2336873"/>
            <a:ext cx="7384387" cy="3599316"/>
          </a:xfrm>
        </p:spPr>
        <p:txBody>
          <a:bodyPr>
            <a:normAutofit fontScale="92500" lnSpcReduction="10000"/>
          </a:bodyPr>
          <a:lstStyle/>
          <a:p>
            <a:r>
              <a:rPr lang="en-US" dirty="0"/>
              <a:t>Our mental tendencies and assumptions affect our top-down processing of sensory information.  </a:t>
            </a:r>
          </a:p>
          <a:p>
            <a:r>
              <a:rPr lang="en-US" dirty="0"/>
              <a:t>Context affects our interpretation of neutral information.  We don’t like slow drivers in front of us, but rarely worry about the drivers we are slowing down behind us.</a:t>
            </a:r>
          </a:p>
          <a:p>
            <a:r>
              <a:rPr lang="en-US" dirty="0"/>
              <a:t>Motivation also changes our perception.  When you grocery shop while hungry, everything looks more appealing.</a:t>
            </a:r>
          </a:p>
        </p:txBody>
      </p:sp>
      <p:pic>
        <p:nvPicPr>
          <p:cNvPr id="5" name="Picture 4">
            <a:extLst>
              <a:ext uri="{FF2B5EF4-FFF2-40B4-BE49-F238E27FC236}">
                <a16:creationId xmlns:a16="http://schemas.microsoft.com/office/drawing/2014/main" id="{B186F100-9D96-4862-9C17-3E1A437E44D5}"/>
              </a:ext>
            </a:extLst>
          </p:cNvPr>
          <p:cNvPicPr>
            <a:picLocks noChangeAspect="1"/>
          </p:cNvPicPr>
          <p:nvPr/>
        </p:nvPicPr>
        <p:blipFill>
          <a:blip r:embed="rId5"/>
          <a:stretch>
            <a:fillRect/>
          </a:stretch>
        </p:blipFill>
        <p:spPr>
          <a:xfrm>
            <a:off x="8272130" y="2336873"/>
            <a:ext cx="3692088" cy="2768518"/>
          </a:xfrm>
          <a:prstGeom prst="rect">
            <a:avLst/>
          </a:prstGeom>
        </p:spPr>
      </p:pic>
    </p:spTree>
    <p:extLst>
      <p:ext uri="{BB962C8B-B14F-4D97-AF65-F5344CB8AC3E}">
        <p14:creationId xmlns:p14="http://schemas.microsoft.com/office/powerpoint/2010/main" val="351207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4" name="lookgood.wav"/>
                                        </p:tgtEl>
                                      </p:cMediaNode>
                                    </p:audio>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4" name="lookgood.wav"/>
                                        </p:tgtEl>
                                      </p:cMediaNode>
                                    </p:audio>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4" name="lookgood.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09531-C1FD-4AF3-81FE-AA66F05B5D9F}"/>
              </a:ext>
            </a:extLst>
          </p:cNvPr>
          <p:cNvSpPr>
            <a:spLocks noGrp="1"/>
          </p:cNvSpPr>
          <p:nvPr>
            <p:ph type="title"/>
          </p:nvPr>
        </p:nvSpPr>
        <p:spPr/>
        <p:txBody>
          <a:bodyPr/>
          <a:lstStyle/>
          <a:p>
            <a:r>
              <a:rPr lang="en-US" dirty="0"/>
              <a:t>I.  Perceptual Set</a:t>
            </a:r>
          </a:p>
        </p:txBody>
      </p:sp>
      <p:sp>
        <p:nvSpPr>
          <p:cNvPr id="3" name="Content Placeholder 2">
            <a:extLst>
              <a:ext uri="{FF2B5EF4-FFF2-40B4-BE49-F238E27FC236}">
                <a16:creationId xmlns:a16="http://schemas.microsoft.com/office/drawing/2014/main" id="{8C73E06F-8C27-4CE2-95DB-35633A8F3952}"/>
              </a:ext>
            </a:extLst>
          </p:cNvPr>
          <p:cNvSpPr>
            <a:spLocks noGrp="1"/>
          </p:cNvSpPr>
          <p:nvPr>
            <p:ph idx="1"/>
          </p:nvPr>
        </p:nvSpPr>
        <p:spPr>
          <a:xfrm>
            <a:off x="680322" y="2336873"/>
            <a:ext cx="7804112" cy="3599316"/>
          </a:xfrm>
        </p:spPr>
        <p:txBody>
          <a:bodyPr>
            <a:normAutofit fontScale="92500" lnSpcReduction="20000"/>
          </a:bodyPr>
          <a:lstStyle/>
          <a:p>
            <a:r>
              <a:rPr lang="en-US" dirty="0"/>
              <a:t>Emotions have a dramatic affect on our perceptions.  When we are sad, we interpret everything in a more sad or depressing way.</a:t>
            </a:r>
          </a:p>
          <a:p>
            <a:r>
              <a:rPr lang="en-US" dirty="0"/>
              <a:t>Emotions affect our social interactions as well.  When relationships are more secure then difficult situations are easier to get through.</a:t>
            </a:r>
          </a:p>
          <a:p>
            <a:r>
              <a:rPr lang="en-US" dirty="0"/>
              <a:t>The way we view the world and the things that occur in it dictate what our reality is.  We put meaning into what happens to us and around us.</a:t>
            </a:r>
          </a:p>
          <a:p>
            <a:r>
              <a:rPr lang="en-US" dirty="0"/>
              <a:t>ESP and psychic abilities have yet to be proven to exist.</a:t>
            </a:r>
          </a:p>
        </p:txBody>
      </p:sp>
      <p:pic>
        <p:nvPicPr>
          <p:cNvPr id="5" name="Picture 4">
            <a:extLst>
              <a:ext uri="{FF2B5EF4-FFF2-40B4-BE49-F238E27FC236}">
                <a16:creationId xmlns:a16="http://schemas.microsoft.com/office/drawing/2014/main" id="{EB148266-1D3D-4B67-B8C5-31FF7B9E4DB3}"/>
              </a:ext>
            </a:extLst>
          </p:cNvPr>
          <p:cNvPicPr>
            <a:picLocks noChangeAspect="1"/>
          </p:cNvPicPr>
          <p:nvPr/>
        </p:nvPicPr>
        <p:blipFill>
          <a:blip r:embed="rId4"/>
          <a:stretch>
            <a:fillRect/>
          </a:stretch>
        </p:blipFill>
        <p:spPr>
          <a:xfrm>
            <a:off x="8680098" y="2336873"/>
            <a:ext cx="3228168" cy="3228168"/>
          </a:xfrm>
          <a:prstGeom prst="rect">
            <a:avLst/>
          </a:prstGeom>
        </p:spPr>
      </p:pic>
    </p:spTree>
    <p:extLst>
      <p:ext uri="{BB962C8B-B14F-4D97-AF65-F5344CB8AC3E}">
        <p14:creationId xmlns:p14="http://schemas.microsoft.com/office/powerpoint/2010/main" val="230507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hurl1.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hurl1.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hurl1.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hurl1.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1D386-3EC3-499A-8608-98BD68FA1C27}"/>
              </a:ext>
            </a:extLst>
          </p:cNvPr>
          <p:cNvSpPr>
            <a:spLocks noGrp="1"/>
          </p:cNvSpPr>
          <p:nvPr>
            <p:ph type="title"/>
          </p:nvPr>
        </p:nvSpPr>
        <p:spPr/>
        <p:txBody>
          <a:bodyPr/>
          <a:lstStyle/>
          <a:p>
            <a:r>
              <a:rPr lang="en-US" dirty="0"/>
              <a:t>II.  Light Energy and Eye Structures</a:t>
            </a:r>
          </a:p>
        </p:txBody>
      </p:sp>
      <p:sp>
        <p:nvSpPr>
          <p:cNvPr id="3" name="Content Placeholder 2">
            <a:extLst>
              <a:ext uri="{FF2B5EF4-FFF2-40B4-BE49-F238E27FC236}">
                <a16:creationId xmlns:a16="http://schemas.microsoft.com/office/drawing/2014/main" id="{9C02DAA3-1B1B-46AB-8B7E-94A3B5D346B3}"/>
              </a:ext>
            </a:extLst>
          </p:cNvPr>
          <p:cNvSpPr>
            <a:spLocks noGrp="1"/>
          </p:cNvSpPr>
          <p:nvPr>
            <p:ph idx="1"/>
          </p:nvPr>
        </p:nvSpPr>
        <p:spPr>
          <a:xfrm>
            <a:off x="680321" y="2336873"/>
            <a:ext cx="7579259" cy="3599316"/>
          </a:xfrm>
        </p:spPr>
        <p:txBody>
          <a:bodyPr>
            <a:normAutofit fontScale="92500" lnSpcReduction="20000"/>
          </a:bodyPr>
          <a:lstStyle/>
          <a:p>
            <a:r>
              <a:rPr lang="en-US" dirty="0"/>
              <a:t>Our eyes receive light energy and transduce it into neural messages.  We perceive a very small band of energy in the electromagnetic spectrum.</a:t>
            </a:r>
          </a:p>
          <a:p>
            <a:r>
              <a:rPr lang="en-US" dirty="0"/>
              <a:t>The colors that we see are reflected off the objects they hit.  Each color is a particular wavelength of visible light.  Short wavelengths are blue, longer are red, and everything else is between those two shades.</a:t>
            </a:r>
          </a:p>
          <a:p>
            <a:r>
              <a:rPr lang="en-US" dirty="0"/>
              <a:t>The amplitude, or height, of the wave determines the brightness of the color.</a:t>
            </a:r>
          </a:p>
        </p:txBody>
      </p:sp>
      <p:pic>
        <p:nvPicPr>
          <p:cNvPr id="7" name="Picture 6">
            <a:extLst>
              <a:ext uri="{FF2B5EF4-FFF2-40B4-BE49-F238E27FC236}">
                <a16:creationId xmlns:a16="http://schemas.microsoft.com/office/drawing/2014/main" id="{99971B98-38ED-48B9-B7AE-B6C476096546}"/>
              </a:ext>
            </a:extLst>
          </p:cNvPr>
          <p:cNvPicPr>
            <a:picLocks noChangeAspect="1"/>
          </p:cNvPicPr>
          <p:nvPr/>
        </p:nvPicPr>
        <p:blipFill>
          <a:blip r:embed="rId5"/>
          <a:stretch>
            <a:fillRect/>
          </a:stretch>
        </p:blipFill>
        <p:spPr>
          <a:xfrm>
            <a:off x="8259580" y="3037548"/>
            <a:ext cx="3554805" cy="1832163"/>
          </a:xfrm>
          <a:prstGeom prst="rect">
            <a:avLst/>
          </a:prstGeom>
        </p:spPr>
      </p:pic>
    </p:spTree>
    <p:extLst>
      <p:ext uri="{BB962C8B-B14F-4D97-AF65-F5344CB8AC3E}">
        <p14:creationId xmlns:p14="http://schemas.microsoft.com/office/powerpoint/2010/main" val="362393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4" name="soweird.wav"/>
                                        </p:tgtEl>
                                      </p:cMediaNode>
                                    </p:audio>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4" name="soweird.wav"/>
                                        </p:tgtEl>
                                      </p:cMediaNode>
                                    </p:audio>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4" name="soweir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724E7-0CF8-4628-A4C7-64C758741486}"/>
              </a:ext>
            </a:extLst>
          </p:cNvPr>
          <p:cNvSpPr>
            <a:spLocks noGrp="1"/>
          </p:cNvSpPr>
          <p:nvPr>
            <p:ph type="title"/>
          </p:nvPr>
        </p:nvSpPr>
        <p:spPr/>
        <p:txBody>
          <a:bodyPr/>
          <a:lstStyle/>
          <a:p>
            <a:r>
              <a:rPr lang="en-US" dirty="0"/>
              <a:t>II.  Light Energy and Eye Structures</a:t>
            </a:r>
          </a:p>
        </p:txBody>
      </p:sp>
      <p:sp>
        <p:nvSpPr>
          <p:cNvPr id="3" name="Content Placeholder 2">
            <a:extLst>
              <a:ext uri="{FF2B5EF4-FFF2-40B4-BE49-F238E27FC236}">
                <a16:creationId xmlns:a16="http://schemas.microsoft.com/office/drawing/2014/main" id="{400A1DE3-8409-4300-A4DC-CBF38052B635}"/>
              </a:ext>
            </a:extLst>
          </p:cNvPr>
          <p:cNvSpPr>
            <a:spLocks noGrp="1"/>
          </p:cNvSpPr>
          <p:nvPr>
            <p:ph idx="1"/>
          </p:nvPr>
        </p:nvSpPr>
        <p:spPr>
          <a:xfrm>
            <a:off x="680322" y="2336873"/>
            <a:ext cx="7639220" cy="3599316"/>
          </a:xfrm>
        </p:spPr>
        <p:txBody>
          <a:bodyPr>
            <a:normAutofit fontScale="92500" lnSpcReduction="20000"/>
          </a:bodyPr>
          <a:lstStyle/>
          <a:p>
            <a:r>
              <a:rPr lang="en-US" dirty="0"/>
              <a:t>The iris not only reacts to the amount of light coming into the eye, it also reacts to your cognitive and emotional states.</a:t>
            </a:r>
          </a:p>
          <a:p>
            <a:r>
              <a:rPr lang="en-US" dirty="0"/>
              <a:t>The image that passes through the cornea and pupil and then is focused by the lens onto the retina is upside-down.  The receptors convert the light into neural impulses and send those to the brain.  </a:t>
            </a:r>
          </a:p>
          <a:p>
            <a:r>
              <a:rPr lang="en-US" dirty="0"/>
              <a:t>The brain then reassembles those impulses into an upright image that is then processed by the brain to react to what is going on around you.</a:t>
            </a:r>
          </a:p>
        </p:txBody>
      </p:sp>
      <p:pic>
        <p:nvPicPr>
          <p:cNvPr id="4" name="Picture 3">
            <a:extLst>
              <a:ext uri="{FF2B5EF4-FFF2-40B4-BE49-F238E27FC236}">
                <a16:creationId xmlns:a16="http://schemas.microsoft.com/office/drawing/2014/main" id="{534D2A20-0AF5-4E32-AB18-67EB50658032}"/>
              </a:ext>
            </a:extLst>
          </p:cNvPr>
          <p:cNvPicPr>
            <a:picLocks noChangeAspect="1"/>
          </p:cNvPicPr>
          <p:nvPr/>
        </p:nvPicPr>
        <p:blipFill>
          <a:blip r:embed="rId4"/>
          <a:stretch>
            <a:fillRect/>
          </a:stretch>
        </p:blipFill>
        <p:spPr>
          <a:xfrm>
            <a:off x="8259580" y="2715986"/>
            <a:ext cx="3665898" cy="2307849"/>
          </a:xfrm>
          <a:prstGeom prst="rect">
            <a:avLst/>
          </a:prstGeom>
        </p:spPr>
      </p:pic>
    </p:spTree>
    <p:extLst>
      <p:ext uri="{BB962C8B-B14F-4D97-AF65-F5344CB8AC3E}">
        <p14:creationId xmlns:p14="http://schemas.microsoft.com/office/powerpoint/2010/main" val="83868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howmuchEbay.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howmuchEbay.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howmuchEba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3BE3F-E2F6-4A92-9EE3-B12AC31FC291}"/>
              </a:ext>
            </a:extLst>
          </p:cNvPr>
          <p:cNvSpPr>
            <a:spLocks noGrp="1"/>
          </p:cNvSpPr>
          <p:nvPr>
            <p:ph type="title"/>
          </p:nvPr>
        </p:nvSpPr>
        <p:spPr/>
        <p:txBody>
          <a:bodyPr/>
          <a:lstStyle/>
          <a:p>
            <a:r>
              <a:rPr lang="en-US" dirty="0"/>
              <a:t>III.  Information Processing in the Eye and Brain</a:t>
            </a:r>
          </a:p>
        </p:txBody>
      </p:sp>
      <p:sp>
        <p:nvSpPr>
          <p:cNvPr id="3" name="Content Placeholder 2">
            <a:extLst>
              <a:ext uri="{FF2B5EF4-FFF2-40B4-BE49-F238E27FC236}">
                <a16:creationId xmlns:a16="http://schemas.microsoft.com/office/drawing/2014/main" id="{7604F9B5-75AA-4DD8-AC6F-BD5746F286FD}"/>
              </a:ext>
            </a:extLst>
          </p:cNvPr>
          <p:cNvSpPr>
            <a:spLocks noGrp="1"/>
          </p:cNvSpPr>
          <p:nvPr>
            <p:ph idx="1"/>
          </p:nvPr>
        </p:nvSpPr>
        <p:spPr>
          <a:xfrm>
            <a:off x="680322" y="2336873"/>
            <a:ext cx="8148886" cy="3599316"/>
          </a:xfrm>
        </p:spPr>
        <p:txBody>
          <a:bodyPr>
            <a:normAutofit lnSpcReduction="10000"/>
          </a:bodyPr>
          <a:lstStyle/>
          <a:p>
            <a:r>
              <a:rPr lang="en-US" dirty="0"/>
              <a:t>The retina has rods and cones that detect the light coming in, and that triggers the bipolar cells that then trigger the ganglion cells, sending the signal down their axons that form the optic nerve.</a:t>
            </a:r>
          </a:p>
          <a:p>
            <a:r>
              <a:rPr lang="en-US" dirty="0"/>
              <a:t>Where the axons come together from all one million ganglion cells there is a blind spot in your vision that has no receptor cells.  However, the brain fills in that spot in your vision.</a:t>
            </a:r>
          </a:p>
        </p:txBody>
      </p:sp>
      <p:pic>
        <p:nvPicPr>
          <p:cNvPr id="5" name="Picture 4">
            <a:extLst>
              <a:ext uri="{FF2B5EF4-FFF2-40B4-BE49-F238E27FC236}">
                <a16:creationId xmlns:a16="http://schemas.microsoft.com/office/drawing/2014/main" id="{1BD34D7B-EB06-481A-8B9B-D988ABCF2565}"/>
              </a:ext>
            </a:extLst>
          </p:cNvPr>
          <p:cNvPicPr>
            <a:picLocks noChangeAspect="1"/>
          </p:cNvPicPr>
          <p:nvPr/>
        </p:nvPicPr>
        <p:blipFill rotWithShape="1">
          <a:blip r:embed="rId5"/>
          <a:srcRect l="25330" r="25705"/>
          <a:stretch/>
        </p:blipFill>
        <p:spPr>
          <a:xfrm>
            <a:off x="8772501" y="2336873"/>
            <a:ext cx="3315039" cy="3390718"/>
          </a:xfrm>
          <a:prstGeom prst="rect">
            <a:avLst/>
          </a:prstGeom>
        </p:spPr>
      </p:pic>
    </p:spTree>
    <p:extLst>
      <p:ext uri="{BB962C8B-B14F-4D97-AF65-F5344CB8AC3E}">
        <p14:creationId xmlns:p14="http://schemas.microsoft.com/office/powerpoint/2010/main" val="173797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4" name="missedit.wav"/>
                                        </p:tgtEl>
                                      </p:cMediaNode>
                                    </p:audio>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4" name="missedit.wav"/>
                                        </p:tgtEl>
                                      </p:cMediaNode>
                                    </p:audio>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913F6-C6F1-42E0-9A7F-3AFC5FDC3564}"/>
              </a:ext>
            </a:extLst>
          </p:cNvPr>
          <p:cNvSpPr>
            <a:spLocks noGrp="1"/>
          </p:cNvSpPr>
          <p:nvPr>
            <p:ph type="title"/>
          </p:nvPr>
        </p:nvSpPr>
        <p:spPr/>
        <p:txBody>
          <a:bodyPr/>
          <a:lstStyle/>
          <a:p>
            <a:r>
              <a:rPr lang="en-US" dirty="0"/>
              <a:t>III.  Information Processing in the Eye and Brain</a:t>
            </a:r>
          </a:p>
        </p:txBody>
      </p:sp>
      <p:sp>
        <p:nvSpPr>
          <p:cNvPr id="3" name="Content Placeholder 2">
            <a:extLst>
              <a:ext uri="{FF2B5EF4-FFF2-40B4-BE49-F238E27FC236}">
                <a16:creationId xmlns:a16="http://schemas.microsoft.com/office/drawing/2014/main" id="{C268DF2E-014B-4686-BEC9-132E810F8DDF}"/>
              </a:ext>
            </a:extLst>
          </p:cNvPr>
          <p:cNvSpPr>
            <a:spLocks noGrp="1"/>
          </p:cNvSpPr>
          <p:nvPr>
            <p:ph idx="1"/>
          </p:nvPr>
        </p:nvSpPr>
        <p:spPr>
          <a:xfrm>
            <a:off x="680321" y="2336873"/>
            <a:ext cx="6679849" cy="3599316"/>
          </a:xfrm>
        </p:spPr>
        <p:txBody>
          <a:bodyPr>
            <a:normAutofit fontScale="85000" lnSpcReduction="20000"/>
          </a:bodyPr>
          <a:lstStyle/>
          <a:p>
            <a:r>
              <a:rPr lang="en-US" dirty="0"/>
              <a:t>The rods and cones are the photoreceptors but they have different responsibilities.  Cones are located in the fovea, the retina’s central area of focus.  They transmit the color and detail of what is seen to the brain.  But they do not work in dim light.</a:t>
            </a:r>
          </a:p>
          <a:p>
            <a:r>
              <a:rPr lang="en-US" dirty="0"/>
              <a:t>Rods are located in the outer regions and work in low light, but they do not transmit much color or detail.  Individual cones work with individual bipolar and ganglion cells.  Groups of rods work with individual bipolar and ganglion cells.</a:t>
            </a:r>
          </a:p>
        </p:txBody>
      </p:sp>
      <p:pic>
        <p:nvPicPr>
          <p:cNvPr id="5" name="Picture 4">
            <a:extLst>
              <a:ext uri="{FF2B5EF4-FFF2-40B4-BE49-F238E27FC236}">
                <a16:creationId xmlns:a16="http://schemas.microsoft.com/office/drawing/2014/main" id="{62C46719-BD67-41D9-85E3-6C3BD7195289}"/>
              </a:ext>
            </a:extLst>
          </p:cNvPr>
          <p:cNvPicPr>
            <a:picLocks noChangeAspect="1"/>
          </p:cNvPicPr>
          <p:nvPr/>
        </p:nvPicPr>
        <p:blipFill>
          <a:blip r:embed="rId4"/>
          <a:stretch>
            <a:fillRect/>
          </a:stretch>
        </p:blipFill>
        <p:spPr>
          <a:xfrm>
            <a:off x="7644809" y="2336873"/>
            <a:ext cx="4178595" cy="3335912"/>
          </a:xfrm>
          <a:prstGeom prst="rect">
            <a:avLst/>
          </a:prstGeom>
        </p:spPr>
      </p:pic>
    </p:spTree>
    <p:extLst>
      <p:ext uri="{BB962C8B-B14F-4D97-AF65-F5344CB8AC3E}">
        <p14:creationId xmlns:p14="http://schemas.microsoft.com/office/powerpoint/2010/main" val="400140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smileonthatfac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smileonthatfa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F89EA-31BD-4874-B932-921DB460624A}"/>
              </a:ext>
            </a:extLst>
          </p:cNvPr>
          <p:cNvSpPr>
            <a:spLocks noGrp="1"/>
          </p:cNvSpPr>
          <p:nvPr>
            <p:ph type="title"/>
          </p:nvPr>
        </p:nvSpPr>
        <p:spPr/>
        <p:txBody>
          <a:bodyPr/>
          <a:lstStyle/>
          <a:p>
            <a:r>
              <a:rPr lang="en-US" dirty="0"/>
              <a:t>III.  Information Processing in the Eye and Brain</a:t>
            </a:r>
          </a:p>
        </p:txBody>
      </p:sp>
      <p:sp>
        <p:nvSpPr>
          <p:cNvPr id="3" name="Content Placeholder 2">
            <a:extLst>
              <a:ext uri="{FF2B5EF4-FFF2-40B4-BE49-F238E27FC236}">
                <a16:creationId xmlns:a16="http://schemas.microsoft.com/office/drawing/2014/main" id="{A40579E6-54FF-4087-890C-36684379E8A9}"/>
              </a:ext>
            </a:extLst>
          </p:cNvPr>
          <p:cNvSpPr>
            <a:spLocks noGrp="1"/>
          </p:cNvSpPr>
          <p:nvPr>
            <p:ph idx="1"/>
          </p:nvPr>
        </p:nvSpPr>
        <p:spPr>
          <a:xfrm>
            <a:off x="680322" y="2336873"/>
            <a:ext cx="8178866" cy="3599316"/>
          </a:xfrm>
        </p:spPr>
        <p:txBody>
          <a:bodyPr/>
          <a:lstStyle/>
          <a:p>
            <a:r>
              <a:rPr lang="en-US" dirty="0"/>
              <a:t>Rods provide peripheral vision, that gives little detail but allows us to see something there.</a:t>
            </a:r>
          </a:p>
          <a:p>
            <a:r>
              <a:rPr lang="en-US" dirty="0"/>
              <a:t>The retina has three types of color receptors, for red, blue, and green.  This proved the Young-Helmholtz trichromatic theory that stated since all colors can be made from the three primary colors, the eye must detect those three colors.</a:t>
            </a:r>
          </a:p>
        </p:txBody>
      </p:sp>
      <p:pic>
        <p:nvPicPr>
          <p:cNvPr id="5" name="Picture 4">
            <a:extLst>
              <a:ext uri="{FF2B5EF4-FFF2-40B4-BE49-F238E27FC236}">
                <a16:creationId xmlns:a16="http://schemas.microsoft.com/office/drawing/2014/main" id="{6E13B9D1-FB5F-4A03-ACE8-6CEAD6F53D7E}"/>
              </a:ext>
            </a:extLst>
          </p:cNvPr>
          <p:cNvPicPr>
            <a:picLocks noChangeAspect="1"/>
          </p:cNvPicPr>
          <p:nvPr/>
        </p:nvPicPr>
        <p:blipFill>
          <a:blip r:embed="rId4"/>
          <a:stretch>
            <a:fillRect/>
          </a:stretch>
        </p:blipFill>
        <p:spPr>
          <a:xfrm>
            <a:off x="9080298" y="3104707"/>
            <a:ext cx="2427767" cy="1456660"/>
          </a:xfrm>
          <a:prstGeom prst="rect">
            <a:avLst/>
          </a:prstGeom>
        </p:spPr>
      </p:pic>
    </p:spTree>
    <p:extLst>
      <p:ext uri="{BB962C8B-B14F-4D97-AF65-F5344CB8AC3E}">
        <p14:creationId xmlns:p14="http://schemas.microsoft.com/office/powerpoint/2010/main" val="15779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piperdwn.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piperdwn.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D5830-F3A6-4387-B1B7-E8DB705C0D4C}"/>
              </a:ext>
            </a:extLst>
          </p:cNvPr>
          <p:cNvSpPr>
            <a:spLocks noGrp="1"/>
          </p:cNvSpPr>
          <p:nvPr>
            <p:ph type="title"/>
          </p:nvPr>
        </p:nvSpPr>
        <p:spPr/>
        <p:txBody>
          <a:bodyPr/>
          <a:lstStyle/>
          <a:p>
            <a:r>
              <a:rPr lang="en-US" dirty="0"/>
              <a:t>III.  Information Processing in the Eye and Brain</a:t>
            </a:r>
          </a:p>
        </p:txBody>
      </p:sp>
      <p:sp>
        <p:nvSpPr>
          <p:cNvPr id="3" name="Content Placeholder 2">
            <a:extLst>
              <a:ext uri="{FF2B5EF4-FFF2-40B4-BE49-F238E27FC236}">
                <a16:creationId xmlns:a16="http://schemas.microsoft.com/office/drawing/2014/main" id="{A4A629BB-84C1-404B-ACEB-A5D4B1DF277A}"/>
              </a:ext>
            </a:extLst>
          </p:cNvPr>
          <p:cNvSpPr>
            <a:spLocks noGrp="1"/>
          </p:cNvSpPr>
          <p:nvPr>
            <p:ph idx="1"/>
          </p:nvPr>
        </p:nvSpPr>
        <p:spPr>
          <a:xfrm>
            <a:off x="680321" y="2336873"/>
            <a:ext cx="7504309" cy="3599316"/>
          </a:xfrm>
        </p:spPr>
        <p:txBody>
          <a:bodyPr>
            <a:normAutofit fontScale="92500" lnSpcReduction="20000"/>
          </a:bodyPr>
          <a:lstStyle/>
          <a:p>
            <a:r>
              <a:rPr lang="en-US" dirty="0"/>
              <a:t>Color blind people lack functioning red or green sensitive cones, or sometimes both.  So they won’t see shades of green or shades of red but can detect other colors.</a:t>
            </a:r>
          </a:p>
          <a:p>
            <a:r>
              <a:rPr lang="en-US" dirty="0"/>
              <a:t>Another aspect of color vision is the opponent-process theory.  This states that colors that are opposite each other; red-green, blue-yellow, black-white, turn each other off and do not mix.</a:t>
            </a:r>
          </a:p>
          <a:p>
            <a:r>
              <a:rPr lang="en-US" dirty="0"/>
              <a:t>We can see mixtures of red and blue or green and blue, but not red and green.</a:t>
            </a:r>
          </a:p>
        </p:txBody>
      </p:sp>
      <p:pic>
        <p:nvPicPr>
          <p:cNvPr id="5" name="Picture 4">
            <a:extLst>
              <a:ext uri="{FF2B5EF4-FFF2-40B4-BE49-F238E27FC236}">
                <a16:creationId xmlns:a16="http://schemas.microsoft.com/office/drawing/2014/main" id="{174F93F7-1278-4176-80BD-7493643C0BED}"/>
              </a:ext>
            </a:extLst>
          </p:cNvPr>
          <p:cNvPicPr>
            <a:picLocks noChangeAspect="1"/>
          </p:cNvPicPr>
          <p:nvPr/>
        </p:nvPicPr>
        <p:blipFill>
          <a:blip r:embed="rId4"/>
          <a:stretch>
            <a:fillRect/>
          </a:stretch>
        </p:blipFill>
        <p:spPr>
          <a:xfrm>
            <a:off x="8587504" y="3051987"/>
            <a:ext cx="2924175" cy="1562100"/>
          </a:xfrm>
          <a:prstGeom prst="rect">
            <a:avLst/>
          </a:prstGeom>
        </p:spPr>
      </p:pic>
    </p:spTree>
    <p:extLst>
      <p:ext uri="{BB962C8B-B14F-4D97-AF65-F5344CB8AC3E}">
        <p14:creationId xmlns:p14="http://schemas.microsoft.com/office/powerpoint/2010/main" val="384403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youuglygirl.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youuglygirl.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youuglygir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252</TotalTime>
  <Words>971</Words>
  <Application>Microsoft Office PowerPoint</Application>
  <PresentationFormat>Widescreen</PresentationFormat>
  <Paragraphs>55</Paragraphs>
  <Slides>11</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Trebuchet MS</vt:lpstr>
      <vt:lpstr>Berlin</vt:lpstr>
      <vt:lpstr>Chapter 4</vt:lpstr>
      <vt:lpstr>I.  Perceptual Set</vt:lpstr>
      <vt:lpstr>I.  Perceptual Set</vt:lpstr>
      <vt:lpstr>II.  Light Energy and Eye Structures</vt:lpstr>
      <vt:lpstr>II.  Light Energy and Eye Structures</vt:lpstr>
      <vt:lpstr>III.  Information Processing in the Eye and Brain</vt:lpstr>
      <vt:lpstr>III.  Information Processing in the Eye and Brain</vt:lpstr>
      <vt:lpstr>III.  Information Processing in the Eye and Brain</vt:lpstr>
      <vt:lpstr>III.  Information Processing in the Eye and Brain</vt:lpstr>
      <vt:lpstr>III.  Information Processing in the Eye and Brain</vt:lpstr>
      <vt:lpstr>In your notebooks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17</dc:title>
  <dc:creator>Myers, Eric</dc:creator>
  <cp:lastModifiedBy>Myers, Eric</cp:lastModifiedBy>
  <cp:revision>10</cp:revision>
  <dcterms:created xsi:type="dcterms:W3CDTF">2018-11-26T18:05:22Z</dcterms:created>
  <dcterms:modified xsi:type="dcterms:W3CDTF">2018-12-03T15:37:15Z</dcterms:modified>
</cp:coreProperties>
</file>