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21"/>
  </p:notesMasterIdLst>
  <p:sldIdLst>
    <p:sldId id="312" r:id="rId2"/>
    <p:sldId id="257" r:id="rId3"/>
    <p:sldId id="283" r:id="rId4"/>
    <p:sldId id="292" r:id="rId5"/>
    <p:sldId id="290" r:id="rId6"/>
    <p:sldId id="303" r:id="rId7"/>
    <p:sldId id="274" r:id="rId8"/>
    <p:sldId id="306" r:id="rId9"/>
    <p:sldId id="307" r:id="rId10"/>
    <p:sldId id="308" r:id="rId11"/>
    <p:sldId id="305" r:id="rId12"/>
    <p:sldId id="272" r:id="rId13"/>
    <p:sldId id="268" r:id="rId14"/>
    <p:sldId id="278" r:id="rId15"/>
    <p:sldId id="310" r:id="rId16"/>
    <p:sldId id="311" r:id="rId17"/>
    <p:sldId id="313" r:id="rId18"/>
    <p:sldId id="309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459E-B839-4285-90BA-C096974EC638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5E71B-678E-4C44-AEB6-7C3E8E44D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18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EF4AB-9279-48B6-BA20-F2D9DFEE587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89B2A8-7EBA-45BF-9B6C-F65B81981EF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aunchpad.classlink.com/chino?loggedout=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1430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When we get back to the classroom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Curlz MT" panose="04040404050702020202" pitchFamily="82" charset="0"/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</a:rPr>
              <a:t>All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006600"/>
                </a:solidFill>
                <a:latin typeface="Curlz MT" panose="04040404050702020202" pitchFamily="82" charset="0"/>
              </a:rPr>
              <a:t>I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</a:rPr>
              <a:t>want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006600"/>
                </a:solidFill>
                <a:latin typeface="Curlz MT" panose="04040404050702020202" pitchFamily="82" charset="0"/>
              </a:rPr>
              <a:t>for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</a:rPr>
              <a:t>Christmas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006600"/>
                </a:solidFill>
                <a:latin typeface="Curlz MT" panose="04040404050702020202" pitchFamily="82" charset="0"/>
              </a:rPr>
              <a:t>is . . .</a:t>
            </a:r>
            <a:endParaRPr lang="en-US" sz="4800" dirty="0">
              <a:latin typeface="Curlz MT" panose="04040404050702020202" pitchFamily="82" charset="0"/>
            </a:endParaRPr>
          </a:p>
          <a:p>
            <a:pPr algn="ctr"/>
            <a:endParaRPr lang="en-US" sz="800" dirty="0">
              <a:latin typeface="Curlz MT" panose="04040404050702020202" pitchFamily="82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Kleenex!</a:t>
            </a:r>
          </a:p>
          <a:p>
            <a:pPr algn="ctr"/>
            <a:r>
              <a:rPr lang="en-US" sz="4800" b="1" dirty="0">
                <a:solidFill>
                  <a:srgbClr val="00660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Disinfecting Wipes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Staples or Target Gift Card for photocopies and supplies</a:t>
            </a:r>
            <a:endParaRPr lang="en-US" sz="4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375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00200"/>
            <a:ext cx="8305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Curlz MT" panose="04040404050702020202" pitchFamily="82" charset="0"/>
              </a:rPr>
              <a:t>ASSIGNMENTS:</a:t>
            </a:r>
          </a:p>
          <a:p>
            <a:endParaRPr lang="en-US" sz="3200" b="1" dirty="0"/>
          </a:p>
          <a:p>
            <a:r>
              <a:rPr lang="en-US" sz="3200" b="1" dirty="0"/>
              <a:t>Use SCHOOL USERNAME to set up this account up:</a:t>
            </a:r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err="1">
                <a:cs typeface="Arial" panose="020B0604020202020204" pitchFamily="34" charset="0"/>
              </a:rPr>
              <a:t>DeltaMath</a:t>
            </a:r>
            <a:r>
              <a:rPr lang="en-US" sz="3200" b="1" dirty="0">
                <a:cs typeface="Arial" panose="020B0604020202020204" pitchFamily="34" charset="0"/>
              </a:rPr>
              <a:t>: SCHOOL PASSWORD </a:t>
            </a: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with 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708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905000"/>
            <a:ext cx="7239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It is the </a:t>
            </a:r>
            <a:r>
              <a:rPr lang="en-US" sz="3200" b="1" dirty="0">
                <a:solidFill>
                  <a:srgbClr val="FF0000"/>
                </a:solidFill>
              </a:rPr>
              <a:t>student’s</a:t>
            </a:r>
            <a:r>
              <a:rPr lang="en-US" sz="3200" b="1" dirty="0"/>
              <a:t> responsibility to make up all assignments, tests and quizzes. </a:t>
            </a:r>
          </a:p>
          <a:p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urlz MT" panose="04040404050702020202" pitchFamily="82" charset="0"/>
                <a:ea typeface="+mn-ea"/>
                <a:cs typeface="Arial" panose="020B0604020202020204" pitchFamily="34" charset="0"/>
              </a:rPr>
              <a:t>If you haven’t already done so, please sign in via Chat.</a:t>
            </a:r>
          </a:p>
          <a:p>
            <a:endParaRPr lang="en-US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258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066800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36538" algn="l"/>
              </a:tabLst>
            </a:pPr>
            <a:r>
              <a:rPr lang="en-US" sz="4800" b="1" dirty="0">
                <a:latin typeface="Curlz MT" panose="04040404050702020202" pitchFamily="82" charset="0"/>
              </a:rPr>
              <a:t>ASSESSMENTS:</a:t>
            </a:r>
          </a:p>
          <a:p>
            <a:pPr>
              <a:tabLst>
                <a:tab pos="236538" algn="l"/>
              </a:tabLst>
            </a:pPr>
            <a:endParaRPr lang="en-US" sz="3200" b="1" dirty="0"/>
          </a:p>
          <a:p>
            <a:pPr>
              <a:tabLst>
                <a:tab pos="236538" algn="l"/>
              </a:tabLst>
            </a:pPr>
            <a:r>
              <a:rPr lang="en-US" sz="3200" b="1" dirty="0">
                <a:solidFill>
                  <a:srgbClr val="FF0000"/>
                </a:solidFill>
              </a:rPr>
              <a:t>Quizzes and tests</a:t>
            </a:r>
            <a:r>
              <a:rPr lang="en-US" sz="3200" b="1" dirty="0"/>
              <a:t> below 70% can be </a:t>
            </a:r>
            <a:r>
              <a:rPr lang="en-US" sz="3200" b="1" dirty="0">
                <a:solidFill>
                  <a:srgbClr val="FF0000"/>
                </a:solidFill>
              </a:rPr>
              <a:t>corrected</a:t>
            </a:r>
            <a:r>
              <a:rPr lang="en-US" sz="3200" b="1" dirty="0"/>
              <a:t>.  </a:t>
            </a:r>
          </a:p>
          <a:p>
            <a:pPr>
              <a:tabLst>
                <a:tab pos="236538" algn="l"/>
              </a:tabLst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  <a:tabLst>
                <a:tab pos="236538" algn="l"/>
              </a:tabLst>
            </a:pPr>
            <a:r>
              <a:rPr lang="en-US" sz="3200" b="1" dirty="0"/>
              <a:t>An </a:t>
            </a:r>
            <a:r>
              <a:rPr lang="en-US" sz="3200" b="1" dirty="0">
                <a:solidFill>
                  <a:srgbClr val="FF0000"/>
                </a:solidFill>
              </a:rPr>
              <a:t>appointment</a:t>
            </a:r>
            <a:r>
              <a:rPr lang="en-US" sz="3200" b="1" dirty="0"/>
              <a:t> must </a:t>
            </a:r>
            <a:r>
              <a:rPr lang="en-US" sz="3200" b="1"/>
              <a:t>be made</a:t>
            </a: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  <a:tabLst>
                <a:tab pos="236538" algn="l"/>
              </a:tabLst>
            </a:pPr>
            <a:r>
              <a:rPr lang="en-US" sz="3200" b="1" dirty="0"/>
              <a:t>The </a:t>
            </a:r>
            <a:r>
              <a:rPr lang="en-US" sz="3200" b="1" dirty="0">
                <a:solidFill>
                  <a:srgbClr val="FF0000"/>
                </a:solidFill>
              </a:rPr>
              <a:t>review</a:t>
            </a:r>
            <a:r>
              <a:rPr lang="en-US" sz="3200" b="1" dirty="0"/>
              <a:t> must be re-done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36538" algn="l"/>
              </a:tabLst>
            </a:pPr>
            <a:r>
              <a:rPr lang="en-US" sz="3200" b="1" dirty="0"/>
              <a:t>Corrections will take place during </a:t>
            </a:r>
            <a:r>
              <a:rPr lang="en-US" sz="3200" b="1" dirty="0">
                <a:solidFill>
                  <a:srgbClr val="FF0000"/>
                </a:solidFill>
              </a:rPr>
              <a:t>Office Hours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36538" algn="l"/>
              </a:tabLst>
            </a:pPr>
            <a:endParaRPr lang="en-US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376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447800"/>
            <a:ext cx="82296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Curlz MT" panose="04040404050702020202" pitchFamily="82" charset="0"/>
              </a:rPr>
              <a:t>HIGHLY RECOMMENDED SUPPLIES:</a:t>
            </a:r>
          </a:p>
          <a:p>
            <a:endParaRPr lang="en-US" sz="2000" b="1" dirty="0"/>
          </a:p>
          <a:p>
            <a:pPr marL="514350" indent="-514350">
              <a:buAutoNum type="arabicPeriod"/>
            </a:pPr>
            <a:r>
              <a:rPr lang="en-US" sz="3200" b="1" dirty="0"/>
              <a:t>Scientific Calculator </a:t>
            </a:r>
            <a:r>
              <a:rPr lang="en-US" sz="3200" b="1" dirty="0">
                <a:solidFill>
                  <a:srgbClr val="FF0000"/>
                </a:solidFill>
              </a:rPr>
              <a:t>TI-30XIIS</a:t>
            </a:r>
          </a:p>
          <a:p>
            <a:pPr marL="514350" indent="-514350">
              <a:buAutoNum type="arabicPeriod"/>
            </a:pPr>
            <a:r>
              <a:rPr lang="en-US" sz="3200" b="1" dirty="0">
                <a:solidFill>
                  <a:srgbClr val="FF0000"/>
                </a:solidFill>
              </a:rPr>
              <a:t>Compass, Protractor and Ruler</a:t>
            </a:r>
            <a:r>
              <a:rPr lang="en-US" sz="3200" b="1" dirty="0"/>
              <a:t> (CPR)</a:t>
            </a:r>
          </a:p>
          <a:p>
            <a:pPr marL="514350" indent="-514350">
              <a:buAutoNum type="arabicPeriod"/>
            </a:pPr>
            <a:r>
              <a:rPr lang="en-US" sz="3200" b="1" dirty="0"/>
              <a:t>Colored Pens or Pencils</a:t>
            </a:r>
            <a:endParaRPr lang="en-US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43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305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Curlz MT" panose="04040404050702020202" pitchFamily="82" charset="0"/>
                <a:cs typeface="Arial" panose="020B0604020202020204" pitchFamily="34" charset="0"/>
              </a:rPr>
              <a:t>Electronic textbook (e-book) McGraw-Hill </a:t>
            </a:r>
            <a:r>
              <a:rPr lang="en-US" sz="4800" b="1" dirty="0" err="1">
                <a:latin typeface="Curlz MT" panose="04040404050702020202" pitchFamily="82" charset="0"/>
                <a:cs typeface="Arial" panose="020B0604020202020204" pitchFamily="34" charset="0"/>
              </a:rPr>
              <a:t>ConnectEd</a:t>
            </a:r>
            <a:r>
              <a:rPr lang="en-US" sz="4800" b="1" dirty="0">
                <a:latin typeface="Curlz MT" panose="04040404050702020202" pitchFamily="82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LTI</a:t>
            </a:r>
            <a:r>
              <a:rPr lang="en-US" sz="3200" b="1" dirty="0">
                <a:cs typeface="Arial" panose="020B0604020202020204" pitchFamily="34" charset="0"/>
              </a:rPr>
              <a:t>:  </a:t>
            </a:r>
          </a:p>
          <a:p>
            <a:endParaRPr lang="en-US" sz="1600" b="1" dirty="0">
              <a:cs typeface="Arial" panose="020B0604020202020204" pitchFamily="34" charset="0"/>
            </a:endParaRPr>
          </a:p>
          <a:p>
            <a:r>
              <a:rPr lang="en-US" sz="3200" b="1" dirty="0">
                <a:cs typeface="Arial" panose="020B0604020202020204" pitchFamily="34" charset="0"/>
              </a:rPr>
              <a:t>Advantages:</a:t>
            </a:r>
          </a:p>
          <a:p>
            <a:pPr marL="514350" indent="-514350">
              <a:buAutoNum type="arabicPeriod"/>
            </a:pPr>
            <a:r>
              <a:rPr lang="en-US" sz="3200" b="1" dirty="0">
                <a:cs typeface="Arial" panose="020B0604020202020204" pitchFamily="34" charset="0"/>
              </a:rPr>
              <a:t>Online Tutorials (</a:t>
            </a: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PT</a:t>
            </a:r>
            <a:r>
              <a:rPr lang="en-US" sz="3200" b="1" dirty="0">
                <a:cs typeface="Arial" panose="020B0604020202020204" pitchFamily="34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sz="3200" b="1" dirty="0">
                <a:cs typeface="Arial" panose="020B0604020202020204" pitchFamily="34" charset="0"/>
              </a:rPr>
              <a:t>Self-Check Quizzes </a:t>
            </a:r>
          </a:p>
          <a:p>
            <a:pPr marL="514350" indent="-514350">
              <a:buAutoNum type="arabicPeriod"/>
            </a:pPr>
            <a:r>
              <a:rPr lang="en-US" sz="3200" b="1" dirty="0">
                <a:cs typeface="Arial" panose="020B0604020202020204" pitchFamily="34" charset="0"/>
              </a:rPr>
              <a:t>Key homework problems worked out</a:t>
            </a:r>
          </a:p>
          <a:p>
            <a:pPr marL="514350" indent="-514350">
              <a:buAutoNum type="arabicPeriod"/>
            </a:pPr>
            <a:r>
              <a:rPr lang="en-US" sz="3200" b="1" dirty="0">
                <a:cs typeface="Arial" panose="020B0604020202020204" pitchFamily="34" charset="0"/>
              </a:rPr>
              <a:t>Mobility: book can be used “on the go”</a:t>
            </a:r>
          </a:p>
          <a:p>
            <a:pPr marL="514350" indent="-514350">
              <a:buAutoNum type="arabicPeriod"/>
            </a:pPr>
            <a:endParaRPr lang="en-US" b="1" dirty="0">
              <a:cs typeface="Arial" panose="020B0604020202020204" pitchFamily="34" charset="0"/>
            </a:endParaRPr>
          </a:p>
          <a:p>
            <a:r>
              <a:rPr lang="en-US" sz="3200" b="1" dirty="0">
                <a:cs typeface="Arial" panose="020B0604020202020204" pitchFamily="34" charset="0"/>
              </a:rPr>
              <a:t>Go to </a:t>
            </a:r>
            <a:r>
              <a:rPr lang="en-US" sz="3200" b="1" dirty="0" err="1">
                <a:solidFill>
                  <a:srgbClr val="FF0000"/>
                </a:solidFill>
                <a:cs typeface="Arial" panose="020B0604020202020204" pitchFamily="34" charset="0"/>
              </a:rPr>
              <a:t>Classlink</a:t>
            </a:r>
            <a:r>
              <a:rPr lang="en-US" sz="3200" b="1" dirty="0">
                <a:cs typeface="Arial" panose="020B0604020202020204" pitchFamily="34" charset="0"/>
              </a:rPr>
              <a:t> for direct McGraw-Hill </a:t>
            </a:r>
            <a:r>
              <a:rPr lang="en-US" sz="3200" b="1" dirty="0" err="1">
                <a:cs typeface="Arial" panose="020B0604020202020204" pitchFamily="34" charset="0"/>
              </a:rPr>
              <a:t>ConnectED</a:t>
            </a:r>
            <a:r>
              <a:rPr lang="en-US" sz="3200" b="1" dirty="0"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LTI</a:t>
            </a:r>
            <a:r>
              <a:rPr lang="en-US" sz="3200" b="1" dirty="0">
                <a:cs typeface="Arial" panose="020B0604020202020204" pitchFamily="34" charset="0"/>
              </a:rPr>
              <a:t> link. </a:t>
            </a: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 Be sure to use LTI.</a:t>
            </a:r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236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25908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Printing</a:t>
            </a:r>
            <a:r>
              <a:rPr lang="en-US" sz="3200" b="1" dirty="0">
                <a:cs typeface="Arial" panose="020B0604020202020204" pitchFamily="34" charset="0"/>
              </a:rPr>
              <a:t> out the </a:t>
            </a: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notes</a:t>
            </a:r>
            <a:r>
              <a:rPr lang="en-US" sz="3200" b="1" dirty="0">
                <a:cs typeface="Arial" panose="020B0604020202020204" pitchFamily="34" charset="0"/>
              </a:rPr>
              <a:t> is IMPORTANT.</a:t>
            </a:r>
          </a:p>
        </p:txBody>
      </p:sp>
    </p:spTree>
    <p:extLst>
      <p:ext uri="{BB962C8B-B14F-4D97-AF65-F5344CB8AC3E}">
        <p14:creationId xmlns:p14="http://schemas.microsoft.com/office/powerpoint/2010/main" val="624626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22098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3200" b="1" dirty="0">
                <a:cs typeface="Arial" panose="020B0604020202020204" pitchFamily="34" charset="0"/>
              </a:rPr>
              <a:t>All assignments already due need to be </a:t>
            </a: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turned in NOW </a:t>
            </a:r>
            <a:r>
              <a:rPr lang="en-US" sz="3200" b="1" dirty="0">
                <a:cs typeface="Arial" panose="020B0604020202020204" pitchFamily="34" charset="0"/>
              </a:rPr>
              <a:t>or they will not be graded.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20BFC8-0140-43EE-9AC6-BF5A36014306}"/>
              </a:ext>
            </a:extLst>
          </p:cNvPr>
          <p:cNvSpPr txBox="1"/>
          <p:nvPr/>
        </p:nvSpPr>
        <p:spPr>
          <a:xfrm>
            <a:off x="2279650" y="3231634"/>
            <a:ext cx="4584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40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2192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When we get back to the classroom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Curlz MT" panose="04040404050702020202" pitchFamily="82" charset="0"/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</a:rPr>
              <a:t>All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006600"/>
                </a:solidFill>
                <a:latin typeface="Curlz MT" panose="04040404050702020202" pitchFamily="82" charset="0"/>
              </a:rPr>
              <a:t>I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</a:rPr>
              <a:t>want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006600"/>
                </a:solidFill>
                <a:latin typeface="Curlz MT" panose="04040404050702020202" pitchFamily="82" charset="0"/>
              </a:rPr>
              <a:t>for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</a:rPr>
              <a:t>Christmas</a:t>
            </a:r>
            <a:r>
              <a:rPr lang="en-US" sz="4800" dirty="0">
                <a:latin typeface="Curlz MT" panose="04040404050702020202" pitchFamily="82" charset="0"/>
              </a:rPr>
              <a:t> </a:t>
            </a:r>
            <a:r>
              <a:rPr lang="en-US" sz="4800" b="1" dirty="0">
                <a:solidFill>
                  <a:srgbClr val="006600"/>
                </a:solidFill>
                <a:latin typeface="Curlz MT" panose="04040404050702020202" pitchFamily="82" charset="0"/>
              </a:rPr>
              <a:t>is . . .</a:t>
            </a:r>
            <a:endParaRPr lang="en-US" sz="4800" dirty="0">
              <a:latin typeface="Curlz MT" panose="04040404050702020202" pitchFamily="82" charset="0"/>
            </a:endParaRPr>
          </a:p>
          <a:p>
            <a:pPr algn="ctr"/>
            <a:endParaRPr lang="en-US" sz="800" dirty="0">
              <a:latin typeface="Curlz MT" panose="04040404050702020202" pitchFamily="82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Kleenex!</a:t>
            </a:r>
          </a:p>
          <a:p>
            <a:pPr algn="ctr"/>
            <a:r>
              <a:rPr lang="en-US" sz="4800" b="1" dirty="0">
                <a:solidFill>
                  <a:srgbClr val="00660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Disinfecting Wipes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Staples or Target Gift Card for photocopies and supplies</a:t>
            </a:r>
            <a:endParaRPr lang="en-US" sz="4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347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600200"/>
            <a:ext cx="8229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3200" b="1" dirty="0"/>
              <a:t>If you have any questions, </a:t>
            </a:r>
          </a:p>
          <a:p>
            <a:pPr>
              <a:tabLst>
                <a:tab pos="457200" algn="l"/>
              </a:tabLst>
            </a:pP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/>
              <a:t>Please put them in the chat 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/>
              <a:t>Or you may email me 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/>
              <a:t>Or you may set up an appointment to Zoom during my Office Hours.</a:t>
            </a:r>
            <a:endParaRPr lang="en-US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08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815400"/>
            <a:ext cx="8077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>
              <a:cs typeface="Arial" panose="020B0604020202020204" pitchFamily="34" charset="0"/>
            </a:endParaRPr>
          </a:p>
          <a:p>
            <a:endParaRPr lang="en-US" sz="3200" dirty="0"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6845" y="1524000"/>
            <a:ext cx="5486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>
                <a:latin typeface="Curlz MT" panose="04040404050702020202" pitchFamily="82" charset="0"/>
              </a:rPr>
              <a:t>Thank you </a:t>
            </a:r>
          </a:p>
          <a:p>
            <a:pPr algn="ctr"/>
            <a:r>
              <a:rPr lang="en-US" sz="7200" dirty="0">
                <a:latin typeface="Curlz MT" panose="04040404050702020202" pitchFamily="82" charset="0"/>
              </a:rPr>
              <a:t>for </a:t>
            </a:r>
          </a:p>
          <a:p>
            <a:pPr algn="ctr"/>
            <a:r>
              <a:rPr lang="en-US" sz="7200" dirty="0">
                <a:latin typeface="Curlz MT" panose="04040404050702020202" pitchFamily="82" charset="0"/>
              </a:rPr>
              <a:t>coming!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23423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48580"/>
            <a:ext cx="8077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atin typeface="Curlz MT" panose="04040404050702020202" pitchFamily="82" charset="0"/>
              </a:rPr>
              <a:t>Welcome to </a:t>
            </a:r>
          </a:p>
          <a:p>
            <a:pPr algn="ctr"/>
            <a:r>
              <a:rPr lang="en-US" sz="7200" b="1" dirty="0">
                <a:solidFill>
                  <a:srgbClr val="FF0000"/>
                </a:solidFill>
                <a:latin typeface="Curlz MT" panose="04040404050702020202" pitchFamily="82" charset="0"/>
              </a:rPr>
              <a:t>Integrated Math 2!</a:t>
            </a:r>
          </a:p>
          <a:p>
            <a:pPr algn="ctr"/>
            <a:r>
              <a:rPr lang="en-US" sz="5400" dirty="0">
                <a:latin typeface="Curlz MT" panose="04040404050702020202" pitchFamily="82" charset="0"/>
                <a:cs typeface="Arial" panose="020B0604020202020204" pitchFamily="34" charset="0"/>
              </a:rPr>
              <a:t>Mrs. Ross</a:t>
            </a:r>
          </a:p>
          <a:p>
            <a:pPr algn="ctr"/>
            <a:r>
              <a:rPr lang="en-US" sz="3200" dirty="0">
                <a:latin typeface="Curlz MT" panose="04040404050702020202" pitchFamily="82" charset="0"/>
                <a:cs typeface="Arial" panose="020B0604020202020204" pitchFamily="34" charset="0"/>
              </a:rPr>
              <a:t>Room 146 </a:t>
            </a:r>
          </a:p>
          <a:p>
            <a:pPr algn="ctr"/>
            <a:endParaRPr lang="en-US" sz="2000" dirty="0">
              <a:latin typeface="Curlz MT" panose="04040404050702020202" pitchFamily="82" charset="0"/>
              <a:cs typeface="Arial" panose="020B0604020202020204" pitchFamily="34" charset="0"/>
            </a:endParaRPr>
          </a:p>
          <a:p>
            <a:pPr algn="ctr"/>
            <a:r>
              <a:rPr lang="en-US" sz="6000" b="1" dirty="0">
                <a:solidFill>
                  <a:srgbClr val="7030A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Please sign in via Chat.</a:t>
            </a:r>
          </a:p>
          <a:p>
            <a:pPr algn="ctr"/>
            <a:endParaRPr lang="en-US" sz="1200" dirty="0">
              <a:cs typeface="Arial" panose="020B0604020202020204" pitchFamily="34" charset="0"/>
            </a:endParaRPr>
          </a:p>
          <a:p>
            <a:pPr algn="ctr"/>
            <a:r>
              <a:rPr lang="en-US" sz="4800" dirty="0">
                <a:latin typeface="Curlz MT" panose="04040404050702020202" pitchFamily="82" charset="0"/>
                <a:cs typeface="Arial" panose="020B0604020202020204" pitchFamily="34" charset="0"/>
              </a:rPr>
              <a:t>The best way to reach me is at:</a:t>
            </a:r>
          </a:p>
          <a:p>
            <a:pPr algn="ctr"/>
            <a:r>
              <a:rPr lang="en-US" sz="4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Sandra_Ross@chino.k12.ca.us</a:t>
            </a:r>
            <a:endParaRPr lang="en-US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86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" y="1143000"/>
            <a:ext cx="84582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u="sng" dirty="0">
                <a:latin typeface="Curlz MT" panose="04040404050702020202" pitchFamily="82" charset="0"/>
                <a:cs typeface="Arial" panose="020B0604020202020204" pitchFamily="34" charset="0"/>
              </a:rPr>
              <a:t>Aeries Parent Portal</a:t>
            </a:r>
            <a:r>
              <a:rPr lang="en-US" sz="6000" b="1" dirty="0">
                <a:cs typeface="Arial" panose="020B0604020202020204" pitchFamily="34" charset="0"/>
              </a:rPr>
              <a:t>:</a:t>
            </a:r>
          </a:p>
          <a:p>
            <a:endParaRPr lang="en-US" sz="1000" dirty="0">
              <a:cs typeface="Arial" panose="020B0604020202020204" pitchFamily="34" charset="0"/>
            </a:endParaRPr>
          </a:p>
          <a:p>
            <a:r>
              <a:rPr lang="en-US" sz="4400" dirty="0">
                <a:cs typeface="Arial" panose="020B0604020202020204" pitchFamily="34" charset="0"/>
              </a:rPr>
              <a:t>The </a:t>
            </a:r>
            <a:r>
              <a:rPr lang="en-US" sz="4400" dirty="0">
                <a:solidFill>
                  <a:srgbClr val="FF0000"/>
                </a:solidFill>
                <a:cs typeface="Arial" panose="020B0604020202020204" pitchFamily="34" charset="0"/>
              </a:rPr>
              <a:t>access code</a:t>
            </a:r>
            <a:r>
              <a:rPr lang="en-US" sz="4400" dirty="0">
                <a:cs typeface="Arial" panose="020B0604020202020204" pitchFamily="34" charset="0"/>
              </a:rPr>
              <a:t> to the </a:t>
            </a:r>
            <a:r>
              <a:rPr lang="en-US" sz="4400" dirty="0">
                <a:solidFill>
                  <a:srgbClr val="FF0000"/>
                </a:solidFill>
                <a:cs typeface="Arial" panose="020B0604020202020204" pitchFamily="34" charset="0"/>
              </a:rPr>
              <a:t>Aeries Parent Portal </a:t>
            </a:r>
            <a:r>
              <a:rPr lang="en-US" sz="4400" dirty="0">
                <a:cs typeface="Arial" panose="020B0604020202020204" pitchFamily="34" charset="0"/>
              </a:rPr>
              <a:t>is on your </a:t>
            </a:r>
            <a:r>
              <a:rPr lang="en-US" sz="4400" dirty="0">
                <a:solidFill>
                  <a:srgbClr val="FF0000"/>
                </a:solidFill>
                <a:cs typeface="Arial" panose="020B0604020202020204" pitchFamily="34" charset="0"/>
              </a:rPr>
              <a:t>student’s original class schedule.</a:t>
            </a:r>
          </a:p>
          <a:p>
            <a:endParaRPr lang="en-US" dirty="0"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noProof="0" dirty="0"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urlz MT" panose="04040404050702020202" pitchFamily="82" charset="0"/>
                <a:ea typeface="+mn-ea"/>
                <a:cs typeface="Arial" panose="020B0604020202020204" pitchFamily="34" charset="0"/>
              </a:rPr>
              <a:t>If </a:t>
            </a:r>
            <a:r>
              <a:rPr lang="en-US" sz="4400" b="1" dirty="0">
                <a:solidFill>
                  <a:srgbClr val="7030A0"/>
                </a:solidFill>
                <a:latin typeface="Curlz MT" panose="04040404050702020202" pitchFamily="82" charset="0"/>
                <a:cs typeface="Arial" panose="020B0604020202020204" pitchFamily="34" charset="0"/>
              </a:rPr>
              <a:t>you haven’t already done so, p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urlz MT" panose="04040404050702020202" pitchFamily="82" charset="0"/>
                <a:ea typeface="+mn-ea"/>
                <a:cs typeface="Arial" panose="020B0604020202020204" pitchFamily="34" charset="0"/>
              </a:rPr>
              <a:t>lease sign in via Chat.</a:t>
            </a:r>
          </a:p>
          <a:p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3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81" y="838200"/>
            <a:ext cx="889081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u="sng" dirty="0">
                <a:latin typeface="Curlz MT" panose="04040404050702020202" pitchFamily="82" charset="0"/>
                <a:cs typeface="Arial" panose="020B0604020202020204" pitchFamily="34" charset="0"/>
              </a:rPr>
              <a:t>Aeries Communications</a:t>
            </a:r>
            <a:r>
              <a:rPr lang="en-US" sz="4400" b="1" dirty="0">
                <a:cs typeface="Arial" panose="020B0604020202020204" pitchFamily="34" charset="0"/>
              </a:rPr>
              <a:t>:</a:t>
            </a:r>
          </a:p>
          <a:p>
            <a:endParaRPr lang="en-US" sz="1000" dirty="0">
              <a:cs typeface="Arial" panose="020B0604020202020204" pitchFamily="34" charset="0"/>
            </a:endParaRPr>
          </a:p>
          <a:p>
            <a:r>
              <a:rPr lang="en-US" sz="3200" dirty="0">
                <a:cs typeface="Arial" panose="020B0604020202020204" pitchFamily="34" charset="0"/>
              </a:rPr>
              <a:t>The </a:t>
            </a:r>
            <a:r>
              <a:rPr lang="en-US" sz="3200" b="1" dirty="0">
                <a:solidFill>
                  <a:srgbClr val="0070C0"/>
                </a:solidFill>
                <a:cs typeface="Arial" panose="020B0604020202020204" pitchFamily="34" charset="0"/>
              </a:rPr>
              <a:t>Contacts / </a:t>
            </a:r>
            <a:r>
              <a:rPr lang="en-US" sz="3200" b="1" dirty="0" err="1">
                <a:solidFill>
                  <a:srgbClr val="0070C0"/>
                </a:solidFill>
                <a:cs typeface="Arial" panose="020B0604020202020204" pitchFamily="34" charset="0"/>
              </a:rPr>
              <a:t>Notifica</a:t>
            </a:r>
            <a:r>
              <a:rPr lang="en-US" sz="3200" b="1" dirty="0">
                <a:solidFill>
                  <a:srgbClr val="0070C0"/>
                </a:solidFill>
                <a:cs typeface="Arial" panose="020B0604020202020204" pitchFamily="34" charset="0"/>
              </a:rPr>
              <a:t>-</a:t>
            </a:r>
          </a:p>
          <a:p>
            <a:r>
              <a:rPr lang="en-US" sz="3200" b="1" dirty="0" err="1">
                <a:solidFill>
                  <a:srgbClr val="0070C0"/>
                </a:solidFill>
                <a:cs typeface="Arial" panose="020B0604020202020204" pitchFamily="34" charset="0"/>
              </a:rPr>
              <a:t>tion</a:t>
            </a:r>
            <a:r>
              <a:rPr lang="en-US" sz="3200" b="1" dirty="0">
                <a:solidFill>
                  <a:srgbClr val="0070C0"/>
                </a:solidFill>
                <a:cs typeface="Arial" panose="020B0604020202020204" pitchFamily="34" charset="0"/>
              </a:rPr>
              <a:t> Preference must be</a:t>
            </a:r>
          </a:p>
          <a:p>
            <a:r>
              <a:rPr lang="en-US" sz="3200" b="1" dirty="0">
                <a:solidFill>
                  <a:srgbClr val="0070C0"/>
                </a:solidFill>
                <a:cs typeface="Arial" panose="020B0604020202020204" pitchFamily="34" charset="0"/>
              </a:rPr>
              <a:t>set to receive ‘General </a:t>
            </a:r>
          </a:p>
          <a:p>
            <a:r>
              <a:rPr lang="en-US" sz="3200" b="1" dirty="0">
                <a:solidFill>
                  <a:srgbClr val="0070C0"/>
                </a:solidFill>
                <a:cs typeface="Arial" panose="020B0604020202020204" pitchFamily="34" charset="0"/>
              </a:rPr>
              <a:t>and Emergency </a:t>
            </a:r>
          </a:p>
          <a:p>
            <a:r>
              <a:rPr lang="en-US" sz="3200" b="1" dirty="0">
                <a:solidFill>
                  <a:srgbClr val="0070C0"/>
                </a:solidFill>
                <a:cs typeface="Arial" panose="020B0604020202020204" pitchFamily="34" charset="0"/>
              </a:rPr>
              <a:t>Announcements’.</a:t>
            </a:r>
            <a:endParaRPr lang="en-US" sz="3200" dirty="0">
              <a:cs typeface="Arial" panose="020B0604020202020204" pitchFamily="34" charset="0"/>
            </a:endParaRPr>
          </a:p>
          <a:p>
            <a:endParaRPr lang="en-US" sz="3200" dirty="0">
              <a:cs typeface="Arial" panose="020B0604020202020204" pitchFamily="34" charset="0"/>
            </a:endParaRPr>
          </a:p>
          <a:p>
            <a:endParaRPr lang="en-US" sz="3200" dirty="0"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8197FC-390C-4100-A29B-49B0B645D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0"/>
            <a:ext cx="3861619" cy="6858000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1D4AD4F-52F0-4564-B834-A1A09269ABB5}"/>
              </a:ext>
            </a:extLst>
          </p:cNvPr>
          <p:cNvCxnSpPr>
            <a:cxnSpLocks/>
          </p:cNvCxnSpPr>
          <p:nvPr/>
        </p:nvCxnSpPr>
        <p:spPr>
          <a:xfrm>
            <a:off x="3733800" y="3962400"/>
            <a:ext cx="1981200" cy="91440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37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6300" y="1053723"/>
            <a:ext cx="73914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36538" algn="l"/>
              </a:tabLst>
            </a:pPr>
            <a:r>
              <a:rPr lang="en-US" sz="4000" b="1" dirty="0"/>
              <a:t>FOREIGN language,   </a:t>
            </a:r>
          </a:p>
          <a:p>
            <a:pPr algn="ctr">
              <a:tabLst>
                <a:tab pos="236538" algn="l"/>
              </a:tabLst>
            </a:pPr>
            <a:r>
              <a:rPr lang="en-US" sz="4000" b="1" dirty="0"/>
              <a:t>IM2 is.</a:t>
            </a:r>
            <a:r>
              <a:rPr lang="en-US" sz="3200" b="1" dirty="0"/>
              <a:t>  </a:t>
            </a:r>
          </a:p>
          <a:p>
            <a:pPr algn="ctr">
              <a:tabLst>
                <a:tab pos="236538" algn="l"/>
              </a:tabLst>
            </a:pPr>
            <a:endParaRPr lang="en-US" sz="3200" b="1" dirty="0"/>
          </a:p>
          <a:p>
            <a:pPr algn="ctr">
              <a:tabLst>
                <a:tab pos="236538" algn="l"/>
              </a:tabLst>
            </a:pPr>
            <a:r>
              <a:rPr lang="en-US" sz="4000" b="1" dirty="0"/>
              <a:t>Study, you must.</a:t>
            </a:r>
          </a:p>
          <a:p>
            <a:pPr algn="ctr">
              <a:tabLst>
                <a:tab pos="236538" algn="l"/>
              </a:tabLst>
            </a:pPr>
            <a:endParaRPr lang="en-US" sz="3600" b="1" dirty="0"/>
          </a:p>
          <a:p>
            <a:pPr algn="r">
              <a:tabLst>
                <a:tab pos="236538" algn="l"/>
              </a:tabLst>
            </a:pPr>
            <a:r>
              <a:rPr lang="en-US" sz="3200" b="1" dirty="0">
                <a:cs typeface="Arial" panose="020B0604020202020204" pitchFamily="34" charset="0"/>
              </a:rPr>
              <a:t>-Mrs. Ross</a:t>
            </a:r>
          </a:p>
          <a:p>
            <a:pPr>
              <a:tabLst>
                <a:tab pos="236538" algn="l"/>
              </a:tabLst>
            </a:pPr>
            <a:endParaRPr lang="en-US" sz="3200" dirty="0">
              <a:cs typeface="Arial" panose="020B0604020202020204" pitchFamily="34" charset="0"/>
            </a:endParaRPr>
          </a:p>
          <a:p>
            <a:pPr>
              <a:tabLst>
                <a:tab pos="236538" algn="l"/>
              </a:tabLst>
            </a:pPr>
            <a:endParaRPr lang="en-US" sz="3200" dirty="0"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urlz MT" panose="04040404050702020202" pitchFamily="82" charset="0"/>
                <a:ea typeface="+mn-ea"/>
                <a:cs typeface="Arial" panose="020B0604020202020204" pitchFamily="34" charset="0"/>
              </a:rPr>
              <a:t>If you haven’t already done so, please sign in via Chat.</a:t>
            </a:r>
          </a:p>
        </p:txBody>
      </p:sp>
    </p:spTree>
    <p:extLst>
      <p:ext uri="{BB962C8B-B14F-4D97-AF65-F5344CB8AC3E}">
        <p14:creationId xmlns:p14="http://schemas.microsoft.com/office/powerpoint/2010/main" val="3683150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534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u="sng" dirty="0">
                <a:latin typeface="Curlz MT" panose="04040404050702020202" pitchFamily="82" charset="0"/>
                <a:cs typeface="Arial" panose="020B0604020202020204" pitchFamily="34" charset="0"/>
              </a:rPr>
              <a:t>How to Get to Mrs. Ross’ Webpage</a:t>
            </a:r>
            <a:r>
              <a:rPr lang="en-US" sz="3600" b="1" dirty="0"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Go to CHHS website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Classrooms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Ross, Sandra</a:t>
            </a:r>
          </a:p>
          <a:p>
            <a:endParaRPr lang="en-US" sz="3200" dirty="0">
              <a:cs typeface="Arial" panose="020B0604020202020204" pitchFamily="34" charset="0"/>
            </a:endParaRPr>
          </a:p>
          <a:p>
            <a:r>
              <a:rPr lang="en-US" sz="4800" b="1" u="sng" dirty="0">
                <a:latin typeface="Curlz MT" panose="04040404050702020202" pitchFamily="82" charset="0"/>
                <a:cs typeface="Arial" panose="020B0604020202020204" pitchFamily="34" charset="0"/>
              </a:rPr>
              <a:t>On My Webpage</a:t>
            </a:r>
            <a:r>
              <a:rPr lang="en-US" sz="3600" b="1" dirty="0">
                <a:cs typeface="Arial" panose="020B0604020202020204" pitchFamily="34" charset="0"/>
              </a:rPr>
              <a:t>:</a:t>
            </a:r>
            <a:endParaRPr lang="en-US" sz="3600" dirty="0">
              <a:latin typeface="Curlz MT" panose="04040404050702020202" pitchFamily="82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Helpful Links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Office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Notes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Answer Keys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cs typeface="Arial" panose="020B0604020202020204" pitchFamily="34" charset="0"/>
              </a:rPr>
              <a:t>This PowerPoint Presentation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88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14400"/>
            <a:ext cx="7924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Curlz MT" panose="04040404050702020202" pitchFamily="82" charset="0"/>
              </a:rPr>
              <a:t>CLASSLINK:</a:t>
            </a:r>
          </a:p>
          <a:p>
            <a:endParaRPr lang="en-US" sz="3200" b="1" dirty="0"/>
          </a:p>
          <a:p>
            <a:r>
              <a:rPr lang="en-US" sz="3200" b="1" dirty="0"/>
              <a:t>ALL school websites need to be accessed through CLASSLINK. </a:t>
            </a:r>
          </a:p>
          <a:p>
            <a:endParaRPr lang="en-US" sz="3200" b="1" dirty="0">
              <a:cs typeface="Arial" panose="020B0604020202020204" pitchFamily="34" charset="0"/>
            </a:endParaRPr>
          </a:p>
          <a:p>
            <a:r>
              <a:rPr lang="en-US" sz="3200" b="1" dirty="0">
                <a:cs typeface="Arial" panose="020B0604020202020204" pitchFamily="34" charset="0"/>
                <a:hlinkClick r:id="rId2"/>
              </a:rPr>
              <a:t>https://launchpad.classlink.com/chino?loggedout=1</a:t>
            </a:r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urlz MT" panose="04040404050702020202" pitchFamily="82" charset="0"/>
                <a:ea typeface="+mn-ea"/>
                <a:cs typeface="Arial" panose="020B0604020202020204" pitchFamily="34" charset="0"/>
              </a:rPr>
              <a:t>If you haven’t already done so, please sign in via Chat.</a:t>
            </a:r>
          </a:p>
          <a:p>
            <a:endParaRPr lang="en-US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810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143000"/>
            <a:ext cx="7924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Curlz MT" panose="04040404050702020202" pitchFamily="82" charset="0"/>
              </a:rPr>
              <a:t>GOOGLE CLASSROOM:</a:t>
            </a:r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cs typeface="Arial" panose="020B0604020202020204" pitchFamily="34" charset="0"/>
              </a:rPr>
              <a:t>Access via </a:t>
            </a:r>
            <a:r>
              <a:rPr lang="en-US" sz="3200" b="1" dirty="0" err="1">
                <a:cs typeface="Arial" panose="020B0604020202020204" pitchFamily="34" charset="0"/>
              </a:rPr>
              <a:t>Classlink</a:t>
            </a:r>
            <a:endParaRPr lang="en-US" sz="3200" b="1" dirty="0"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cs typeface="Arial" panose="020B0604020202020204" pitchFamily="34" charset="0"/>
              </a:rPr>
              <a:t>Virtual Meeting links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cs typeface="Arial" panose="020B0604020202020204" pitchFamily="34" charset="0"/>
              </a:rPr>
              <a:t>What’s Up, Doc? Weekly Agenda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urlz MT" panose="04040404050702020202" pitchFamily="82" charset="0"/>
                <a:ea typeface="+mn-ea"/>
                <a:cs typeface="Arial" panose="020B0604020202020204" pitchFamily="34" charset="0"/>
              </a:rPr>
              <a:t>If you haven’t already done so, please sign in via Chat.</a:t>
            </a:r>
          </a:p>
          <a:p>
            <a:endParaRPr lang="en-US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98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00" y="1447800"/>
            <a:ext cx="8001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Curlz MT" panose="04040404050702020202" pitchFamily="82" charset="0"/>
              </a:rPr>
              <a:t>ASSIGNMENTS:</a:t>
            </a:r>
          </a:p>
          <a:p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cs typeface="Arial" panose="020B0604020202020204" pitchFamily="34" charset="0"/>
              </a:rPr>
              <a:t>In Google Classroom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PRINT</a:t>
            </a:r>
            <a:r>
              <a:rPr lang="en-US" sz="3200" b="1" dirty="0">
                <a:cs typeface="Arial" panose="020B0604020202020204" pitchFamily="34" charset="0"/>
              </a:rPr>
              <a:t> out the </a:t>
            </a:r>
            <a:r>
              <a:rPr lang="en-US" sz="3200" b="1" dirty="0">
                <a:solidFill>
                  <a:srgbClr val="FF0000"/>
                </a:solidFill>
                <a:cs typeface="Arial" panose="020B0604020202020204" pitchFamily="34" charset="0"/>
              </a:rPr>
              <a:t>notes</a:t>
            </a:r>
            <a:endParaRPr lang="en-US" sz="3200" b="1" dirty="0"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cs typeface="Arial" panose="020B0604020202020204" pitchFamily="34" charset="0"/>
              </a:rPr>
              <a:t>Due by due 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cs typeface="Arial" panose="020B0604020202020204" pitchFamily="34" charset="0"/>
              </a:rPr>
              <a:t>Answer keys, PowerPoints and Notes in Word are on Mrs. Ross’ Webpage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  <a:p>
            <a:endParaRPr lang="en-US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426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2313</TotalTime>
  <Words>508</Words>
  <Application>Microsoft Office PowerPoint</Application>
  <PresentationFormat>On-screen Show (4:3)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Curlz MT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Ross</dc:creator>
  <cp:lastModifiedBy>Ross, Sandra</cp:lastModifiedBy>
  <cp:revision>255</cp:revision>
  <dcterms:created xsi:type="dcterms:W3CDTF">2015-08-21T20:48:30Z</dcterms:created>
  <dcterms:modified xsi:type="dcterms:W3CDTF">2020-09-02T03:35:41Z</dcterms:modified>
</cp:coreProperties>
</file>