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1AF9D3-460E-40B9-93AB-6D23083D200C}" v="9" dt="2019-09-23T17:09:42.3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Myers" userId="2d6f6171bbbacf5b" providerId="LiveId" clId="{A41AF9D3-460E-40B9-93AB-6D23083D200C}"/>
    <pc:docChg chg="modSld">
      <pc:chgData name="Eric Myers" userId="2d6f6171bbbacf5b" providerId="LiveId" clId="{A41AF9D3-460E-40B9-93AB-6D23083D200C}" dt="2019-09-23T17:09:42.302" v="7"/>
      <pc:docMkLst>
        <pc:docMk/>
      </pc:docMkLst>
      <pc:sldChg chg="addSp delSp modSp setBg modAnim modNotesTx">
        <pc:chgData name="Eric Myers" userId="2d6f6171bbbacf5b" providerId="LiveId" clId="{A41AF9D3-460E-40B9-93AB-6D23083D200C}" dt="2019-09-23T17:09:42.302" v="7"/>
        <pc:sldMkLst>
          <pc:docMk/>
          <pc:sldMk cId="0" sldId="258"/>
        </pc:sldMkLst>
        <pc:picChg chg="del">
          <ac:chgData name="Eric Myers" userId="2d6f6171bbbacf5b" providerId="LiveId" clId="{A41AF9D3-460E-40B9-93AB-6D23083D200C}" dt="2019-09-23T16:39:29.785" v="0" actId="478"/>
          <ac:picMkLst>
            <pc:docMk/>
            <pc:sldMk cId="0" sldId="258"/>
            <ac:picMk id="1026" creationId="{00000000-0000-0000-0000-000000000000}"/>
          </ac:picMkLst>
        </pc:picChg>
        <pc:picChg chg="add mod">
          <ac:chgData name="Eric Myers" userId="2d6f6171bbbacf5b" providerId="LiveId" clId="{A41AF9D3-460E-40B9-93AB-6D23083D200C}" dt="2019-09-23T16:39:44.098" v="3" actId="14100"/>
          <ac:picMkLst>
            <pc:docMk/>
            <pc:sldMk cId="0" sldId="258"/>
            <ac:picMk id="1027" creationId="{9AEE18B0-F1F2-470C-AB0D-3934B43974A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BDF4AA-8703-4622-8FEE-ED5C7E0C2B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991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F1056-9179-495E-A6E8-BA0B9181CA35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http://www.clas.ufl.edu/users/maydede/informal.jpg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6606B6-DD2D-459A-8E9D-766DE0694469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https://www.google.com/</a:t>
            </a:r>
            <a:r>
              <a:rPr lang="en-US" altLang="en-US" dirty="0" err="1"/>
              <a:t>imgres?imgurl</a:t>
            </a:r>
            <a:r>
              <a:rPr lang="en-US" altLang="en-US" dirty="0"/>
              <a:t>=https%3A%2F%2Fupload.wikimedia.org%2Fwikipedia%2Fcommons%2Fc%2Fcc%2FChuck_Grassley_official_photo_2017.jpg&amp;imgrefurl=https%3A%2F%2Fen.wikipedia.org%2Fwiki%2FChuck_Grassley&amp;docid=uPfYQW66y-nE5M&amp;tbnid=8kRgsU48zRwQ1M%3A&amp;vet=10ahUKEwj0nPP6sOfkAhUWqp4KHRFgDXkQMwh2KAAwAA..i&amp;w=1556&amp;h=1945&amp;safe=</a:t>
            </a:r>
            <a:r>
              <a:rPr lang="en-US" altLang="en-US" dirty="0" err="1"/>
              <a:t>active&amp;bih</a:t>
            </a:r>
            <a:r>
              <a:rPr lang="en-US" altLang="en-US" dirty="0"/>
              <a:t>=623&amp;biw=1366&amp;q=chuck%20grassley&amp;ved=0ahUKEwj0nPP6sOfkAhUWqp4KHRFgDXkQMwh2KAAwAA&amp;iact=</a:t>
            </a:r>
            <a:r>
              <a:rPr lang="en-US" altLang="en-US" dirty="0" err="1"/>
              <a:t>mrc&amp;uact</a:t>
            </a:r>
            <a:r>
              <a:rPr lang="en-US" altLang="en-US" dirty="0"/>
              <a:t>=8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8299F8-DBE4-403F-B0E7-0972A427B02C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http://www.pepperidgefarm.com/images/indulgent_treats/desserts_top_image.jpg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3E9877-49C8-4D37-896E-36A7D100864B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http://www.barbados-paradise.com/mediac/400_0/media/DIR_109/palme.jpg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A5486-4181-4E83-98E0-A22E282895BB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http://blogsimages.skynet.be/images/000/026/765_lab%20puppies%20koppeltje.jpg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2B201D-F975-45A8-82A8-97A9F781AE3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http://botit.botany.wisc.edu/images/veg/Boreal/Port_wing_boreal_forest_VK.jpg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38CF53-5084-4B22-915C-42A9E20BD6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4BD8-7FEB-4A30-A869-D83D753EA8E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D0-57FA-4B0E-9CF4-DB6A157785A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4231D3-C565-4EA2-8920-E1A2E83BB6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32DD-F145-425A-B802-5C8A8DAFC22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61D3-1BEE-4F4B-9623-E042B0B9FA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AF86FFF-FBD9-45ED-B671-5764CD83960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A78F-7750-4519-8A0F-0E1FB541D2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3A83-EC58-4093-8B65-95E90484CD9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A6B2-FD64-425D-AB68-449308E1061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50A7-BCD5-474A-A9AF-3EF93A19AEB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D1E665B-A69E-4ADC-AE7E-87192C93D9A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www.google.com/imgres?imgurl=https%3A%2F%2Fupload.wikimedia.org%2Fwikipedia%2Fcommons%2Fc%2Fcc%2FChuck_Grassley_official_photo_2017.jpg&amp;imgrefurl=https%3A%2F%2Fen.wikipedia.org%2Fwiki%2FChuck_Grassley&amp;docid=uPfYQW66y-nE5M&amp;tbnid=8kRgsU48zRwQ1M%3A&amp;vet=10ahUKEwj0nPP6sOfkAhUWqp4KHRFgDXkQMwh2KAAwAA..i&amp;w=1556&amp;h=1945&amp;safe=active&amp;bih=623&amp;biw=1366&amp;q=chuck%20grassley&amp;ved=0ahUKEwj0nPP6sOfkAhUWqp4KHRFgDXkQMwh2KAAwAA&amp;iact=mrc&amp;uact=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audio" Target="../media/audio8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audio" Target="../media/audio10.wav"/><Relationship Id="rId4" Type="http://schemas.openxmlformats.org/officeDocument/2006/relationships/audio" Target="../media/audio9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audio" Target="../media/audio1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audio" Target="../media/audio1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Senate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Ch 5 sec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 your notebooks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Half page summary of the lecture today.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I.  The Senate at Work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5181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Senate has fewer rules than the House.  Senators have more freedom to express their views and are less subject to party discipline than representatives.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atmosphere in the Senate is more informal than in the House.</a:t>
            </a:r>
          </a:p>
        </p:txBody>
      </p:sp>
      <p:pic>
        <p:nvPicPr>
          <p:cNvPr id="3079" name="Picture 7" descr="http://2.bp.blogspot.com/-qRORPGGDK_0/T1kuKpr6EtI/AAAAAAAAAN4/EkuOywdmtJI/s320/relax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66999"/>
            <a:ext cx="3962400" cy="236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nehe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nehe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mackedbottom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I.  The Senate at Work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vice president presides over the Senate but has much less power and influence there than does the Speaker of the House; the </a:t>
            </a:r>
            <a:r>
              <a:rPr lang="en-US" altLang="en-US" i="1"/>
              <a:t>president pro tempore</a:t>
            </a:r>
            <a:r>
              <a:rPr lang="en-US" altLang="en-US"/>
              <a:t> often presides in the Senate.</a:t>
            </a:r>
          </a:p>
        </p:txBody>
      </p:sp>
      <p:pic>
        <p:nvPicPr>
          <p:cNvPr id="1027" name="Picture 3" descr="Image result for chuck grassley">
            <a:hlinkClick r:id="rId4"/>
            <a:extLst>
              <a:ext uri="{FF2B5EF4-FFF2-40B4-BE49-F238E27FC236}">
                <a16:creationId xmlns:a16="http://schemas.microsoft.com/office/drawing/2014/main" id="{9AEE18B0-F1F2-470C-AB0D-3934B4397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299001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ath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I.  The Senate at Work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46482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/>
              <a:t>The Senate majority floor leader is that party’s leader responsible for guiding bills through the Senate; the minority floor leader develops criticisms of majority party bills and tries to keep the opposition party members working together.</a:t>
            </a:r>
          </a:p>
        </p:txBody>
      </p:sp>
      <p:pic>
        <p:nvPicPr>
          <p:cNvPr id="8197" name="Picture 5" descr="van-gogh_solei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4267200" cy="331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nchofpansi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81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oriouslystup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I.  The Senate at Work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altLang="en-US"/>
              <a:t>Majority and minority floor whips assist their floor leaders in making sure members are present for key Senate votes.</a:t>
            </a:r>
          </a:p>
        </p:txBody>
      </p:sp>
      <p:pic>
        <p:nvPicPr>
          <p:cNvPr id="9221" name="Picture 5" descr="desserts_top_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733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ke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ccoy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II.  How Senate Bills are Scheduled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altLang="en-US"/>
              <a:t>Senate leaders control the flow of bills to committees and to the floor for debate; there is no Senate committee comparable to the House Rules Committee.</a:t>
            </a:r>
          </a:p>
        </p:txBody>
      </p:sp>
      <p:pic>
        <p:nvPicPr>
          <p:cNvPr id="11269" name="Picture 5" descr="pal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373"/>
            <a:ext cx="3962400" cy="296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et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ekb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II.  How Senate Bills are Scheduled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4800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Senate has only two calendars, the Calendar of General Orders which schedules bills to be considered in the Senate, and the Executive Calendar, which schedules treaties and nominations.</a:t>
            </a:r>
          </a:p>
        </p:txBody>
      </p:sp>
      <p:pic>
        <p:nvPicPr>
          <p:cNvPr id="13317" name="Picture 5" descr="765_lab%20puppies%20koppeltj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2362200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ackedoutconspirac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gua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II.  How Senate Bills are Scheduled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4724400" cy="4525963"/>
          </a:xfrm>
        </p:spPr>
        <p:txBody>
          <a:bodyPr/>
          <a:lstStyle/>
          <a:p>
            <a:r>
              <a:rPr lang="en-US" altLang="en-US"/>
              <a:t>A filibuster – unlimited debate on a bill to defeat it – can be ended only by a 3/5 vote; in recent years a two-track procedural system has weakened the filibuster as a legislative weapon</a:t>
            </a:r>
          </a:p>
        </p:txBody>
      </p:sp>
      <p:pic>
        <p:nvPicPr>
          <p:cNvPr id="15365" name="Picture 5" descr="wa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4114800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ctorym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llystuden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II.  How Senate Bills are Scheduled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altLang="en-US"/>
              <a:t>The majority party controls the flow of legislative work in the Senate.</a:t>
            </a:r>
          </a:p>
        </p:txBody>
      </p:sp>
      <p:pic>
        <p:nvPicPr>
          <p:cNvPr id="16389" name="Picture 5" descr="Port_wing_boreal_forest_V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3676650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ther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2029</TotalTime>
  <Words>538</Words>
  <Application>Microsoft Office PowerPoint</Application>
  <PresentationFormat>On-screen Show (4:3)</PresentationFormat>
  <Paragraphs>33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Franklin Gothic Book</vt:lpstr>
      <vt:lpstr>Franklin Gothic Medium</vt:lpstr>
      <vt:lpstr>Wingdings 2</vt:lpstr>
      <vt:lpstr>Trek</vt:lpstr>
      <vt:lpstr>The Senate</vt:lpstr>
      <vt:lpstr>I.  The Senate at Work</vt:lpstr>
      <vt:lpstr>I.  The Senate at Work</vt:lpstr>
      <vt:lpstr>I.  The Senate at Work</vt:lpstr>
      <vt:lpstr>I.  The Senate at Work</vt:lpstr>
      <vt:lpstr>II.  How Senate Bills are Scheduled</vt:lpstr>
      <vt:lpstr>II.  How Senate Bills are Scheduled</vt:lpstr>
      <vt:lpstr>II.  How Senate Bills are Scheduled</vt:lpstr>
      <vt:lpstr>II.  How Senate Bills are Scheduled</vt:lpstr>
      <vt:lpstr>In your notebooks</vt:lpstr>
    </vt:vector>
  </TitlesOfParts>
  <Company>Chino Hills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Senate</dc:title>
  <dc:creator>Eric</dc:creator>
  <cp:lastModifiedBy>Eric Myers</cp:lastModifiedBy>
  <cp:revision>9</cp:revision>
  <dcterms:created xsi:type="dcterms:W3CDTF">2006-12-14T06:43:35Z</dcterms:created>
  <dcterms:modified xsi:type="dcterms:W3CDTF">2019-09-23T17:09:49Z</dcterms:modified>
</cp:coreProperties>
</file>