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18"/>
  </p:notesMasterIdLst>
  <p:handoutMasterIdLst>
    <p:handoutMasterId r:id="rId19"/>
  </p:handoutMasterIdLst>
  <p:sldIdLst>
    <p:sldId id="281" r:id="rId5"/>
    <p:sldId id="259" r:id="rId6"/>
    <p:sldId id="289" r:id="rId7"/>
    <p:sldId id="290" r:id="rId8"/>
    <p:sldId id="257" r:id="rId9"/>
    <p:sldId id="258" r:id="rId10"/>
    <p:sldId id="272" r:id="rId11"/>
    <p:sldId id="291" r:id="rId12"/>
    <p:sldId id="256" r:id="rId13"/>
    <p:sldId id="288" r:id="rId14"/>
    <p:sldId id="270" r:id="rId15"/>
    <p:sldId id="283" r:id="rId16"/>
    <p:sldId id="284"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48E33-2BDE-48FB-935F-9DD92EE4C42C}" v="15" dt="2024-08-23T00:24:51.703"/>
    <p1510:client id="{AE45932A-C56D-4119-B7A5-31FAAE394294}" v="10" dt="2024-08-22T18:43:04.195"/>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howGuides="1">
      <p:cViewPr varScale="1">
        <p:scale>
          <a:sx n="74" d="100"/>
          <a:sy n="74" d="100"/>
        </p:scale>
        <p:origin x="340" y="36"/>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enez, Lisa" userId="172278b3-7047-4fd2-af8c-72dfad6aaca1" providerId="ADAL" clId="{4D048E33-2BDE-48FB-935F-9DD92EE4C42C}"/>
    <pc:docChg chg="modSld">
      <pc:chgData name="Jimenez, Lisa" userId="172278b3-7047-4fd2-af8c-72dfad6aaca1" providerId="ADAL" clId="{4D048E33-2BDE-48FB-935F-9DD92EE4C42C}" dt="2024-08-23T00:24:51.703" v="18" actId="1076"/>
      <pc:docMkLst>
        <pc:docMk/>
      </pc:docMkLst>
      <pc:sldChg chg="addSp delSp modSp mod">
        <pc:chgData name="Jimenez, Lisa" userId="172278b3-7047-4fd2-af8c-72dfad6aaca1" providerId="ADAL" clId="{4D048E33-2BDE-48FB-935F-9DD92EE4C42C}" dt="2024-08-23T00:24:51.703" v="18" actId="1076"/>
        <pc:sldMkLst>
          <pc:docMk/>
          <pc:sldMk cId="3422892359" sldId="259"/>
        </pc:sldMkLst>
        <pc:picChg chg="mod">
          <ac:chgData name="Jimenez, Lisa" userId="172278b3-7047-4fd2-af8c-72dfad6aaca1" providerId="ADAL" clId="{4D048E33-2BDE-48FB-935F-9DD92EE4C42C}" dt="2024-08-23T00:24:36.480" v="16" actId="1076"/>
          <ac:picMkLst>
            <pc:docMk/>
            <pc:sldMk cId="3422892359" sldId="259"/>
            <ac:picMk id="5" creationId="{B7024155-05E8-69DB-EAA1-BDB6FE02EC4C}"/>
          </ac:picMkLst>
        </pc:picChg>
        <pc:picChg chg="add del mod">
          <ac:chgData name="Jimenez, Lisa" userId="172278b3-7047-4fd2-af8c-72dfad6aaca1" providerId="ADAL" clId="{4D048E33-2BDE-48FB-935F-9DD92EE4C42C}" dt="2024-08-23T00:22:34.036" v="4" actId="21"/>
          <ac:picMkLst>
            <pc:docMk/>
            <pc:sldMk cId="3422892359" sldId="259"/>
            <ac:picMk id="1026" creationId="{E543A3E2-D18C-3846-9172-A4B3B2DD6519}"/>
          </ac:picMkLst>
        </pc:picChg>
        <pc:picChg chg="add mod">
          <ac:chgData name="Jimenez, Lisa" userId="172278b3-7047-4fd2-af8c-72dfad6aaca1" providerId="ADAL" clId="{4D048E33-2BDE-48FB-935F-9DD92EE4C42C}" dt="2024-08-23T00:24:51.703" v="18" actId="1076"/>
          <ac:picMkLst>
            <pc:docMk/>
            <pc:sldMk cId="3422892359" sldId="259"/>
            <ac:picMk id="1028" creationId="{A4FC5541-C616-A8C1-CFEE-ED62437B17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8/22/2024</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8/22/2024</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2</a:t>
            </a:fld>
            <a:endParaRPr lang="en-US" dirty="0"/>
          </a:p>
        </p:txBody>
      </p:sp>
    </p:spTree>
    <p:extLst>
      <p:ext uri="{BB962C8B-B14F-4D97-AF65-F5344CB8AC3E}">
        <p14:creationId xmlns:p14="http://schemas.microsoft.com/office/powerpoint/2010/main" val="25626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dirty="0"/>
          </a:p>
        </p:txBody>
      </p:sp>
    </p:spTree>
    <p:extLst>
      <p:ext uri="{BB962C8B-B14F-4D97-AF65-F5344CB8AC3E}">
        <p14:creationId xmlns:p14="http://schemas.microsoft.com/office/powerpoint/2010/main" val="353620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12</a:t>
            </a:fld>
            <a:endParaRPr lang="en-US" dirty="0"/>
          </a:p>
        </p:txBody>
      </p:sp>
    </p:spTree>
    <p:extLst>
      <p:ext uri="{BB962C8B-B14F-4D97-AF65-F5344CB8AC3E}">
        <p14:creationId xmlns:p14="http://schemas.microsoft.com/office/powerpoint/2010/main" val="2528546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6969-3EBD-053A-402C-2DA566E8B325}"/>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C4CA02F5-F4F5-873C-B3E5-A69849BFE3BD}"/>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248E99-0A62-7ED8-B8B8-7DEC741A0DE0}"/>
              </a:ext>
            </a:extLst>
          </p:cNvPr>
          <p:cNvSpPr>
            <a:spLocks noGrp="1"/>
          </p:cNvSpPr>
          <p:nvPr>
            <p:ph type="dt" sz="half" idx="10"/>
          </p:nvPr>
        </p:nvSpPr>
        <p:spPr/>
        <p:txBody>
          <a:bodyPr/>
          <a:lstStyle/>
          <a:p>
            <a:fld id="{05574F62-10AC-460F-A44F-7FC9FA3C3D1A}" type="datetimeFigureOut">
              <a:rPr lang="en-US" smtClean="0"/>
              <a:t>8/22/2024</a:t>
            </a:fld>
            <a:endParaRPr lang="en-US"/>
          </a:p>
        </p:txBody>
      </p:sp>
      <p:sp>
        <p:nvSpPr>
          <p:cNvPr id="5" name="Footer Placeholder 4">
            <a:extLst>
              <a:ext uri="{FF2B5EF4-FFF2-40B4-BE49-F238E27FC236}">
                <a16:creationId xmlns:a16="http://schemas.microsoft.com/office/drawing/2014/main" id="{33C730E2-2DB4-F786-95FD-ADA294D90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0161A-B107-C9D5-7070-8C77979D209D}"/>
              </a:ext>
            </a:extLst>
          </p:cNvPr>
          <p:cNvSpPr>
            <a:spLocks noGrp="1"/>
          </p:cNvSpPr>
          <p:nvPr>
            <p:ph type="sldNum" sz="quarter" idx="12"/>
          </p:nvPr>
        </p:nvSpPr>
        <p:spPr/>
        <p:txBody>
          <a:bodyPr/>
          <a:lstStyle/>
          <a:p>
            <a:fld id="{454D2775-74C0-42E4-B156-DE7A3C7C25D1}" type="slidenum">
              <a:rPr lang="en-US" smtClean="0"/>
              <a:t>‹#›</a:t>
            </a:fld>
            <a:endParaRPr lang="en-US"/>
          </a:p>
        </p:txBody>
      </p:sp>
    </p:spTree>
    <p:extLst>
      <p:ext uri="{BB962C8B-B14F-4D97-AF65-F5344CB8AC3E}">
        <p14:creationId xmlns:p14="http://schemas.microsoft.com/office/powerpoint/2010/main" val="314250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E5E13-6F46-3AFE-CFED-0DB0E590F7B3}"/>
              </a:ext>
            </a:extLst>
          </p:cNvPr>
          <p:cNvSpPr>
            <a:spLocks noGrp="1"/>
          </p:cNvSpPr>
          <p:nvPr>
            <p:ph type="dt" sz="half" idx="10"/>
          </p:nvPr>
        </p:nvSpPr>
        <p:spPr/>
        <p:txBody>
          <a:bodyPr/>
          <a:lstStyle/>
          <a:p>
            <a:fld id="{05574F62-10AC-460F-A44F-7FC9FA3C3D1A}" type="datetimeFigureOut">
              <a:rPr lang="en-US" smtClean="0"/>
              <a:t>8/22/2024</a:t>
            </a:fld>
            <a:endParaRPr lang="en-US"/>
          </a:p>
        </p:txBody>
      </p:sp>
      <p:sp>
        <p:nvSpPr>
          <p:cNvPr id="3" name="Footer Placeholder 2">
            <a:extLst>
              <a:ext uri="{FF2B5EF4-FFF2-40B4-BE49-F238E27FC236}">
                <a16:creationId xmlns:a16="http://schemas.microsoft.com/office/drawing/2014/main" id="{4DB7C64E-2668-2553-DAF8-A5635AD6AB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EFEE51-29AA-DA60-9A1B-4854DDFED091}"/>
              </a:ext>
            </a:extLst>
          </p:cNvPr>
          <p:cNvSpPr>
            <a:spLocks noGrp="1"/>
          </p:cNvSpPr>
          <p:nvPr>
            <p:ph type="sldNum" sz="quarter" idx="12"/>
          </p:nvPr>
        </p:nvSpPr>
        <p:spPr/>
        <p:txBody>
          <a:bodyPr/>
          <a:lstStyle/>
          <a:p>
            <a:fld id="{454D2775-74C0-42E4-B156-DE7A3C7C25D1}" type="slidenum">
              <a:rPr lang="en-US" smtClean="0"/>
              <a:t>‹#›</a:t>
            </a:fld>
            <a:endParaRPr lang="en-US"/>
          </a:p>
        </p:txBody>
      </p:sp>
    </p:spTree>
    <p:extLst>
      <p:ext uri="{BB962C8B-B14F-4D97-AF65-F5344CB8AC3E}">
        <p14:creationId xmlns:p14="http://schemas.microsoft.com/office/powerpoint/2010/main" val="304403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8/22/2024</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 id="2147483703" r:id="rId7"/>
    <p:sldLayoutId id="214748370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Lisa_Jimenez@chino.k12.ca.u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le 4"/>
          <p:cNvSpPr>
            <a:spLocks noGrp="1"/>
          </p:cNvSpPr>
          <p:nvPr>
            <p:ph type="body" sz="quarter" idx="10"/>
          </p:nvPr>
        </p:nvSpPr>
        <p:spPr/>
        <p:txBody>
          <a:bodyPr>
            <a:normAutofit/>
          </a:bodyPr>
          <a:lstStyle/>
          <a:p>
            <a:pPr algn="ctr">
              <a:lnSpc>
                <a:spcPct val="100000"/>
              </a:lnSpc>
            </a:pPr>
            <a:r>
              <a:rPr lang="en-US" sz="2400" dirty="0">
                <a:solidFill>
                  <a:schemeClr val="accent1"/>
                </a:solidFill>
                <a:latin typeface="Times New Roman" panose="02020603050405020304" pitchFamily="18" charset="0"/>
                <a:cs typeface="Times New Roman" panose="02020603050405020304" pitchFamily="18" charset="0"/>
              </a:rPr>
              <a:t>Back to School Night</a:t>
            </a:r>
          </a:p>
        </p:txBody>
      </p:sp>
      <p:sp>
        <p:nvSpPr>
          <p:cNvPr id="2" name="Title 1">
            <a:extLst>
              <a:ext uri="{FF2B5EF4-FFF2-40B4-BE49-F238E27FC236}">
                <a16:creationId xmlns:a16="http://schemas.microsoft.com/office/drawing/2014/main" id="{0F7DEB8F-68B5-45C7-B2E2-C7CEA0B52A93}"/>
              </a:ext>
            </a:extLst>
          </p:cNvPr>
          <p:cNvSpPr>
            <a:spLocks noGrp="1"/>
          </p:cNvSpPr>
          <p:nvPr>
            <p:ph type="title"/>
          </p:nvPr>
        </p:nvSpPr>
        <p:spPr/>
        <p:txBody>
          <a:bodyPr>
            <a:normAutofit/>
          </a:bodyPr>
          <a:lstStyle/>
          <a:p>
            <a:r>
              <a:rPr lang="en-US" sz="4800" dirty="0"/>
              <a:t>Welcome to the </a:t>
            </a:r>
            <a:br>
              <a:rPr lang="en-US" sz="4800" dirty="0"/>
            </a:br>
            <a:r>
              <a:rPr lang="en-US" sz="4800" dirty="0"/>
              <a:t>Bruin Zone</a:t>
            </a:r>
          </a:p>
        </p:txBody>
      </p:sp>
      <p:sp>
        <p:nvSpPr>
          <p:cNvPr id="3" name="Text Placeholder 2">
            <a:extLst>
              <a:ext uri="{FF2B5EF4-FFF2-40B4-BE49-F238E27FC236}">
                <a16:creationId xmlns:a16="http://schemas.microsoft.com/office/drawing/2014/main" id="{BFB2E407-D5EB-4497-8CCA-679DF12520C7}"/>
              </a:ext>
            </a:extLst>
          </p:cNvPr>
          <p:cNvSpPr>
            <a:spLocks noGrp="1"/>
          </p:cNvSpPr>
          <p:nvPr>
            <p:ph type="body" sz="quarter" idx="11"/>
          </p:nvPr>
        </p:nvSpPr>
        <p:spPr/>
        <p:txBody>
          <a:bodyPr>
            <a:noAutofit/>
          </a:bodyPr>
          <a:lstStyle/>
          <a:p>
            <a:pPr>
              <a:lnSpc>
                <a:spcPct val="100000"/>
              </a:lnSpc>
              <a:spcBef>
                <a:spcPts val="0"/>
              </a:spcBef>
            </a:pPr>
            <a:r>
              <a:rPr lang="en-US" dirty="0">
                <a:solidFill>
                  <a:schemeClr val="accent1"/>
                </a:solidFill>
                <a:latin typeface="Times New Roman" panose="02020603050405020304" pitchFamily="18" charset="0"/>
                <a:cs typeface="Times New Roman" panose="02020603050405020304" pitchFamily="18" charset="0"/>
              </a:rPr>
              <a:t>August 22, 2024</a:t>
            </a:r>
          </a:p>
          <a:p>
            <a:pPr>
              <a:lnSpc>
                <a:spcPct val="100000"/>
              </a:lnSpc>
              <a:spcBef>
                <a:spcPts val="0"/>
              </a:spcBef>
            </a:pPr>
            <a:r>
              <a:rPr lang="en-US" dirty="0">
                <a:solidFill>
                  <a:schemeClr val="accent1"/>
                </a:solidFill>
                <a:latin typeface="Times New Roman" panose="02020603050405020304" pitchFamily="18" charset="0"/>
                <a:cs typeface="Times New Roman" panose="02020603050405020304" pitchFamily="18" charset="0"/>
              </a:rPr>
              <a:t>Ms. Jimenez</a:t>
            </a:r>
          </a:p>
          <a:p>
            <a:pPr>
              <a:lnSpc>
                <a:spcPct val="100000"/>
              </a:lnSpc>
              <a:spcBef>
                <a:spcPts val="0"/>
              </a:spcBef>
            </a:pPr>
            <a:r>
              <a:rPr lang="en-US" dirty="0">
                <a:solidFill>
                  <a:schemeClr val="accent1"/>
                </a:solidFill>
                <a:latin typeface="Times New Roman" panose="02020603050405020304" pitchFamily="18" charset="0"/>
                <a:cs typeface="Times New Roman" panose="02020603050405020304" pitchFamily="18" charset="0"/>
              </a:rPr>
              <a:t>Room 140</a:t>
            </a:r>
          </a:p>
        </p:txBody>
      </p:sp>
      <p:pic>
        <p:nvPicPr>
          <p:cNvPr id="8" name="Picture 7" descr="A bear wearing a blue shirt sitting at a table with books and pens&#10;&#10;Description automatically generated">
            <a:extLst>
              <a:ext uri="{FF2B5EF4-FFF2-40B4-BE49-F238E27FC236}">
                <a16:creationId xmlns:a16="http://schemas.microsoft.com/office/drawing/2014/main" id="{3E4F76D4-5AD2-9EF2-63E3-6D87A79B6574}"/>
              </a:ext>
            </a:extLst>
          </p:cNvPr>
          <p:cNvPicPr>
            <a:picLocks noChangeAspect="1"/>
          </p:cNvPicPr>
          <p:nvPr/>
        </p:nvPicPr>
        <p:blipFill>
          <a:blip r:embed="rId3"/>
          <a:stretch>
            <a:fillRect/>
          </a:stretch>
        </p:blipFill>
        <p:spPr>
          <a:xfrm rot="20442519">
            <a:off x="348837" y="397735"/>
            <a:ext cx="2345064" cy="2345064"/>
          </a:xfrm>
          <a:prstGeom prst="rect">
            <a:avLst/>
          </a:prstGeom>
        </p:spPr>
      </p:pic>
      <p:pic>
        <p:nvPicPr>
          <p:cNvPr id="10" name="Picture 9" descr="A cartoon bear face with blue nose&#10;&#10;Description automatically generated">
            <a:extLst>
              <a:ext uri="{FF2B5EF4-FFF2-40B4-BE49-F238E27FC236}">
                <a16:creationId xmlns:a16="http://schemas.microsoft.com/office/drawing/2014/main" id="{704AC58F-48BB-C28B-823A-D7E623B98F4A}"/>
              </a:ext>
            </a:extLst>
          </p:cNvPr>
          <p:cNvPicPr>
            <a:picLocks noChangeAspect="1"/>
          </p:cNvPicPr>
          <p:nvPr/>
        </p:nvPicPr>
        <p:blipFill>
          <a:blip r:embed="rId4"/>
          <a:stretch>
            <a:fillRect/>
          </a:stretch>
        </p:blipFill>
        <p:spPr>
          <a:xfrm rot="1432600">
            <a:off x="9548728" y="443636"/>
            <a:ext cx="2261498" cy="2109282"/>
          </a:xfrm>
          <a:prstGeom prst="rect">
            <a:avLst/>
          </a:prstGeom>
        </p:spPr>
      </p:pic>
      <p:pic>
        <p:nvPicPr>
          <p:cNvPr id="12" name="Picture 11" descr="A blue and yellow logo&#10;&#10;Description automatically generated">
            <a:extLst>
              <a:ext uri="{FF2B5EF4-FFF2-40B4-BE49-F238E27FC236}">
                <a16:creationId xmlns:a16="http://schemas.microsoft.com/office/drawing/2014/main" id="{F7741811-4A79-3DE4-4CE2-2293674DDF05}"/>
              </a:ext>
            </a:extLst>
          </p:cNvPr>
          <p:cNvPicPr>
            <a:picLocks noChangeAspect="1"/>
          </p:cNvPicPr>
          <p:nvPr/>
        </p:nvPicPr>
        <p:blipFill>
          <a:blip r:embed="rId5"/>
          <a:stretch>
            <a:fillRect/>
          </a:stretch>
        </p:blipFill>
        <p:spPr>
          <a:xfrm rot="1532331">
            <a:off x="9321379" y="4378532"/>
            <a:ext cx="2308676" cy="1939254"/>
          </a:xfrm>
          <a:prstGeom prst="rect">
            <a:avLst/>
          </a:prstGeom>
        </p:spPr>
      </p:pic>
      <p:pic>
        <p:nvPicPr>
          <p:cNvPr id="14" name="Picture 13" descr="A blue and yellow logo&#10;&#10;Description automatically generated">
            <a:extLst>
              <a:ext uri="{FF2B5EF4-FFF2-40B4-BE49-F238E27FC236}">
                <a16:creationId xmlns:a16="http://schemas.microsoft.com/office/drawing/2014/main" id="{C985050E-6B45-67E5-56AB-5C4D2615B193}"/>
              </a:ext>
            </a:extLst>
          </p:cNvPr>
          <p:cNvPicPr>
            <a:picLocks noChangeAspect="1"/>
          </p:cNvPicPr>
          <p:nvPr/>
        </p:nvPicPr>
        <p:blipFill>
          <a:blip r:embed="rId6"/>
          <a:stretch>
            <a:fillRect/>
          </a:stretch>
        </p:blipFill>
        <p:spPr>
          <a:xfrm rot="20415786">
            <a:off x="272132" y="4620303"/>
            <a:ext cx="2857500" cy="1666875"/>
          </a:xfrm>
          <a:prstGeom prst="rect">
            <a:avLst/>
          </a:prstGeom>
        </p:spPr>
      </p:pic>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99D361-319F-4BC4-81C4-F32BBF7A4FB8}"/>
              </a:ext>
            </a:extLst>
          </p:cNvPr>
          <p:cNvSpPr>
            <a:spLocks noGrp="1"/>
          </p:cNvSpPr>
          <p:nvPr>
            <p:ph type="title"/>
          </p:nvPr>
        </p:nvSpPr>
        <p:spPr/>
        <p:txBody>
          <a:bodyPr/>
          <a:lstStyle/>
          <a:p>
            <a:r>
              <a:rPr lang="en-US" dirty="0"/>
              <a:t>Class Information</a:t>
            </a:r>
          </a:p>
        </p:txBody>
      </p:sp>
      <p:pic>
        <p:nvPicPr>
          <p:cNvPr id="4" name="Graphic 3" descr="sketch of an open book, light bulb, and the word, &quot;idea&quot;">
            <a:extLst>
              <a:ext uri="{FF2B5EF4-FFF2-40B4-BE49-F238E27FC236}">
                <a16:creationId xmlns:a16="http://schemas.microsoft.com/office/drawing/2014/main" id="{2EFEDB6D-C50E-3C40-A621-346302CA8A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6012" y="4498453"/>
            <a:ext cx="2327332" cy="1873700"/>
          </a:xfrm>
          <a:prstGeom prst="rect">
            <a:avLst/>
          </a:prstGeom>
        </p:spPr>
      </p:pic>
      <p:sp>
        <p:nvSpPr>
          <p:cNvPr id="3" name="Text Placeholder 2">
            <a:extLst>
              <a:ext uri="{FF2B5EF4-FFF2-40B4-BE49-F238E27FC236}">
                <a16:creationId xmlns:a16="http://schemas.microsoft.com/office/drawing/2014/main" id="{ACCF25D8-462F-8B4A-8D99-662B5C3FFDE9}"/>
              </a:ext>
            </a:extLst>
          </p:cNvPr>
          <p:cNvSpPr>
            <a:spLocks noGrp="1"/>
          </p:cNvSpPr>
          <p:nvPr>
            <p:ph type="body" sz="quarter" idx="11"/>
          </p:nvPr>
        </p:nvSpPr>
        <p:spPr>
          <a:xfrm>
            <a:off x="5713412" y="492139"/>
            <a:ext cx="6019802" cy="5410200"/>
          </a:xfrm>
        </p:spPr>
        <p:txBody>
          <a:bodyPr/>
          <a:lstStyle/>
          <a:p>
            <a:pPr>
              <a:buClr>
                <a:schemeClr val="bg1"/>
              </a:buClr>
            </a:pPr>
            <a:r>
              <a:rPr lang="en-US" b="1" u="sng" dirty="0">
                <a:solidFill>
                  <a:schemeClr val="tx1"/>
                </a:solidFill>
                <a:latin typeface="Times New Roman" panose="02020603050405020304" pitchFamily="18" charset="0"/>
                <a:cs typeface="Times New Roman" panose="02020603050405020304" pitchFamily="18" charset="0"/>
              </a:rPr>
              <a:t>Classroom Incentives</a:t>
            </a:r>
          </a:p>
          <a:p>
            <a:pPr lvl="1"/>
            <a:r>
              <a:rPr lang="en-US" dirty="0">
                <a:latin typeface="Times New Roman" panose="02020603050405020304" pitchFamily="18" charset="0"/>
                <a:cs typeface="Times New Roman" panose="02020603050405020304" pitchFamily="18" charset="0"/>
              </a:rPr>
              <a:t>Individual Incentives: Golden Eagle Tickets, WOW Board, Clip Chart</a:t>
            </a:r>
          </a:p>
          <a:p>
            <a:pPr lvl="1"/>
            <a:r>
              <a:rPr lang="en-US" dirty="0">
                <a:latin typeface="Times New Roman" panose="02020603050405020304" pitchFamily="18" charset="0"/>
                <a:cs typeface="Times New Roman" panose="02020603050405020304" pitchFamily="18" charset="0"/>
              </a:rPr>
              <a:t>Team Incentives:  Weekly Table Tally Points</a:t>
            </a:r>
          </a:p>
          <a:p>
            <a:pPr lvl="1"/>
            <a:r>
              <a:rPr lang="en-US" dirty="0">
                <a:latin typeface="Times New Roman" panose="02020603050405020304" pitchFamily="18" charset="0"/>
                <a:cs typeface="Times New Roman" panose="02020603050405020304" pitchFamily="18" charset="0"/>
              </a:rPr>
              <a:t>Class Incentives:  Marble Jar</a:t>
            </a:r>
          </a:p>
          <a:p>
            <a:pPr>
              <a:buClr>
                <a:schemeClr val="bg1"/>
              </a:buClr>
            </a:pPr>
            <a:r>
              <a:rPr lang="en-US" b="1" u="sng" dirty="0">
                <a:solidFill>
                  <a:schemeClr val="tx1"/>
                </a:solidFill>
                <a:latin typeface="Times New Roman" panose="02020603050405020304" pitchFamily="18" charset="0"/>
                <a:cs typeface="Times New Roman" panose="02020603050405020304" pitchFamily="18" charset="0"/>
              </a:rPr>
              <a:t>Curriculum and Programs</a:t>
            </a:r>
          </a:p>
          <a:p>
            <a:pPr lvl="1"/>
            <a:r>
              <a:rPr lang="en-US" dirty="0">
                <a:latin typeface="Times New Roman" panose="02020603050405020304" pitchFamily="18" charset="0"/>
                <a:cs typeface="Times New Roman" panose="02020603050405020304" pitchFamily="18" charset="0"/>
              </a:rPr>
              <a:t>Wonders (ELA/ELD/Social Studies), Savvas (Math), Twig (Science), ELEVO (PE), Second Step (SEL)</a:t>
            </a:r>
          </a:p>
          <a:p>
            <a:pPr lvl="1"/>
            <a:r>
              <a:rPr lang="en-US" dirty="0">
                <a:latin typeface="Times New Roman" panose="02020603050405020304" pitchFamily="18" charset="0"/>
                <a:cs typeface="Times New Roman" panose="02020603050405020304" pitchFamily="18" charset="0"/>
              </a:rPr>
              <a:t>Google Classroom (daily independent classwork), Lexia (ELA supplement), DreamBox (Math intervention), 99Math (Math fluency)</a:t>
            </a:r>
          </a:p>
        </p:txBody>
      </p:sp>
    </p:spTree>
    <p:extLst>
      <p:ext uri="{BB962C8B-B14F-4D97-AF65-F5344CB8AC3E}">
        <p14:creationId xmlns:p14="http://schemas.microsoft.com/office/powerpoint/2010/main" val="38777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3039-F0D7-4255-8290-BDC6D98D1546}"/>
              </a:ext>
            </a:extLst>
          </p:cNvPr>
          <p:cNvSpPr>
            <a:spLocks noGrp="1"/>
          </p:cNvSpPr>
          <p:nvPr>
            <p:ph type="title"/>
          </p:nvPr>
        </p:nvSpPr>
        <p:spPr/>
        <p:txBody>
          <a:bodyPr>
            <a:noAutofit/>
          </a:bodyPr>
          <a:lstStyle/>
          <a:p>
            <a:r>
              <a:rPr lang="en-US" b="1" dirty="0"/>
              <a:t>Helpful Information</a:t>
            </a:r>
            <a:endParaRPr lang="en-US" dirty="0"/>
          </a:p>
        </p:txBody>
      </p:sp>
      <p:sp>
        <p:nvSpPr>
          <p:cNvPr id="3" name="Content Placeholder 2"/>
          <p:cNvSpPr>
            <a:spLocks noGrp="1"/>
          </p:cNvSpPr>
          <p:nvPr>
            <p:ph idx="10"/>
          </p:nvPr>
        </p:nvSpPr>
        <p:spPr>
          <a:xfrm>
            <a:off x="2589212" y="1600200"/>
            <a:ext cx="8763002" cy="3505200"/>
          </a:xfrm>
        </p:spPr>
        <p:txBody>
          <a:bodyPr>
            <a:normAutofit/>
          </a:bodyPr>
          <a:lstStyle/>
          <a:p>
            <a:r>
              <a:rPr lang="en-US" sz="2000" dirty="0">
                <a:latin typeface="Times New Roman" panose="02020603050405020304" pitchFamily="18" charset="0"/>
                <a:cs typeface="Times New Roman" panose="02020603050405020304" pitchFamily="18" charset="0"/>
              </a:rPr>
              <a:t>Contact Information:</a:t>
            </a:r>
          </a:p>
          <a:p>
            <a:pPr lvl="1"/>
            <a:r>
              <a:rPr lang="en-US" dirty="0">
                <a:latin typeface="Times New Roman" panose="02020603050405020304" pitchFamily="18" charset="0"/>
                <a:cs typeface="Times New Roman" panose="02020603050405020304" pitchFamily="18" charset="0"/>
              </a:rPr>
              <a:t>Email:  </a:t>
            </a:r>
            <a:r>
              <a:rPr lang="en-US" dirty="0">
                <a:latin typeface="Times New Roman" panose="02020603050405020304" pitchFamily="18" charset="0"/>
                <a:cs typeface="Times New Roman" panose="02020603050405020304" pitchFamily="18" charset="0"/>
                <a:hlinkClick r:id="rId3"/>
              </a:rPr>
              <a:t>Lisa_Jimenez@chino.k12.ca.us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Parent Portal (Aeries)</a:t>
            </a:r>
          </a:p>
          <a:p>
            <a:pPr lvl="1"/>
            <a:r>
              <a:rPr lang="en-US" dirty="0">
                <a:latin typeface="Times New Roman" panose="02020603050405020304" pitchFamily="18" charset="0"/>
                <a:cs typeface="Times New Roman" panose="02020603050405020304" pitchFamily="18" charset="0"/>
              </a:rPr>
              <a:t>Parent Square Communication (sign-ups coming for Parent Conferences)</a:t>
            </a:r>
          </a:p>
          <a:p>
            <a:r>
              <a:rPr lang="en-US" sz="2000" dirty="0">
                <a:latin typeface="Times New Roman" panose="02020603050405020304" pitchFamily="18" charset="0"/>
                <a:cs typeface="Times New Roman" panose="02020603050405020304" pitchFamily="18" charset="0"/>
              </a:rPr>
              <a:t>School agendas and website have many useful pages of information including the calendar, school rules, policies, and much more.  If you have a general question look there first.</a:t>
            </a:r>
          </a:p>
          <a:p>
            <a:r>
              <a:rPr lang="en-US" sz="2000" dirty="0">
                <a:latin typeface="Times New Roman" panose="02020603050405020304" pitchFamily="18" charset="0"/>
                <a:cs typeface="Times New Roman" panose="02020603050405020304" pitchFamily="18" charset="0"/>
              </a:rPr>
              <a:t>You can access all programs through your child’s ClassLink page.</a:t>
            </a:r>
          </a:p>
          <a:p>
            <a:pPr marL="0" indent="0">
              <a:buClr>
                <a:schemeClr val="tx1"/>
              </a:buClr>
              <a:buNone/>
            </a:pPr>
            <a:endParaRPr lang="en-US" sz="2000" dirty="0"/>
          </a:p>
        </p:txBody>
      </p:sp>
    </p:spTree>
    <p:extLst>
      <p:ext uri="{BB962C8B-B14F-4D97-AF65-F5344CB8AC3E}">
        <p14:creationId xmlns:p14="http://schemas.microsoft.com/office/powerpoint/2010/main" val="191766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p:txBody>
          <a:bodyPr/>
          <a:lstStyle/>
          <a:p>
            <a:r>
              <a:rPr lang="en-US" dirty="0">
                <a:solidFill>
                  <a:schemeClr val="accent4"/>
                </a:solidFill>
              </a:rPr>
              <a:t>Suggestions for </a:t>
            </a:r>
            <a:br>
              <a:rPr lang="en-US" dirty="0">
                <a:solidFill>
                  <a:schemeClr val="accent4"/>
                </a:solidFill>
              </a:rPr>
            </a:br>
            <a:r>
              <a:rPr lang="en-US" dirty="0">
                <a:solidFill>
                  <a:schemeClr val="accent4"/>
                </a:solidFill>
              </a:rPr>
              <a:t>Success</a:t>
            </a:r>
          </a:p>
        </p:txBody>
      </p:sp>
      <p:pic>
        <p:nvPicPr>
          <p:cNvPr id="2" name="Graphic 1" descr="sketch of a few books with a pencil">
            <a:extLst>
              <a:ext uri="{FF2B5EF4-FFF2-40B4-BE49-F238E27FC236}">
                <a16:creationId xmlns:a16="http://schemas.microsoft.com/office/drawing/2014/main" id="{06389758-9BA9-4795-A7A1-3F2CF0EE0C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4612" y="4320878"/>
            <a:ext cx="1905000" cy="2228850"/>
          </a:xfrm>
          <a:prstGeom prst="rect">
            <a:avLst/>
          </a:prstGeom>
        </p:spPr>
      </p:pic>
      <p:sp>
        <p:nvSpPr>
          <p:cNvPr id="4" name="Text Placeholder 3">
            <a:extLst>
              <a:ext uri="{FF2B5EF4-FFF2-40B4-BE49-F238E27FC236}">
                <a16:creationId xmlns:a16="http://schemas.microsoft.com/office/drawing/2014/main" id="{04003271-B7B6-40B9-B32A-F24DDAFF2AB5}"/>
              </a:ext>
            </a:extLst>
          </p:cNvPr>
          <p:cNvSpPr>
            <a:spLocks noGrp="1"/>
          </p:cNvSpPr>
          <p:nvPr>
            <p:ph type="body" sz="quarter" idx="11"/>
          </p:nvPr>
        </p:nvSpPr>
        <p:spPr>
          <a:xfrm>
            <a:off x="5789612" y="308272"/>
            <a:ext cx="6284055" cy="5863928"/>
          </a:xfrm>
        </p:spPr>
        <p:txBody>
          <a:bodyPr>
            <a:normAutofit lnSpcReduction="10000"/>
          </a:bodyPr>
          <a:lstStyle/>
          <a:p>
            <a:pPr marL="457200" indent="-457200">
              <a:buFont typeface="+mj-lt"/>
              <a:buAutoNum type="arabicPeriod"/>
            </a:pPr>
            <a:r>
              <a:rPr lang="en-US" sz="1800" dirty="0">
                <a:latin typeface="Times New Roman" panose="02020603050405020304" pitchFamily="18" charset="0"/>
                <a:cs typeface="Times New Roman" panose="02020603050405020304" pitchFamily="18" charset="0"/>
              </a:rPr>
              <a:t>Have a routine and try to stick to it.  At this age students who go to bed between 8-8:30pm, wake-up with enough time to get ready in the morning, and eat breakfast and are ready to tackle the day.</a:t>
            </a:r>
          </a:p>
          <a:p>
            <a:pPr marL="457200" indent="-457200">
              <a:buFont typeface="+mj-lt"/>
              <a:buAutoNum type="arabicPeriod"/>
            </a:pPr>
            <a:r>
              <a:rPr lang="en-US" sz="1800" dirty="0">
                <a:latin typeface="Times New Roman" panose="02020603050405020304" pitchFamily="18" charset="0"/>
                <a:cs typeface="Times New Roman" panose="02020603050405020304" pitchFamily="18" charset="0"/>
              </a:rPr>
              <a:t>Ask specific questions about their day.  “What was one new word you learned today?”  “Were you a good friend today?” “What was your favorite part about math?”  You may not get much from the general “How was your day?” question.</a:t>
            </a:r>
          </a:p>
          <a:p>
            <a:pPr marL="457200" indent="-457200">
              <a:buFont typeface="+mj-lt"/>
              <a:buAutoNum type="arabicPeriod"/>
            </a:pPr>
            <a:r>
              <a:rPr lang="en-US" sz="1800" dirty="0">
                <a:latin typeface="Times New Roman" panose="02020603050405020304" pitchFamily="18" charset="0"/>
                <a:cs typeface="Times New Roman" panose="02020603050405020304" pitchFamily="18" charset="0"/>
              </a:rPr>
              <a:t>Communicate with me directly.  If you have a question, concern, or need to let me know about something going on, please contact me directly for the most accurate information and immediate action.</a:t>
            </a:r>
          </a:p>
          <a:p>
            <a:pPr marL="457200" indent="-457200">
              <a:buFont typeface="+mj-lt"/>
              <a:buAutoNum type="arabicPeriod"/>
            </a:pPr>
            <a:r>
              <a:rPr lang="en-US" sz="1800" dirty="0">
                <a:latin typeface="Times New Roman" panose="02020603050405020304" pitchFamily="18" charset="0"/>
                <a:cs typeface="Times New Roman" panose="02020603050405020304" pitchFamily="18" charset="0"/>
              </a:rPr>
              <a:t>Teach your child to tie their shoes, begin to talk about time and money.  Get an analog clock if you do not have one and help them practice.  Have students count money they have saved in a piggy bank.</a:t>
            </a:r>
          </a:p>
          <a:p>
            <a:pPr marL="457200" indent="-457200">
              <a:buFont typeface="+mj-lt"/>
              <a:buAutoNum type="arabicPeriod"/>
            </a:pPr>
            <a:r>
              <a:rPr lang="en-US" sz="1800" dirty="0">
                <a:latin typeface="Times New Roman" panose="02020603050405020304" pitchFamily="18" charset="0"/>
                <a:cs typeface="Times New Roman" panose="02020603050405020304" pitchFamily="18" charset="0"/>
              </a:rPr>
              <a:t>Less screen time and more board games, reading, coloring, drawing, playing outside, helping in the kitchen, helping with the care of pets, and other household tasks. </a:t>
            </a:r>
          </a:p>
          <a:p>
            <a:pPr marL="457200" indent="-457200">
              <a:buFont typeface="+mj-lt"/>
              <a:buAutoNum type="arabicPeriod"/>
            </a:pPr>
            <a:endParaRPr lang="en-US" dirty="0"/>
          </a:p>
        </p:txBody>
      </p:sp>
    </p:spTree>
    <p:extLst>
      <p:ext uri="{BB962C8B-B14F-4D97-AF65-F5344CB8AC3E}">
        <p14:creationId xmlns:p14="http://schemas.microsoft.com/office/powerpoint/2010/main" val="22991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a:xfrm rot="20680249">
            <a:off x="1478664" y="2537602"/>
            <a:ext cx="6669087" cy="1143000"/>
          </a:xfrm>
        </p:spPr>
        <p:txBody>
          <a:bodyPr anchor="t">
            <a:noAutofit/>
          </a:bodyPr>
          <a:lstStyle/>
          <a:p>
            <a:pPr>
              <a:lnSpc>
                <a:spcPct val="100000"/>
              </a:lnSpc>
            </a:pPr>
            <a:r>
              <a:rPr lang="en-US" sz="8000" b="1" dirty="0">
                <a:solidFill>
                  <a:schemeClr val="bg1"/>
                </a:solidFill>
              </a:rPr>
              <a:t>Questions?</a:t>
            </a:r>
          </a:p>
        </p:txBody>
      </p:sp>
    </p:spTree>
    <p:extLst>
      <p:ext uri="{BB962C8B-B14F-4D97-AF65-F5344CB8AC3E}">
        <p14:creationId xmlns:p14="http://schemas.microsoft.com/office/powerpoint/2010/main" val="371437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nSpc>
                <a:spcPct val="100000"/>
              </a:lnSpc>
            </a:pPr>
            <a:r>
              <a:rPr lang="en-US" sz="4000" b="1" dirty="0">
                <a:solidFill>
                  <a:schemeClr val="accent1"/>
                </a:solidFill>
              </a:rPr>
              <a:t>Welcome parents!</a:t>
            </a:r>
          </a:p>
        </p:txBody>
      </p:sp>
      <p:sp>
        <p:nvSpPr>
          <p:cNvPr id="3" name="Content Placeholder 2"/>
          <p:cNvSpPr>
            <a:spLocks noGrp="1"/>
          </p:cNvSpPr>
          <p:nvPr>
            <p:ph idx="1"/>
          </p:nvPr>
        </p:nvSpPr>
        <p:spPr>
          <a:xfrm>
            <a:off x="720724" y="1828800"/>
            <a:ext cx="6211887" cy="4470400"/>
          </a:xfrm>
        </p:spPr>
        <p:txBody>
          <a:bodyPr vert="horz" lIns="121899" tIns="60949" rIns="121899" bIns="60949" rtlCol="0" anchor="t">
            <a:normAutofit/>
          </a:bodyPr>
          <a:lstStyle/>
          <a:p>
            <a:pPr marL="304165" indent="-304165"/>
            <a:r>
              <a:rPr lang="en-US" sz="2000" dirty="0">
                <a:latin typeface="Times New Roman" panose="02020603050405020304" pitchFamily="18" charset="0"/>
                <a:ea typeface="+mn-lt"/>
                <a:cs typeface="Times New Roman" panose="02020603050405020304" pitchFamily="18" charset="0"/>
              </a:rPr>
              <a:t>Welcome to our Class!</a:t>
            </a:r>
            <a:endParaRPr lang="en-US" dirty="0">
              <a:latin typeface="Times New Roman" panose="02020603050405020304" pitchFamily="18" charset="0"/>
              <a:ea typeface="+mn-lt"/>
              <a:cs typeface="Times New Roman" panose="02020603050405020304" pitchFamily="18" charset="0"/>
            </a:endParaRPr>
          </a:p>
          <a:p>
            <a:pPr marL="304165" indent="-304165"/>
            <a:r>
              <a:rPr lang="en-US" sz="2000" dirty="0">
                <a:latin typeface="Times New Roman" panose="02020603050405020304" pitchFamily="18" charset="0"/>
                <a:ea typeface="+mn-lt"/>
                <a:cs typeface="Times New Roman" panose="02020603050405020304" pitchFamily="18" charset="0"/>
              </a:rPr>
              <a:t>A little about Me:</a:t>
            </a:r>
            <a:endParaRPr lang="en-US" dirty="0">
              <a:latin typeface="Times New Roman" panose="02020603050405020304" pitchFamily="18" charset="0"/>
              <a:cs typeface="Times New Roman" panose="02020603050405020304" pitchFamily="18" charset="0"/>
            </a:endParaRPr>
          </a:p>
          <a:p>
            <a:pPr marL="730885" lvl="1" indent="-304165"/>
            <a:r>
              <a:rPr lang="en-US" dirty="0">
                <a:latin typeface="Times New Roman" panose="02020603050405020304" pitchFamily="18" charset="0"/>
                <a:ea typeface="+mn-lt"/>
                <a:cs typeface="Times New Roman" panose="02020603050405020304" pitchFamily="18" charset="0"/>
              </a:rPr>
              <a:t>26</a:t>
            </a:r>
            <a:r>
              <a:rPr lang="en-US" baseline="30000" dirty="0">
                <a:latin typeface="Times New Roman" panose="02020603050405020304" pitchFamily="18" charset="0"/>
                <a:ea typeface="+mn-lt"/>
                <a:cs typeface="Times New Roman" panose="02020603050405020304" pitchFamily="18" charset="0"/>
              </a:rPr>
              <a:t>th</a:t>
            </a:r>
            <a:r>
              <a:rPr lang="en-US" dirty="0">
                <a:latin typeface="Times New Roman" panose="02020603050405020304" pitchFamily="18" charset="0"/>
                <a:ea typeface="+mn-lt"/>
                <a:cs typeface="Times New Roman" panose="02020603050405020304" pitchFamily="18" charset="0"/>
              </a:rPr>
              <a:t> year teaching</a:t>
            </a:r>
          </a:p>
          <a:p>
            <a:pPr marL="730885" lvl="1" indent="-304165"/>
            <a:r>
              <a:rPr lang="en-US" dirty="0">
                <a:latin typeface="Times New Roman" panose="02020603050405020304" pitchFamily="18" charset="0"/>
                <a:ea typeface="+mn-lt"/>
                <a:cs typeface="Times New Roman" panose="02020603050405020304" pitchFamily="18" charset="0"/>
              </a:rPr>
              <a:t>Taught 3</a:t>
            </a:r>
            <a:r>
              <a:rPr lang="en-US" baseline="30000" dirty="0">
                <a:latin typeface="Times New Roman" panose="02020603050405020304" pitchFamily="18" charset="0"/>
                <a:ea typeface="+mn-lt"/>
                <a:cs typeface="Times New Roman" panose="02020603050405020304" pitchFamily="18" charset="0"/>
              </a:rPr>
              <a:t>rd</a:t>
            </a:r>
            <a:r>
              <a:rPr lang="en-US" dirty="0">
                <a:latin typeface="Times New Roman" panose="02020603050405020304" pitchFamily="18" charset="0"/>
                <a:ea typeface="+mn-lt"/>
                <a:cs typeface="Times New Roman" panose="02020603050405020304" pitchFamily="18" charset="0"/>
              </a:rPr>
              <a:t>, 4</a:t>
            </a:r>
            <a:r>
              <a:rPr lang="en-US" baseline="30000" dirty="0">
                <a:latin typeface="Times New Roman" panose="02020603050405020304" pitchFamily="18" charset="0"/>
                <a:ea typeface="+mn-lt"/>
                <a:cs typeface="Times New Roman" panose="02020603050405020304" pitchFamily="18" charset="0"/>
              </a:rPr>
              <a:t>th</a:t>
            </a:r>
            <a:r>
              <a:rPr lang="en-US" dirty="0">
                <a:latin typeface="Times New Roman" panose="02020603050405020304" pitchFamily="18" charset="0"/>
                <a:ea typeface="+mn-lt"/>
                <a:cs typeface="Times New Roman" panose="02020603050405020304" pitchFamily="18" charset="0"/>
              </a:rPr>
              <a:t>, 5</a:t>
            </a:r>
            <a:r>
              <a:rPr lang="en-US" baseline="30000" dirty="0">
                <a:latin typeface="Times New Roman" panose="02020603050405020304" pitchFamily="18" charset="0"/>
                <a:ea typeface="+mn-lt"/>
                <a:cs typeface="Times New Roman" panose="02020603050405020304" pitchFamily="18" charset="0"/>
              </a:rPr>
              <a:t>th</a:t>
            </a:r>
            <a:r>
              <a:rPr lang="en-US" dirty="0">
                <a:latin typeface="Times New Roman" panose="02020603050405020304" pitchFamily="18" charset="0"/>
                <a:ea typeface="+mn-lt"/>
                <a:cs typeface="Times New Roman" panose="02020603050405020304" pitchFamily="18" charset="0"/>
              </a:rPr>
              <a:t>, 6</a:t>
            </a:r>
            <a:r>
              <a:rPr lang="en-US" baseline="30000" dirty="0">
                <a:latin typeface="Times New Roman" panose="02020603050405020304" pitchFamily="18" charset="0"/>
                <a:ea typeface="+mn-lt"/>
                <a:cs typeface="Times New Roman" panose="02020603050405020304" pitchFamily="18" charset="0"/>
              </a:rPr>
              <a:t>th</a:t>
            </a:r>
            <a:r>
              <a:rPr lang="en-US" dirty="0">
                <a:latin typeface="Times New Roman" panose="02020603050405020304" pitchFamily="18" charset="0"/>
                <a:ea typeface="+mn-lt"/>
                <a:cs typeface="Times New Roman" panose="02020603050405020304" pitchFamily="18" charset="0"/>
              </a:rPr>
              <a:t>, and 2</a:t>
            </a:r>
            <a:r>
              <a:rPr lang="en-US" baseline="30000" dirty="0">
                <a:latin typeface="Times New Roman" panose="02020603050405020304" pitchFamily="18" charset="0"/>
                <a:ea typeface="+mn-lt"/>
                <a:cs typeface="Times New Roman" panose="02020603050405020304" pitchFamily="18" charset="0"/>
              </a:rPr>
              <a:t>nd</a:t>
            </a:r>
            <a:r>
              <a:rPr lang="en-US" dirty="0">
                <a:latin typeface="Times New Roman" panose="02020603050405020304" pitchFamily="18" charset="0"/>
                <a:ea typeface="+mn-lt"/>
                <a:cs typeface="Times New Roman" panose="02020603050405020304" pitchFamily="18" charset="0"/>
              </a:rPr>
              <a:t> </a:t>
            </a:r>
          </a:p>
          <a:p>
            <a:pPr marL="730885" lvl="1" indent="-304165"/>
            <a:r>
              <a:rPr lang="en-US" dirty="0">
                <a:latin typeface="Times New Roman" panose="02020603050405020304" pitchFamily="18" charset="0"/>
                <a:ea typeface="+mn-lt"/>
                <a:cs typeface="Times New Roman" panose="02020603050405020304" pitchFamily="18" charset="0"/>
              </a:rPr>
              <a:t>Credential and degree from CSUSB</a:t>
            </a:r>
          </a:p>
          <a:p>
            <a:pPr marL="730885" lvl="1" indent="-304165"/>
            <a:r>
              <a:rPr lang="en-US" dirty="0">
                <a:latin typeface="Times New Roman" panose="02020603050405020304" pitchFamily="18" charset="0"/>
                <a:ea typeface="+mn-lt"/>
                <a:cs typeface="Times New Roman" panose="02020603050405020304" pitchFamily="18" charset="0"/>
              </a:rPr>
              <a:t>Masters of Education &amp; Curriculum from CSUSB</a:t>
            </a:r>
          </a:p>
          <a:p>
            <a:pPr marL="730885" lvl="1" indent="-304165"/>
            <a:r>
              <a:rPr lang="en-US" dirty="0">
                <a:latin typeface="Times New Roman" panose="02020603050405020304" pitchFamily="18" charset="0"/>
                <a:ea typeface="+mn-lt"/>
                <a:cs typeface="Times New Roman" panose="02020603050405020304" pitchFamily="18" charset="0"/>
              </a:rPr>
              <a:t>Single mom of 4 boys and our dog, Lola</a:t>
            </a:r>
          </a:p>
          <a:p>
            <a:pPr marL="730885" lvl="1" indent="-304165"/>
            <a:r>
              <a:rPr lang="en-US" dirty="0">
                <a:latin typeface="Times New Roman" panose="02020603050405020304" pitchFamily="18" charset="0"/>
                <a:ea typeface="+mn-lt"/>
                <a:cs typeface="Times New Roman" panose="02020603050405020304" pitchFamily="18" charset="0"/>
              </a:rPr>
              <a:t>Love all things Disney and Dodgers</a:t>
            </a:r>
          </a:p>
          <a:p>
            <a:pPr marL="730885" lvl="1" indent="-304165"/>
            <a:r>
              <a:rPr lang="en-US" dirty="0">
                <a:latin typeface="Times New Roman" panose="02020603050405020304" pitchFamily="18" charset="0"/>
                <a:ea typeface="+mn-lt"/>
                <a:cs typeface="Times New Roman" panose="02020603050405020304" pitchFamily="18" charset="0"/>
              </a:rPr>
              <a:t>Grateful for my life’s opportunities</a:t>
            </a:r>
          </a:p>
        </p:txBody>
      </p:sp>
      <p:pic>
        <p:nvPicPr>
          <p:cNvPr id="5" name="Picture 4" descr="A group of people posing for a photo in front of a rose bowl&#10;&#10;Description automatically generated">
            <a:extLst>
              <a:ext uri="{FF2B5EF4-FFF2-40B4-BE49-F238E27FC236}">
                <a16:creationId xmlns:a16="http://schemas.microsoft.com/office/drawing/2014/main" id="{B7024155-05E8-69DB-EAA1-BDB6FE02EC4C}"/>
              </a:ext>
            </a:extLst>
          </p:cNvPr>
          <p:cNvPicPr>
            <a:picLocks noChangeAspect="1"/>
          </p:cNvPicPr>
          <p:nvPr/>
        </p:nvPicPr>
        <p:blipFill>
          <a:blip r:embed="rId3"/>
          <a:stretch>
            <a:fillRect/>
          </a:stretch>
        </p:blipFill>
        <p:spPr>
          <a:xfrm>
            <a:off x="7008812" y="152400"/>
            <a:ext cx="4353729" cy="5310038"/>
          </a:xfrm>
          <a:prstGeom prst="rect">
            <a:avLst/>
          </a:prstGeom>
        </p:spPr>
      </p:pic>
      <p:pic>
        <p:nvPicPr>
          <p:cNvPr id="1028" name="Picture 4" descr="Image preview">
            <a:extLst>
              <a:ext uri="{FF2B5EF4-FFF2-40B4-BE49-F238E27FC236}">
                <a16:creationId xmlns:a16="http://schemas.microsoft.com/office/drawing/2014/main" id="{A4FC5541-C616-A8C1-CFEE-ED62437B17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75" t="21111" r="4764" b="24445"/>
          <a:stretch/>
        </p:blipFill>
        <p:spPr bwMode="auto">
          <a:xfrm rot="1036997">
            <a:off x="10165185" y="4185656"/>
            <a:ext cx="1876089" cy="255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620B0B-BCC1-4BED-BF4D-17691AE321AC}"/>
              </a:ext>
            </a:extLst>
          </p:cNvPr>
          <p:cNvSpPr>
            <a:spLocks noGrp="1"/>
          </p:cNvSpPr>
          <p:nvPr>
            <p:ph type="title"/>
          </p:nvPr>
        </p:nvSpPr>
        <p:spPr/>
        <p:txBody>
          <a:bodyPr/>
          <a:lstStyle/>
          <a:p>
            <a:r>
              <a:rPr lang="en-US" dirty="0"/>
              <a:t>Classroom Policies</a:t>
            </a:r>
          </a:p>
        </p:txBody>
      </p:sp>
      <p:pic>
        <p:nvPicPr>
          <p:cNvPr id="5" name="Graphic 4" descr="sketch of trophy on top of stack of books">
            <a:extLst>
              <a:ext uri="{FF2B5EF4-FFF2-40B4-BE49-F238E27FC236}">
                <a16:creationId xmlns:a16="http://schemas.microsoft.com/office/drawing/2014/main" id="{382A4C56-4887-E643-AA59-89B7118B85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9622" y="3962400"/>
            <a:ext cx="1531180" cy="2041573"/>
          </a:xfrm>
          <a:prstGeom prst="rect">
            <a:avLst/>
          </a:prstGeom>
        </p:spPr>
      </p:pic>
      <p:sp>
        <p:nvSpPr>
          <p:cNvPr id="3" name="Text Placeholder 2">
            <a:extLst>
              <a:ext uri="{FF2B5EF4-FFF2-40B4-BE49-F238E27FC236}">
                <a16:creationId xmlns:a16="http://schemas.microsoft.com/office/drawing/2014/main" id="{ACCF25D8-462F-8B4A-8D99-662B5C3FFDE9}"/>
              </a:ext>
            </a:extLst>
          </p:cNvPr>
          <p:cNvSpPr>
            <a:spLocks noGrp="1"/>
          </p:cNvSpPr>
          <p:nvPr>
            <p:ph type="body" sz="quarter" idx="11"/>
          </p:nvPr>
        </p:nvSpPr>
        <p:spPr>
          <a:xfrm>
            <a:off x="6094412" y="381000"/>
            <a:ext cx="5410200" cy="5791200"/>
          </a:xfrm>
        </p:spPr>
        <p:txBody>
          <a:bodyPr vert="horz" lIns="121899" tIns="60949" rIns="121899" bIns="60949" rtlCol="0" anchor="t">
            <a:normAutofit/>
          </a:bodyPr>
          <a:lstStyle/>
          <a:p>
            <a:pPr marL="304165" indent="-304165"/>
            <a:r>
              <a:rPr lang="en-US" b="1" u="sng" dirty="0">
                <a:solidFill>
                  <a:schemeClr val="tx1"/>
                </a:solidFill>
                <a:latin typeface="Times New Roman" panose="02020603050405020304" pitchFamily="18" charset="0"/>
                <a:cs typeface="Times New Roman" panose="02020603050405020304" pitchFamily="18" charset="0"/>
              </a:rPr>
              <a:t>Bathroom</a:t>
            </a:r>
          </a:p>
          <a:p>
            <a:pPr marL="730810" lvl="1" indent="-304165"/>
            <a:r>
              <a:rPr lang="en-US" dirty="0">
                <a:latin typeface="Times New Roman" panose="02020603050405020304" pitchFamily="18" charset="0"/>
                <a:cs typeface="Times New Roman" panose="02020603050405020304" pitchFamily="18" charset="0"/>
              </a:rPr>
              <a:t>1 boy and one girl allowed at a time in the restroom per Dr. Custodio.</a:t>
            </a:r>
          </a:p>
          <a:p>
            <a:pPr marL="730810" lvl="1" indent="-304165"/>
            <a:r>
              <a:rPr lang="en-US" dirty="0">
                <a:latin typeface="Times New Roman" panose="02020603050405020304" pitchFamily="18" charset="0"/>
                <a:cs typeface="Times New Roman" panose="02020603050405020304" pitchFamily="18" charset="0"/>
              </a:rPr>
              <a:t>Bathroom emergencies are the exceptions, but student must inform teacher and sign out before leaving.</a:t>
            </a:r>
          </a:p>
          <a:p>
            <a:pPr marL="304165" indent="-304165"/>
            <a:r>
              <a:rPr lang="en-US" b="1" u="sng" dirty="0">
                <a:solidFill>
                  <a:schemeClr val="tx1"/>
                </a:solidFill>
                <a:latin typeface="Times New Roman" panose="02020603050405020304" pitchFamily="18" charset="0"/>
                <a:ea typeface="+mn-lt"/>
                <a:cs typeface="Times New Roman" panose="02020603050405020304" pitchFamily="18" charset="0"/>
              </a:rPr>
              <a:t>Water</a:t>
            </a:r>
          </a:p>
          <a:p>
            <a:pPr marL="730810" lvl="1" indent="-304165"/>
            <a:r>
              <a:rPr lang="en-US" dirty="0">
                <a:latin typeface="Times New Roman" panose="02020603050405020304" pitchFamily="18" charset="0"/>
                <a:cs typeface="Times New Roman" panose="02020603050405020304" pitchFamily="18" charset="0"/>
              </a:rPr>
              <a:t>Students may have a water bottle at their desk with them that they can drink from without asking.  Students are responsible for refilling bottles during appropriate times.</a:t>
            </a:r>
          </a:p>
          <a:p>
            <a:pPr marL="730810" lvl="1" indent="-304165"/>
            <a:r>
              <a:rPr lang="en-US" dirty="0">
                <a:latin typeface="Times New Roman" panose="02020603050405020304" pitchFamily="18" charset="0"/>
                <a:cs typeface="Times New Roman" panose="02020603050405020304" pitchFamily="18" charset="0"/>
              </a:rPr>
              <a:t>Students without a bottle may access our fountain with permission during lessons or when needed during independent work time. </a:t>
            </a:r>
          </a:p>
        </p:txBody>
      </p:sp>
    </p:spTree>
    <p:extLst>
      <p:ext uri="{BB962C8B-B14F-4D97-AF65-F5344CB8AC3E}">
        <p14:creationId xmlns:p14="http://schemas.microsoft.com/office/powerpoint/2010/main" val="2645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E27C5-BC7E-6FFE-7899-60769316B3E8}"/>
              </a:ext>
            </a:extLst>
          </p:cNvPr>
          <p:cNvSpPr>
            <a:spLocks noGrp="1"/>
          </p:cNvSpPr>
          <p:nvPr>
            <p:ph type="body" sz="quarter" idx="11"/>
          </p:nvPr>
        </p:nvSpPr>
        <p:spPr>
          <a:xfrm>
            <a:off x="4799012" y="304800"/>
            <a:ext cx="7010400" cy="5486400"/>
          </a:xfrm>
        </p:spPr>
        <p:txBody>
          <a:bodyPr>
            <a:noAutofit/>
          </a:bodyPr>
          <a:lstStyle/>
          <a:p>
            <a:r>
              <a:rPr lang="en-US" b="1" u="sng" dirty="0">
                <a:solidFill>
                  <a:schemeClr val="tx1"/>
                </a:solidFill>
                <a:latin typeface="Times New Roman" panose="02020603050405020304" pitchFamily="18" charset="0"/>
                <a:cs typeface="Times New Roman" panose="02020603050405020304" pitchFamily="18" charset="0"/>
              </a:rPr>
              <a:t>Homework</a:t>
            </a:r>
          </a:p>
          <a:p>
            <a:pPr lvl="1"/>
            <a:r>
              <a:rPr lang="en-US" dirty="0">
                <a:latin typeface="Times New Roman" panose="02020603050405020304" pitchFamily="18" charset="0"/>
                <a:cs typeface="Times New Roman" panose="02020603050405020304" pitchFamily="18" charset="0"/>
              </a:rPr>
              <a:t>Students will have nightly homework.</a:t>
            </a:r>
          </a:p>
          <a:p>
            <a:pPr lvl="1"/>
            <a:r>
              <a:rPr lang="en-US" dirty="0">
                <a:latin typeface="Times New Roman" panose="02020603050405020304" pitchFamily="18" charset="0"/>
                <a:cs typeface="Times New Roman" panose="02020603050405020304" pitchFamily="18" charset="0"/>
              </a:rPr>
              <a:t>Students will earn a Golden Eagle Ticket for a signature in the agenda and on reading log and completed worksheet.</a:t>
            </a:r>
          </a:p>
          <a:p>
            <a:pPr lvl="1"/>
            <a:r>
              <a:rPr lang="en-US" dirty="0">
                <a:latin typeface="Times New Roman" panose="02020603050405020304" pitchFamily="18" charset="0"/>
                <a:cs typeface="Times New Roman" panose="02020603050405020304" pitchFamily="18" charset="0"/>
              </a:rPr>
              <a:t>I will not take away recess if the work is not done.  I will communicate the missing work in the agenda, and they will not earn a Golden Eagle Ticket. </a:t>
            </a:r>
          </a:p>
          <a:p>
            <a:r>
              <a:rPr lang="en-US" b="1" u="sng" dirty="0">
                <a:solidFill>
                  <a:schemeClr val="tx1"/>
                </a:solidFill>
                <a:latin typeface="Times New Roman" panose="02020603050405020304" pitchFamily="18" charset="0"/>
                <a:cs typeface="Times New Roman" panose="02020603050405020304" pitchFamily="18" charset="0"/>
              </a:rPr>
              <a:t>Tardy</a:t>
            </a:r>
          </a:p>
          <a:p>
            <a:pPr lvl="1"/>
            <a:r>
              <a:rPr lang="en-US" dirty="0">
                <a:latin typeface="Times New Roman" panose="02020603050405020304" pitchFamily="18" charset="0"/>
                <a:cs typeface="Times New Roman" panose="02020603050405020304" pitchFamily="18" charset="0"/>
              </a:rPr>
              <a:t>Students are marked tardy if they enter the room after the class has already entered. </a:t>
            </a:r>
          </a:p>
          <a:p>
            <a:r>
              <a:rPr lang="en-US" b="1" u="sng" dirty="0">
                <a:solidFill>
                  <a:schemeClr val="tx1"/>
                </a:solidFill>
                <a:latin typeface="Times New Roman" panose="02020603050405020304" pitchFamily="18" charset="0"/>
                <a:cs typeface="Times New Roman" panose="02020603050405020304" pitchFamily="18" charset="0"/>
              </a:rPr>
              <a:t>Snack</a:t>
            </a:r>
          </a:p>
          <a:p>
            <a:pPr lvl="1"/>
            <a:r>
              <a:rPr lang="en-US" dirty="0">
                <a:latin typeface="Times New Roman" panose="02020603050405020304" pitchFamily="18" charset="0"/>
                <a:cs typeface="Times New Roman" panose="02020603050405020304" pitchFamily="18" charset="0"/>
              </a:rPr>
              <a:t>Students may eat a healthy snack at first recess on the benches on the playground.</a:t>
            </a:r>
          </a:p>
          <a:p>
            <a:pPr lvl="2"/>
            <a:r>
              <a:rPr lang="en-US" dirty="0">
                <a:latin typeface="Times New Roman" panose="02020603050405020304" pitchFamily="18" charset="0"/>
                <a:cs typeface="Times New Roman" panose="02020603050405020304" pitchFamily="18" charset="0"/>
              </a:rPr>
              <a:t>Students may not have candy or cookies during this time.  Suggestions are carrots, goldfish crackers, graham crackers, breakfast bar, or fruit.</a:t>
            </a:r>
          </a:p>
        </p:txBody>
      </p:sp>
      <p:sp>
        <p:nvSpPr>
          <p:cNvPr id="3" name="Title 2">
            <a:extLst>
              <a:ext uri="{FF2B5EF4-FFF2-40B4-BE49-F238E27FC236}">
                <a16:creationId xmlns:a16="http://schemas.microsoft.com/office/drawing/2014/main" id="{B010C097-3670-5DF5-BA63-D06FCF894129}"/>
              </a:ext>
            </a:extLst>
          </p:cNvPr>
          <p:cNvSpPr>
            <a:spLocks noGrp="1"/>
          </p:cNvSpPr>
          <p:nvPr>
            <p:ph type="title"/>
          </p:nvPr>
        </p:nvSpPr>
        <p:spPr/>
        <p:txBody>
          <a:bodyPr/>
          <a:lstStyle/>
          <a:p>
            <a:r>
              <a:rPr lang="en-US" dirty="0"/>
              <a:t>Classroom Policies</a:t>
            </a:r>
            <a:br>
              <a:rPr lang="en-US" dirty="0"/>
            </a:br>
            <a:r>
              <a:rPr lang="en-US" dirty="0"/>
              <a:t>(continued)</a:t>
            </a:r>
          </a:p>
        </p:txBody>
      </p:sp>
    </p:spTree>
    <p:extLst>
      <p:ext uri="{BB962C8B-B14F-4D97-AF65-F5344CB8AC3E}">
        <p14:creationId xmlns:p14="http://schemas.microsoft.com/office/powerpoint/2010/main" val="33958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7C7D7-E39A-35C6-5DA4-64B5DA7A7368}"/>
              </a:ext>
            </a:extLst>
          </p:cNvPr>
          <p:cNvPicPr>
            <a:picLocks noChangeAspect="1"/>
          </p:cNvPicPr>
          <p:nvPr/>
        </p:nvPicPr>
        <p:blipFill>
          <a:blip r:embed="rId2"/>
          <a:srcRect b="19"/>
          <a:stretch/>
        </p:blipFill>
        <p:spPr>
          <a:xfrm>
            <a:off x="19" y="2175"/>
            <a:ext cx="12188805" cy="6854932"/>
          </a:xfrm>
          <a:prstGeom prst="rect">
            <a:avLst/>
          </a:prstGeom>
        </p:spPr>
      </p:pic>
    </p:spTree>
    <p:extLst>
      <p:ext uri="{BB962C8B-B14F-4D97-AF65-F5344CB8AC3E}">
        <p14:creationId xmlns:p14="http://schemas.microsoft.com/office/powerpoint/2010/main" val="164351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60D7DD-7F47-6568-8F79-EC43253946AE}"/>
              </a:ext>
            </a:extLst>
          </p:cNvPr>
          <p:cNvPicPr>
            <a:picLocks noChangeAspect="1"/>
          </p:cNvPicPr>
          <p:nvPr/>
        </p:nvPicPr>
        <p:blipFill>
          <a:blip r:embed="rId2"/>
          <a:srcRect b="19"/>
          <a:stretch/>
        </p:blipFill>
        <p:spPr>
          <a:xfrm>
            <a:off x="19" y="2175"/>
            <a:ext cx="12188805" cy="6854932"/>
          </a:xfrm>
          <a:prstGeom prst="rect">
            <a:avLst/>
          </a:prstGeom>
        </p:spPr>
      </p:pic>
    </p:spTree>
    <p:extLst>
      <p:ext uri="{BB962C8B-B14F-4D97-AF65-F5344CB8AC3E}">
        <p14:creationId xmlns:p14="http://schemas.microsoft.com/office/powerpoint/2010/main" val="142095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p:txBody>
          <a:bodyPr anchor="t">
            <a:noAutofit/>
          </a:bodyPr>
          <a:lstStyle/>
          <a:p>
            <a:pPr>
              <a:lnSpc>
                <a:spcPct val="100000"/>
              </a:lnSpc>
            </a:pPr>
            <a:r>
              <a:rPr lang="en-US" sz="4000" b="1" dirty="0">
                <a:solidFill>
                  <a:schemeClr val="bg1"/>
                </a:solidFill>
              </a:rPr>
              <a:t>Nightly Homework</a:t>
            </a:r>
          </a:p>
        </p:txBody>
      </p:sp>
      <p:sp>
        <p:nvSpPr>
          <p:cNvPr id="3" name="Content Placeholder 2"/>
          <p:cNvSpPr>
            <a:spLocks noGrp="1"/>
          </p:cNvSpPr>
          <p:nvPr>
            <p:ph idx="1"/>
          </p:nvPr>
        </p:nvSpPr>
        <p:spPr>
          <a:xfrm>
            <a:off x="531812" y="1524000"/>
            <a:ext cx="8345487" cy="4470400"/>
          </a:xfrm>
        </p:spPr>
        <p:txBody>
          <a:bodyPr vert="horz" lIns="121899" tIns="60949" rIns="121899" bIns="60949" rtlCol="0" anchor="t">
            <a:normAutofit fontScale="92500" lnSpcReduction="20000"/>
          </a:bodyPr>
          <a:lstStyle/>
          <a:p>
            <a:pPr marL="457200" indent="-457200">
              <a:buAutoNum type="arabicPeriod"/>
            </a:pPr>
            <a:r>
              <a:rPr lang="en-US" sz="2200" b="1" u="sng" dirty="0">
                <a:solidFill>
                  <a:schemeClr val="tx1"/>
                </a:solidFill>
                <a:latin typeface="Times New Roman" panose="02020603050405020304" pitchFamily="18" charset="0"/>
                <a:cs typeface="Times New Roman" panose="02020603050405020304" pitchFamily="18" charset="0"/>
              </a:rPr>
              <a:t>Parent Signature</a:t>
            </a:r>
          </a:p>
          <a:p>
            <a:pPr lvl="1"/>
            <a:r>
              <a:rPr lang="en-US" sz="2200" dirty="0">
                <a:latin typeface="Times New Roman" panose="02020603050405020304" pitchFamily="18" charset="0"/>
                <a:ea typeface="+mn-lt"/>
                <a:cs typeface="Times New Roman" panose="02020603050405020304" pitchFamily="18" charset="0"/>
              </a:rPr>
              <a:t>Any person you trust to check the homework, notes, reminders, and “keep at home” section of the binder may sign the agenda.</a:t>
            </a:r>
          </a:p>
          <a:p>
            <a:pPr lvl="1"/>
            <a:r>
              <a:rPr lang="en-US" sz="2200" dirty="0">
                <a:latin typeface="Times New Roman" panose="02020603050405020304" pitchFamily="18" charset="0"/>
                <a:ea typeface="+mn-lt"/>
                <a:cs typeface="Times New Roman" panose="02020603050405020304" pitchFamily="18" charset="0"/>
              </a:rPr>
              <a:t>By signing you are acknowledging your child’s behavior (it is green unless colored differently), their homework is complete (not necessarily correct), and you have seen any notes or announcements in the “keep at home” section of the binder that should be emptied nightly.</a:t>
            </a:r>
          </a:p>
          <a:p>
            <a:pPr marL="0" indent="0">
              <a:buClr>
                <a:schemeClr val="bg1"/>
              </a:buClr>
              <a:buNone/>
            </a:pPr>
            <a:r>
              <a:rPr lang="en-US" sz="2200" dirty="0">
                <a:latin typeface="Times New Roman" panose="02020603050405020304" pitchFamily="18" charset="0"/>
                <a:cs typeface="Times New Roman" panose="02020603050405020304" pitchFamily="18" charset="0"/>
              </a:rPr>
              <a:t>2.    </a:t>
            </a:r>
            <a:r>
              <a:rPr lang="en-US" sz="2200" b="1" u="sng" dirty="0">
                <a:solidFill>
                  <a:schemeClr val="tx1"/>
                </a:solidFill>
                <a:latin typeface="Times New Roman" panose="02020603050405020304" pitchFamily="18" charset="0"/>
                <a:cs typeface="Times New Roman" panose="02020603050405020304" pitchFamily="18" charset="0"/>
              </a:rPr>
              <a:t>Worksheet</a:t>
            </a:r>
          </a:p>
          <a:p>
            <a:pPr lvl="1"/>
            <a:r>
              <a:rPr lang="en-US" sz="2200" dirty="0">
                <a:latin typeface="Times New Roman" panose="02020603050405020304" pitchFamily="18" charset="0"/>
                <a:cs typeface="Times New Roman" panose="02020603050405020304" pitchFamily="18" charset="0"/>
              </a:rPr>
              <a:t>Spelling Practice:  Students will have a weekly spelling list they will be responsible for learning.  They will have one practice sheet a day as homework, but it is advised you spend another 5 minutes studying nightly.</a:t>
            </a:r>
          </a:p>
          <a:p>
            <a:pPr lvl="1"/>
            <a:r>
              <a:rPr lang="en-US" sz="2200" dirty="0">
                <a:latin typeface="Times New Roman" panose="02020603050405020304" pitchFamily="18" charset="0"/>
                <a:cs typeface="Times New Roman" panose="02020603050405020304" pitchFamily="18" charset="0"/>
              </a:rPr>
              <a:t>Math Skills Practice:  Students will get nightly practice on a skill we are currently learning or one we are revisiting.</a:t>
            </a:r>
          </a:p>
          <a:p>
            <a:pPr marL="0" indent="0">
              <a:buClr>
                <a:schemeClr val="bg1"/>
              </a:buClr>
              <a:buNone/>
            </a:pPr>
            <a:endParaRPr lang="en-US" sz="2000" dirty="0">
              <a:latin typeface="Times New Roman" panose="02020603050405020304" pitchFamily="18" charset="0"/>
              <a:cs typeface="Times New Roman" panose="02020603050405020304" pitchFamily="18" charset="0"/>
            </a:endParaRPr>
          </a:p>
          <a:p>
            <a:pPr marL="304165" indent="-304165">
              <a:buClr>
                <a:schemeClr val="bg1"/>
              </a:buClr>
            </a:pPr>
            <a:endParaRPr lang="en-US" sz="2000" dirty="0">
              <a:solidFill>
                <a:schemeClr val="bg1"/>
              </a:solidFill>
            </a:endParaRPr>
          </a:p>
        </p:txBody>
      </p:sp>
    </p:spTree>
    <p:extLst>
      <p:ext uri="{BB962C8B-B14F-4D97-AF65-F5344CB8AC3E}">
        <p14:creationId xmlns:p14="http://schemas.microsoft.com/office/powerpoint/2010/main" val="13972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596A-4327-E8FC-3AB5-24DF423EC814}"/>
              </a:ext>
            </a:extLst>
          </p:cNvPr>
          <p:cNvSpPr>
            <a:spLocks noGrp="1"/>
          </p:cNvSpPr>
          <p:nvPr>
            <p:ph type="title"/>
          </p:nvPr>
        </p:nvSpPr>
        <p:spPr/>
        <p:txBody>
          <a:bodyPr>
            <a:normAutofit fontScale="90000"/>
          </a:bodyPr>
          <a:lstStyle/>
          <a:p>
            <a:r>
              <a:rPr lang="en-US" dirty="0"/>
              <a:t>Nightly Homework</a:t>
            </a:r>
            <a:br>
              <a:rPr lang="en-US" dirty="0"/>
            </a:br>
            <a:r>
              <a:rPr lang="en-US" dirty="0"/>
              <a:t>(continued)</a:t>
            </a:r>
          </a:p>
        </p:txBody>
      </p:sp>
      <p:sp>
        <p:nvSpPr>
          <p:cNvPr id="3" name="Content Placeholder 2">
            <a:extLst>
              <a:ext uri="{FF2B5EF4-FFF2-40B4-BE49-F238E27FC236}">
                <a16:creationId xmlns:a16="http://schemas.microsoft.com/office/drawing/2014/main" id="{95CABD94-9CD7-D6AB-DC0D-031AE7FB0028}"/>
              </a:ext>
            </a:extLst>
          </p:cNvPr>
          <p:cNvSpPr>
            <a:spLocks noGrp="1"/>
          </p:cNvSpPr>
          <p:nvPr>
            <p:ph idx="1"/>
          </p:nvPr>
        </p:nvSpPr>
        <p:spPr>
          <a:xfrm>
            <a:off x="720724" y="1828800"/>
            <a:ext cx="7735887" cy="4470400"/>
          </a:xfrm>
        </p:spPr>
        <p:txBody>
          <a:bodyPr>
            <a:normAutofit fontScale="92500"/>
          </a:bodyPr>
          <a:lstStyle/>
          <a:p>
            <a:pPr marL="457200" indent="-457200">
              <a:buAutoNum type="arabicPeriod" startAt="3"/>
            </a:pPr>
            <a:r>
              <a:rPr lang="en-US" b="1" u="sng" dirty="0">
                <a:solidFill>
                  <a:schemeClr val="tx1"/>
                </a:solidFill>
                <a:latin typeface="Times New Roman" panose="02020603050405020304" pitchFamily="18" charset="0"/>
                <a:cs typeface="Times New Roman" panose="02020603050405020304" pitchFamily="18" charset="0"/>
              </a:rPr>
              <a:t>Reading Log</a:t>
            </a:r>
          </a:p>
          <a:p>
            <a:pPr lvl="1"/>
            <a:r>
              <a:rPr lang="en-US" dirty="0">
                <a:latin typeface="Times New Roman" panose="02020603050405020304" pitchFamily="18" charset="0"/>
                <a:cs typeface="Times New Roman" panose="02020603050405020304" pitchFamily="18" charset="0"/>
              </a:rPr>
              <a:t>Read a minimum of 10 minutes a night (more is always recommended).  Students do not need to complete a book each night.  They may read chapter books or read a book over multiple nights.</a:t>
            </a:r>
          </a:p>
          <a:p>
            <a:pPr lvl="1"/>
            <a:r>
              <a:rPr lang="en-US" dirty="0">
                <a:latin typeface="Times New Roman" panose="02020603050405020304" pitchFamily="18" charset="0"/>
                <a:cs typeface="Times New Roman" panose="02020603050405020304" pitchFamily="18" charset="0"/>
              </a:rPr>
              <a:t>Write the title of the book with the correct capitalization and spelling.</a:t>
            </a:r>
          </a:p>
          <a:p>
            <a:pPr lvl="1"/>
            <a:r>
              <a:rPr lang="en-US" dirty="0">
                <a:latin typeface="Times New Roman" panose="02020603050405020304" pitchFamily="18" charset="0"/>
                <a:cs typeface="Times New Roman" panose="02020603050405020304" pitchFamily="18" charset="0"/>
              </a:rPr>
              <a:t>Write two good sentences with correct capitalization and punctuation.  A good sentence is something more than “The cat had a hat.”  For example, “The cat got into a lot of trouble.  The cat had many funny friends.”</a:t>
            </a:r>
          </a:p>
          <a:p>
            <a:pPr lvl="1"/>
            <a:r>
              <a:rPr lang="en-US" dirty="0">
                <a:latin typeface="Times New Roman" panose="02020603050405020304" pitchFamily="18" charset="0"/>
                <a:cs typeface="Times New Roman" panose="02020603050405020304" pitchFamily="18" charset="0"/>
              </a:rPr>
              <a:t>I have a library with many shelves of books for students to check-out.  Students may use their own books for reading log homework or use their weekly library book that we check out each Wednesday.</a:t>
            </a:r>
          </a:p>
        </p:txBody>
      </p:sp>
    </p:spTree>
    <p:extLst>
      <p:ext uri="{BB962C8B-B14F-4D97-AF65-F5344CB8AC3E}">
        <p14:creationId xmlns:p14="http://schemas.microsoft.com/office/powerpoint/2010/main" val="240177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F074B9-FCA6-D447-40FD-E7708EED4F47}"/>
              </a:ext>
            </a:extLst>
          </p:cNvPr>
          <p:cNvPicPr>
            <a:picLocks noChangeAspect="1"/>
          </p:cNvPicPr>
          <p:nvPr/>
        </p:nvPicPr>
        <p:blipFill>
          <a:blip r:embed="rId2"/>
          <a:stretch>
            <a:fillRect/>
          </a:stretch>
        </p:blipFill>
        <p:spPr>
          <a:xfrm>
            <a:off x="-1" y="894"/>
            <a:ext cx="12188825" cy="6856213"/>
          </a:xfrm>
          <a:prstGeom prst="rect">
            <a:avLst/>
          </a:prstGeom>
        </p:spPr>
      </p:pic>
    </p:spTree>
    <p:extLst>
      <p:ext uri="{BB962C8B-B14F-4D97-AF65-F5344CB8AC3E}">
        <p14:creationId xmlns:p14="http://schemas.microsoft.com/office/powerpoint/2010/main" val="3194018232"/>
      </p:ext>
    </p:extLst>
  </p:cSld>
  <p:clrMapOvr>
    <a:masterClrMapping/>
  </p:clrMapOvr>
</p:sld>
</file>

<file path=ppt/theme/theme1.xml><?xml version="1.0" encoding="utf-8"?>
<a:theme xmlns:a="http://schemas.openxmlformats.org/drawingml/2006/main" name="Class open house presentation">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penHousePresentation_Secondary_LH_v3" id="{A38E0FFE-ECDB-44BE-8577-D6512191ACD4}" vid="{4FA1BF9C-2DCC-46C6-8391-41CEACF18D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9DED2-7065-407C-BB58-BE430B9CE57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821F24C-180F-49A0-B2F6-EF47009CB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Back to school night presentation</Template>
  <TotalTime>2654</TotalTime>
  <Words>954</Words>
  <Application>Microsoft Office PowerPoint</Application>
  <PresentationFormat>Custom</PresentationFormat>
  <Paragraphs>71</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Century Gothic</vt:lpstr>
      <vt:lpstr>Courier New</vt:lpstr>
      <vt:lpstr>Quire Sans</vt:lpstr>
      <vt:lpstr>Sagona Book</vt:lpstr>
      <vt:lpstr>Times New Roman</vt:lpstr>
      <vt:lpstr>Class open house presentation</vt:lpstr>
      <vt:lpstr>Welcome to the  Bruin Zone</vt:lpstr>
      <vt:lpstr>Welcome parents!</vt:lpstr>
      <vt:lpstr>Classroom Policies</vt:lpstr>
      <vt:lpstr>Classroom Policies (continued)</vt:lpstr>
      <vt:lpstr>PowerPoint Presentation</vt:lpstr>
      <vt:lpstr>PowerPoint Presentation</vt:lpstr>
      <vt:lpstr>Nightly Homework</vt:lpstr>
      <vt:lpstr>Nightly Homework (continued)</vt:lpstr>
      <vt:lpstr>PowerPoint Presentation</vt:lpstr>
      <vt:lpstr>Class Information</vt:lpstr>
      <vt:lpstr>Helpful Information</vt:lpstr>
      <vt:lpstr>Suggestions for  Success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Bruin Zone</dc:title>
  <dc:creator>Lisa Jimenez</dc:creator>
  <cp:lastModifiedBy>Jimenez, Lisa</cp:lastModifiedBy>
  <cp:revision>6</cp:revision>
  <dcterms:created xsi:type="dcterms:W3CDTF">2023-08-23T02:46:16Z</dcterms:created>
  <dcterms:modified xsi:type="dcterms:W3CDTF">2024-08-23T00:24:57Z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