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6" r:id="rId3"/>
    <p:sldId id="257" r:id="rId4"/>
    <p:sldId id="270" r:id="rId5"/>
    <p:sldId id="272" r:id="rId6"/>
    <p:sldId id="273" r:id="rId7"/>
    <p:sldId id="274" r:id="rId8"/>
    <p:sldId id="275" r:id="rId9"/>
    <p:sldId id="271" r:id="rId10"/>
    <p:sldId id="260" r:id="rId11"/>
    <p:sldId id="261" r:id="rId12"/>
    <p:sldId id="262" r:id="rId13"/>
    <p:sldId id="263" r:id="rId14"/>
    <p:sldId id="264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2530E6-40F0-1941-9A7D-D92B8DF50567}">
          <p14:sldIdLst>
            <p14:sldId id="256"/>
            <p14:sldId id="276"/>
            <p14:sldId id="257"/>
            <p14:sldId id="270"/>
            <p14:sldId id="272"/>
            <p14:sldId id="273"/>
            <p14:sldId id="274"/>
            <p14:sldId id="275"/>
            <p14:sldId id="271"/>
            <p14:sldId id="260"/>
            <p14:sldId id="261"/>
            <p14:sldId id="262"/>
            <p14:sldId id="263"/>
            <p14:sldId id="264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616" autoAdjust="0"/>
  </p:normalViewPr>
  <p:slideViewPr>
    <p:cSldViewPr showGuides="1">
      <p:cViewPr varScale="1">
        <p:scale>
          <a:sx n="37" d="100"/>
          <a:sy n="37" d="100"/>
        </p:scale>
        <p:origin x="1470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747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2E4A71-3022-42B0-B97B-81FB0461561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7DC1017-3680-447E-B9D2-6DCCF693C971}" type="pres">
      <dgm:prSet presAssocID="{1D2E4A71-3022-42B0-B97B-81FB04615619}" presName="Name0" presStyleCnt="0">
        <dgm:presLayoutVars>
          <dgm:chMax val="1"/>
          <dgm:chPref val="1"/>
        </dgm:presLayoutVars>
      </dgm:prSet>
      <dgm:spPr/>
    </dgm:pt>
  </dgm:ptLst>
  <dgm:cxnLst>
    <dgm:cxn modelId="{2677B783-998C-4007-B036-33D3D1862494}" type="presOf" srcId="{1D2E4A71-3022-42B0-B97B-81FB04615619}" destId="{37DC1017-3680-447E-B9D2-6DCCF693C97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3902F-03B8-4CB6-B37E-9919CB02FA5E}" type="datetimeFigureOut">
              <a:rPr lang="en-US" smtClean="0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25BF4-5141-4634-9CA1-905983B61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41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7A8F7-243F-4B8F-9979-EC4B513B74D1}" type="datetimeFigureOut">
              <a:rPr lang="en-US" smtClean="0"/>
              <a:t>2/3/2017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623E2-143C-47CF-ACFE-2D7CFB3760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926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Bef>
        <a:spcPts val="1200"/>
      </a:spcBef>
      <a:buFont typeface="Arial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Play the slide show for this presentation to listen</a:t>
            </a:r>
            <a:r>
              <a:rPr lang="en-US" b="1" baseline="0" dirty="0"/>
              <a:t> to the audio commentary by Peter Walsh and view slide timings. Or,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sound icon on a slide for controls that you can use to hear the audio at your own pace.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A little organization will go a long way to enhancing your PowerPoint presentation. </a:t>
            </a:r>
          </a:p>
          <a:p>
            <a:r>
              <a:rPr lang="en-US" dirty="0"/>
              <a:t>Your title slide should be </a:t>
            </a:r>
            <a:r>
              <a:rPr lang="en-US" u="sng" dirty="0"/>
              <a:t>catching and relevant</a:t>
            </a:r>
            <a:r>
              <a:rPr lang="en-US" dirty="0"/>
              <a:t> to your audience – offer something in the title that your audience wants.   </a:t>
            </a:r>
          </a:p>
          <a:p>
            <a:r>
              <a:rPr lang="en-US" dirty="0"/>
              <a:t>Keep some basic principles in mind:</a:t>
            </a:r>
          </a:p>
          <a:p>
            <a:pPr lvl="1">
              <a:buFontTx/>
              <a:buChar char="•"/>
            </a:pPr>
            <a:r>
              <a:rPr lang="en-US" dirty="0"/>
              <a:t>Your slides should </a:t>
            </a:r>
            <a:r>
              <a:rPr lang="en-US" b="1" dirty="0"/>
              <a:t>complement</a:t>
            </a:r>
            <a:r>
              <a:rPr lang="en-US" dirty="0"/>
              <a:t> what you have to say,  not say it for you.  </a:t>
            </a:r>
          </a:p>
          <a:p>
            <a:pPr lvl="1">
              <a:buFontTx/>
              <a:buChar char="•"/>
            </a:pPr>
            <a:r>
              <a:rPr lang="en-US" dirty="0"/>
              <a:t>Keep slides </a:t>
            </a:r>
            <a:r>
              <a:rPr lang="en-US" b="1" dirty="0"/>
              <a:t>direct and to the point</a:t>
            </a:r>
            <a:r>
              <a:rPr lang="en-US" dirty="0"/>
              <a:t> - less is more!</a:t>
            </a:r>
          </a:p>
          <a:p>
            <a:pPr lvl="1">
              <a:buFontTx/>
              <a:buChar char="•"/>
            </a:pPr>
            <a:r>
              <a:rPr lang="en-US" dirty="0"/>
              <a:t>Choose a background color or design that enhances and complements your presentation rather than competes with it. </a:t>
            </a:r>
          </a:p>
          <a:p>
            <a:pPr lvl="1">
              <a:buFontTx/>
              <a:buChar char="•"/>
            </a:pPr>
            <a:r>
              <a:rPr lang="en-US" dirty="0"/>
              <a:t>Don’t get too fancy - a simple font, elegant color scheme and clear message is more important than lots of information (clutter!) on the slide.</a:t>
            </a:r>
            <a:endParaRPr lang="en-US" b="1" dirty="0"/>
          </a:p>
          <a:p>
            <a:r>
              <a:rPr lang="en-US" b="1" dirty="0"/>
              <a:t>Keep it simple!</a:t>
            </a:r>
            <a:r>
              <a:rPr lang="en-US" dirty="0"/>
              <a:t>  The purpose of the PowerPoint slide is to keep the mind of your audience focused – fewer words are better.  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You understand that Microsoft does not endorse or control the content provided in the following presentation.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4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 sure that major headings are always in the </a:t>
            </a:r>
            <a:r>
              <a:rPr lang="en-US" u="sng" dirty="0"/>
              <a:t>same font, size and color</a:t>
            </a:r>
            <a:r>
              <a:rPr lang="en-US" dirty="0"/>
              <a:t> – this provides your audience with a visual cue to where they are in the presentation.</a:t>
            </a:r>
          </a:p>
          <a:p>
            <a:r>
              <a:rPr lang="en-US" dirty="0"/>
              <a:t>Organize your thoughts </a:t>
            </a:r>
            <a:r>
              <a:rPr lang="en-US" b="1" u="sng" dirty="0"/>
              <a:t>before</a:t>
            </a:r>
            <a:r>
              <a:rPr lang="en-US" dirty="0"/>
              <a:t> you start preparing your slides – too much mental clutter is as bad for your presentation as too much clutter on your slides. </a:t>
            </a:r>
          </a:p>
          <a:p>
            <a:r>
              <a:rPr lang="en-US" dirty="0"/>
              <a:t>Use the Animation Schemes to add interest – here the ‘Fade’ entrance animation is used to gradually reveal content.</a:t>
            </a:r>
          </a:p>
          <a:p>
            <a:r>
              <a:rPr lang="en-US" b="1" dirty="0"/>
              <a:t>Clarity</a:t>
            </a:r>
            <a:r>
              <a:rPr lang="en-US" dirty="0"/>
              <a:t> is what your audience needs here so keep your message </a:t>
            </a:r>
            <a:r>
              <a:rPr lang="en-US" u="sng" dirty="0"/>
              <a:t>clear and focused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Keep your major slides brief – the slides are meant to </a:t>
            </a:r>
            <a:r>
              <a:rPr lang="en-US" b="1" dirty="0"/>
              <a:t>summarize</a:t>
            </a:r>
            <a:r>
              <a:rPr lang="en-US" dirty="0"/>
              <a:t> what you’re saying, not contain all your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</a:t>
            </a:r>
            <a:r>
              <a:rPr lang="en-US"/>
              <a:t>Student 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6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5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2/3/2017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2/3/2017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1952"/>
            <a:ext cx="4038600" cy="4270248"/>
          </a:xfrm>
        </p:spPr>
        <p:txBody>
          <a:bodyPr anchor="ctr" anchorCtr="0">
            <a:normAutofit/>
          </a:bodyPr>
          <a:lstStyle>
            <a:lvl1pPr marL="114300" indent="0" algn="ctr">
              <a:buFontTx/>
              <a:buNone/>
              <a:defRPr sz="3400">
                <a:solidFill>
                  <a:schemeClr val="tx1"/>
                </a:solidFill>
              </a:defRPr>
            </a:lvl1pPr>
            <a:lvl2pPr marL="411480" indent="0">
              <a:buFontTx/>
              <a:buNone/>
              <a:defRPr sz="3600">
                <a:solidFill>
                  <a:schemeClr val="tx1"/>
                </a:solidFill>
              </a:defRPr>
            </a:lvl2pPr>
            <a:lvl3pPr marL="777240" indent="0">
              <a:buFontTx/>
              <a:buNone/>
              <a:defRPr sz="3600">
                <a:solidFill>
                  <a:schemeClr val="tx1"/>
                </a:solidFill>
              </a:defRPr>
            </a:lvl3pPr>
            <a:lvl4pPr marL="1051560" indent="0">
              <a:buFontTx/>
              <a:buNone/>
              <a:defRPr sz="3600">
                <a:solidFill>
                  <a:schemeClr val="tx1"/>
                </a:solidFill>
              </a:defRPr>
            </a:lvl4pPr>
            <a:lvl5pPr marL="1325880" indent="0">
              <a:buFontTx/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7620000" cy="381000"/>
          </a:xfrm>
        </p:spPr>
        <p:txBody>
          <a:bodyPr>
            <a:noAutofit/>
          </a:bodyPr>
          <a:lstStyle>
            <a:lvl1pPr marL="741363" indent="-1588">
              <a:spcBef>
                <a:spcPts val="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411480" indent="0">
              <a:buFontTx/>
              <a:buNone/>
              <a:defRPr sz="2000" b="1"/>
            </a:lvl2pPr>
            <a:lvl3pPr marL="777240" indent="0">
              <a:buFontTx/>
              <a:buNone/>
              <a:defRPr sz="2000" b="1"/>
            </a:lvl3pPr>
            <a:lvl4pPr marL="1051560" indent="0">
              <a:buFontTx/>
              <a:buNone/>
              <a:defRPr sz="2000" b="1"/>
            </a:lvl4pPr>
            <a:lvl5pPr marL="1325880" indent="0">
              <a:buFontTx/>
              <a:buNone/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 rot="600000">
            <a:off x="4807311" y="2004284"/>
            <a:ext cx="3114715" cy="421314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8038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543800" cy="990727"/>
          </a:xfrm>
        </p:spPr>
        <p:txBody>
          <a:bodyPr bIns="0"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61760" cy="7620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Room for two lines of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1" y="2133600"/>
            <a:ext cx="7543800" cy="990600"/>
          </a:xfrm>
        </p:spPr>
        <p:txBody>
          <a:bodyPr tIns="0">
            <a:noAutofit/>
          </a:bodyPr>
          <a:lstStyle>
            <a:lvl1pPr marL="0" indent="0" algn="l">
              <a:buNone/>
              <a:defRPr sz="3600" spc="-100" baseline="0">
                <a:solidFill>
                  <a:schemeClr val="tx2"/>
                </a:solidFill>
                <a:latin typeface="+mj-lt"/>
              </a:defRPr>
            </a:lvl1pPr>
            <a:lvl2pPr marL="411480" indent="0">
              <a:buNone/>
              <a:defRPr/>
            </a:lvl2pPr>
            <a:lvl3pPr marL="77724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371600" y="5715000"/>
            <a:ext cx="64770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8E8D8C"/>
                </a:solidFill>
              </a:defRPr>
            </a:lvl1pPr>
            <a:lvl2pPr marL="411480" indent="0">
              <a:buNone/>
              <a:defRPr>
                <a:solidFill>
                  <a:srgbClr val="8E8D8C"/>
                </a:solidFill>
              </a:defRPr>
            </a:lvl2pPr>
            <a:lvl3pPr marL="777240" indent="0">
              <a:buNone/>
              <a:defRPr>
                <a:solidFill>
                  <a:srgbClr val="8E8D8C"/>
                </a:solidFill>
              </a:defRPr>
            </a:lvl3pPr>
            <a:lvl4pPr marL="1051560" indent="0">
              <a:buNone/>
              <a:defRPr>
                <a:solidFill>
                  <a:srgbClr val="8E8D8C"/>
                </a:solidFill>
              </a:defRPr>
            </a:lvl4pPr>
            <a:lvl5pPr marL="1325880" indent="0">
              <a:buNone/>
              <a:defRPr>
                <a:solidFill>
                  <a:srgbClr val="8E8D8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Room for two lines of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311525" y="4721225"/>
            <a:ext cx="2530475" cy="8763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sz="1600" baseline="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>
              <a:spcBef>
                <a:spcPts val="0"/>
              </a:spcBef>
            </a:pPr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24395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1600200"/>
            <a:ext cx="5257800" cy="4800600"/>
          </a:xfrm>
        </p:spPr>
        <p:txBody>
          <a:bodyPr/>
          <a:lstStyle>
            <a:lvl1pPr algn="ctr">
              <a:lnSpc>
                <a:spcPct val="17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1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68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7620000" cy="381000"/>
          </a:xfrm>
        </p:spPr>
        <p:txBody>
          <a:bodyPr>
            <a:noAutofit/>
          </a:bodyPr>
          <a:lstStyle>
            <a:lvl1pPr marL="740664" indent="0">
              <a:spcBef>
                <a:spcPts val="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411480" indent="0">
              <a:buFontTx/>
              <a:buNone/>
              <a:defRPr sz="2000" b="1">
                <a:solidFill>
                  <a:schemeClr val="tx2"/>
                </a:solidFill>
              </a:defRPr>
            </a:lvl2pPr>
            <a:lvl3pPr marL="777240" indent="0">
              <a:buFontTx/>
              <a:buNone/>
              <a:defRPr sz="2000" b="1">
                <a:solidFill>
                  <a:schemeClr val="tx2"/>
                </a:solidFill>
              </a:defRPr>
            </a:lvl3pPr>
            <a:lvl4pPr marL="1051560" indent="0">
              <a:buFontTx/>
              <a:buNone/>
              <a:defRPr sz="2000" b="1">
                <a:solidFill>
                  <a:schemeClr val="tx2"/>
                </a:solidFill>
              </a:defRPr>
            </a:lvl4pPr>
            <a:lvl5pPr marL="1325880" indent="0">
              <a:buFontTx/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5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2/3/2017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8B4FEF1-1C18-40D8-8A9A-AA7FFF43FE2E}" type="datetimeFigureOut">
              <a:rPr lang="en-US" smtClean="0"/>
              <a:t>2/3/2017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6" r:id="rId4"/>
    <p:sldLayoutId id="2147483675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4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588" indent="0" algn="l" defTabSz="914400" rtl="0" eaLnBrk="1" latinLnBrk="0" hangingPunct="1">
        <a:spcBef>
          <a:spcPts val="1200"/>
        </a:spcBef>
        <a:buClr>
          <a:schemeClr val="accent1"/>
        </a:buClr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182563" algn="l" defTabSz="914400" rtl="0" eaLnBrk="1" latinLnBrk="0" hangingPunct="1">
        <a:spcBef>
          <a:spcPts val="12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2300" indent="-1825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750" indent="-182563" algn="l" defTabSz="914400" rtl="0" eaLnBrk="1" latinLnBrk="0" hangingPunct="1">
        <a:spcBef>
          <a:spcPts val="6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92188" indent="-182563" algn="l" defTabSz="914400" rtl="0" eaLnBrk="1" latinLnBrk="0" hangingPunct="1">
        <a:spcBef>
          <a:spcPts val="6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173163" indent="-182563" algn="l" defTabSz="914400" rtl="0" eaLnBrk="1" latinLnBrk="0" hangingPunct="1">
        <a:spcBef>
          <a:spcPts val="6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54138" indent="-1825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44638" indent="-1825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7675" indent="-182563" algn="l" defTabSz="914400" rtl="0" eaLnBrk="1" latinLnBrk="0" hangingPunct="1">
        <a:spcBef>
          <a:spcPts val="600"/>
        </a:spcBef>
        <a:buClr>
          <a:schemeClr val="accent3"/>
        </a:buClr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3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png"/><Relationship Id="rId5" Type="http://schemas.openxmlformats.org/officeDocument/2006/relationships/diagramData" Target="../diagrams/data1.xml"/><Relationship Id="rId10" Type="http://schemas.openxmlformats.org/officeDocument/2006/relationships/image" Target="../media/image6.jp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6781800" cy="990727"/>
          </a:xfrm>
        </p:spPr>
        <p:txBody>
          <a:bodyPr/>
          <a:lstStyle/>
          <a:p>
            <a:pPr algn="ctr"/>
            <a:r>
              <a:rPr lang="en-US" b="1" i="1" dirty="0">
                <a:latin typeface="Apple Chancery"/>
                <a:cs typeface="Apple Chancery"/>
              </a:rPr>
              <a:t>B.A.H.T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801" y="2133600"/>
            <a:ext cx="7543800" cy="1752600"/>
          </a:xfrm>
        </p:spPr>
        <p:txBody>
          <a:bodyPr/>
          <a:lstStyle/>
          <a:p>
            <a:pPr algn="ctr"/>
            <a:r>
              <a:rPr lang="en-US" dirty="0">
                <a:latin typeface="Copperplate Gothic Bold"/>
                <a:cs typeface="Copperplate Gothic Bold"/>
              </a:rPr>
              <a:t>BUSINESS ACADEMY OF Hospitality &amp; TOURISM </a:t>
            </a:r>
          </a:p>
          <a:p>
            <a:r>
              <a:rPr lang="en-US" dirty="0"/>
              <a:t> 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066800" y="5715000"/>
            <a:ext cx="6781800" cy="762000"/>
          </a:xfrm>
          <a:solidFill>
            <a:schemeClr val="bg2"/>
          </a:solidFill>
        </p:spPr>
        <p:txBody>
          <a:bodyPr/>
          <a:lstStyle/>
          <a:p>
            <a:pPr algn="ctr"/>
            <a:endParaRPr lang="en-US" sz="2400" dirty="0"/>
          </a:p>
        </p:txBody>
      </p:sp>
      <p:pic>
        <p:nvPicPr>
          <p:cNvPr id="5" name="Picture Placeholder 4" descr="BATT.jpg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81" r="-29181"/>
          <a:stretch>
            <a:fillRect/>
          </a:stretch>
        </p:blipFill>
        <p:spPr>
          <a:xfrm>
            <a:off x="4953000" y="3429000"/>
            <a:ext cx="2895600" cy="2057400"/>
          </a:xfrm>
        </p:spPr>
      </p:pic>
      <p:pic>
        <p:nvPicPr>
          <p:cNvPr id="3" name="Peter Walsh Slide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60541" y="152400"/>
            <a:ext cx="487363" cy="487363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19050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12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000">
        <p:fade/>
      </p:transition>
    </mc:Choice>
    <mc:Fallback xmlns="">
      <p:transition spd="med" advTm="8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96962"/>
          </a:xfrm>
        </p:spPr>
        <p:txBody>
          <a:bodyPr/>
          <a:lstStyle/>
          <a:p>
            <a:pPr algn="ctr"/>
            <a:r>
              <a:rPr lang="en-US" b="1" dirty="0"/>
              <a:t>	</a:t>
            </a:r>
            <a:r>
              <a:rPr lang="en-US" dirty="0"/>
              <a:t> </a:t>
            </a:r>
            <a:r>
              <a:rPr lang="en-US" sz="3600" b="1" dirty="0"/>
              <a:t>Event Planning &amp;Management</a:t>
            </a:r>
            <a:r>
              <a:rPr lang="en-US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901952"/>
            <a:ext cx="3886200" cy="4270248"/>
          </a:xfrm>
        </p:spPr>
        <p:txBody>
          <a:bodyPr anchor="t">
            <a:normAutofit lnSpcReduction="10000"/>
          </a:bodyPr>
          <a:lstStyle/>
          <a:p>
            <a:pPr marL="571500" indent="-457200" algn="l">
              <a:buFont typeface="Arial"/>
              <a:buChar char="•"/>
            </a:pPr>
            <a:endParaRPr lang="en-US" dirty="0"/>
          </a:p>
          <a:p>
            <a:pPr marL="571500" indent="-457200" algn="l">
              <a:buFont typeface="Arial"/>
              <a:buChar char="•"/>
            </a:pPr>
            <a:r>
              <a:rPr lang="en-US" dirty="0"/>
              <a:t>Event Planner</a:t>
            </a:r>
          </a:p>
          <a:p>
            <a:pPr marL="571500" indent="-457200" algn="l">
              <a:buFont typeface="Arial"/>
              <a:buChar char="•"/>
            </a:pPr>
            <a:r>
              <a:rPr lang="en-US" dirty="0"/>
              <a:t>Wedding Planner</a:t>
            </a:r>
          </a:p>
          <a:p>
            <a:pPr marL="571500" indent="-457200" algn="l">
              <a:buFont typeface="Arial"/>
              <a:buChar char="•"/>
            </a:pPr>
            <a:r>
              <a:rPr lang="en-US" dirty="0"/>
              <a:t>Recreation Director</a:t>
            </a:r>
          </a:p>
          <a:p>
            <a:pPr marL="571500" indent="-457200" algn="l">
              <a:buFont typeface="Arial"/>
              <a:buChar char="•"/>
            </a:pPr>
            <a:r>
              <a:rPr lang="en-US" dirty="0"/>
              <a:t>Entertainment Venues</a:t>
            </a:r>
          </a:p>
        </p:txBody>
      </p:sp>
      <p:pic>
        <p:nvPicPr>
          <p:cNvPr id="6" name="Picture Placeholder 5" descr="Corporate-Management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8" r="21438"/>
          <a:stretch>
            <a:fillRect/>
          </a:stretch>
        </p:blipFill>
        <p:spPr>
          <a:xfrm rot="600000">
            <a:off x="355600" y="1762125"/>
            <a:ext cx="3114675" cy="4213225"/>
          </a:xfrm>
        </p:spPr>
      </p:pic>
    </p:spTree>
    <p:extLst>
      <p:ext uri="{BB962C8B-B14F-4D97-AF65-F5344CB8AC3E}">
        <p14:creationId xmlns:p14="http://schemas.microsoft.com/office/powerpoint/2010/main" val="1719408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96962"/>
          </a:xfrm>
        </p:spPr>
        <p:txBody>
          <a:bodyPr/>
          <a:lstStyle/>
          <a:p>
            <a:pPr algn="ctr"/>
            <a:r>
              <a:rPr lang="en-US" b="1" dirty="0"/>
              <a:t>	</a:t>
            </a:r>
            <a:r>
              <a:rPr lang="en-US" dirty="0"/>
              <a:t> </a:t>
            </a:r>
            <a:r>
              <a:rPr lang="en-US" sz="3600" b="1" dirty="0"/>
              <a:t>Hotels &amp; Lodging	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901952"/>
            <a:ext cx="3886200" cy="4270248"/>
          </a:xfrm>
        </p:spPr>
        <p:txBody>
          <a:bodyPr anchor="t">
            <a:noAutofit/>
          </a:bodyPr>
          <a:lstStyle/>
          <a:p>
            <a:pPr marL="571500" indent="-457200" algn="l">
              <a:buFont typeface="Arial"/>
              <a:buChar char="•"/>
            </a:pPr>
            <a:r>
              <a:rPr lang="en-US" sz="2200" dirty="0"/>
              <a:t>Food and Beverage Director</a:t>
            </a:r>
          </a:p>
          <a:p>
            <a:pPr marL="571500" indent="-457200" algn="l">
              <a:buFont typeface="Arial"/>
              <a:buChar char="•"/>
            </a:pPr>
            <a:r>
              <a:rPr lang="en-US" sz="2200" dirty="0"/>
              <a:t>Human Resource Director</a:t>
            </a:r>
          </a:p>
          <a:p>
            <a:pPr marL="571500" indent="-457200" algn="l">
              <a:buFont typeface="Arial"/>
              <a:buChar char="•"/>
            </a:pPr>
            <a:r>
              <a:rPr lang="en-US" sz="2200" dirty="0"/>
              <a:t>Accounting Manager</a:t>
            </a:r>
          </a:p>
          <a:p>
            <a:pPr marL="571500" indent="-457200" algn="l">
              <a:buFont typeface="Arial"/>
              <a:buChar char="•"/>
            </a:pPr>
            <a:r>
              <a:rPr lang="en-US" sz="2200" dirty="0"/>
              <a:t>Events and Entertainment Coordinator</a:t>
            </a:r>
          </a:p>
        </p:txBody>
      </p:sp>
      <p:pic>
        <p:nvPicPr>
          <p:cNvPr id="6" name="Picture Placeholder 5" descr="olshan-hotel-management-images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r="14269"/>
          <a:stretch>
            <a:fillRect/>
          </a:stretch>
        </p:blipFill>
        <p:spPr>
          <a:xfrm rot="600000">
            <a:off x="355600" y="1762125"/>
            <a:ext cx="3114675" cy="4213225"/>
          </a:xfrm>
        </p:spPr>
      </p:pic>
    </p:spTree>
    <p:extLst>
      <p:ext uri="{BB962C8B-B14F-4D97-AF65-F5344CB8AC3E}">
        <p14:creationId xmlns:p14="http://schemas.microsoft.com/office/powerpoint/2010/main" val="1251566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96962"/>
          </a:xfrm>
        </p:spPr>
        <p:txBody>
          <a:bodyPr/>
          <a:lstStyle/>
          <a:p>
            <a:pPr algn="ctr"/>
            <a:r>
              <a:rPr lang="en-US" b="1" dirty="0"/>
              <a:t>	</a:t>
            </a:r>
            <a:r>
              <a:rPr lang="en-US" dirty="0"/>
              <a:t> </a:t>
            </a:r>
            <a:r>
              <a:rPr lang="en-US" sz="3600" b="1" dirty="0"/>
              <a:t>Restaurants/Food Services	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901952"/>
            <a:ext cx="3886200" cy="4270248"/>
          </a:xfrm>
        </p:spPr>
        <p:txBody>
          <a:bodyPr anchor="t">
            <a:noAutofit/>
          </a:bodyPr>
          <a:lstStyle/>
          <a:p>
            <a:pPr marL="571500" indent="-457200" algn="l">
              <a:buFont typeface="Arial"/>
              <a:buChar char="•"/>
            </a:pPr>
            <a:r>
              <a:rPr lang="en-US" sz="3600" dirty="0"/>
              <a:t>Restaurant Manager</a:t>
            </a:r>
          </a:p>
          <a:p>
            <a:pPr marL="571500" indent="-457200" algn="l">
              <a:buFont typeface="Arial"/>
              <a:buChar char="•"/>
            </a:pPr>
            <a:r>
              <a:rPr lang="en-US" sz="3600" dirty="0"/>
              <a:t>Catering Director</a:t>
            </a:r>
          </a:p>
          <a:p>
            <a:pPr marL="571500" indent="-457200" algn="l">
              <a:buFont typeface="Arial"/>
              <a:buChar char="•"/>
            </a:pPr>
            <a:r>
              <a:rPr lang="en-US" sz="3600" dirty="0"/>
              <a:t>Dietician</a:t>
            </a:r>
          </a:p>
          <a:p>
            <a:pPr marL="571500" indent="-457200" algn="l">
              <a:buFont typeface="Arial"/>
              <a:buChar char="•"/>
            </a:pPr>
            <a:endParaRPr lang="en-US" sz="2200" dirty="0"/>
          </a:p>
        </p:txBody>
      </p:sp>
      <p:pic>
        <p:nvPicPr>
          <p:cNvPr id="8" name="Picture Placeholder 7" descr="12819710-Wedding-preperation-and-food-service-Stock-Photo-catering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7" r="25377"/>
          <a:stretch>
            <a:fillRect/>
          </a:stretch>
        </p:blipFill>
        <p:spPr>
          <a:xfrm rot="600000">
            <a:off x="495300" y="1914525"/>
            <a:ext cx="3114675" cy="4213225"/>
          </a:xfrm>
        </p:spPr>
      </p:pic>
    </p:spTree>
    <p:extLst>
      <p:ext uri="{BB962C8B-B14F-4D97-AF65-F5344CB8AC3E}">
        <p14:creationId xmlns:p14="http://schemas.microsoft.com/office/powerpoint/2010/main" val="2080738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96962"/>
          </a:xfrm>
        </p:spPr>
        <p:txBody>
          <a:bodyPr/>
          <a:lstStyle/>
          <a:p>
            <a:pPr algn="ctr"/>
            <a:r>
              <a:rPr lang="en-US" b="1" dirty="0"/>
              <a:t>	</a:t>
            </a:r>
            <a:r>
              <a:rPr lang="en-US" dirty="0"/>
              <a:t> </a:t>
            </a:r>
            <a:r>
              <a:rPr lang="en-US" sz="3600" b="1" dirty="0"/>
              <a:t>Business Management	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066800"/>
            <a:ext cx="3886200" cy="5105400"/>
          </a:xfrm>
        </p:spPr>
        <p:txBody>
          <a:bodyPr anchor="t">
            <a:noAutofit/>
          </a:bodyPr>
          <a:lstStyle/>
          <a:p>
            <a:pPr marL="571500" indent="-457200" algn="l">
              <a:buFont typeface="Arial"/>
              <a:buChar char="•"/>
            </a:pPr>
            <a:r>
              <a:rPr lang="en-US" sz="3200" dirty="0"/>
              <a:t>Marketing Director</a:t>
            </a:r>
          </a:p>
          <a:p>
            <a:pPr marL="571500" indent="-457200" algn="l">
              <a:buFont typeface="Arial"/>
              <a:buChar char="•"/>
            </a:pPr>
            <a:r>
              <a:rPr lang="en-US" sz="3200" dirty="0"/>
              <a:t>Human Resource Director</a:t>
            </a:r>
          </a:p>
          <a:p>
            <a:pPr marL="571500" indent="-457200" algn="l">
              <a:buFont typeface="Arial"/>
              <a:buChar char="•"/>
            </a:pPr>
            <a:r>
              <a:rPr lang="en-US" sz="3200" dirty="0"/>
              <a:t>Financial Director</a:t>
            </a:r>
          </a:p>
          <a:p>
            <a:pPr marL="571500" indent="-457200" algn="l">
              <a:buFont typeface="Arial"/>
              <a:buChar char="•"/>
            </a:pPr>
            <a:r>
              <a:rPr lang="en-US" sz="3200" dirty="0"/>
              <a:t>Public Relationship Director</a:t>
            </a:r>
          </a:p>
        </p:txBody>
      </p:sp>
      <p:pic>
        <p:nvPicPr>
          <p:cNvPr id="8" name="Picture Placeholder 7" descr="index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961" b="-19983"/>
          <a:stretch/>
        </p:blipFill>
        <p:spPr>
          <a:xfrm rot="600000">
            <a:off x="647700" y="1914525"/>
            <a:ext cx="3114675" cy="4213225"/>
          </a:xfrm>
        </p:spPr>
      </p:pic>
    </p:spTree>
    <p:extLst>
      <p:ext uri="{BB962C8B-B14F-4D97-AF65-F5344CB8AC3E}">
        <p14:creationId xmlns:p14="http://schemas.microsoft.com/office/powerpoint/2010/main" val="4050313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96962"/>
          </a:xfrm>
        </p:spPr>
        <p:txBody>
          <a:bodyPr/>
          <a:lstStyle/>
          <a:p>
            <a:pPr algn="ctr"/>
            <a:r>
              <a:rPr lang="en-US" b="1" dirty="0"/>
              <a:t>	</a:t>
            </a:r>
            <a:br>
              <a:rPr lang="en-US" b="1" dirty="0"/>
            </a:br>
            <a:r>
              <a:rPr lang="en-US" dirty="0"/>
              <a:t> </a:t>
            </a:r>
            <a:r>
              <a:rPr lang="en-US" sz="3600" b="1" dirty="0"/>
              <a:t>Sports &amp; Entertainment </a:t>
            </a:r>
            <a:br>
              <a:rPr lang="en-US" sz="3600" dirty="0"/>
            </a:br>
            <a:r>
              <a:rPr lang="en-US" sz="3600" b="1" dirty="0"/>
              <a:t>	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9" y="1219200"/>
            <a:ext cx="4502635" cy="5257800"/>
          </a:xfrm>
        </p:spPr>
        <p:txBody>
          <a:bodyPr anchor="t">
            <a:noAutofit/>
          </a:bodyPr>
          <a:lstStyle/>
          <a:p>
            <a:pPr marL="571500" indent="-457200" algn="l">
              <a:buFont typeface="Arial"/>
              <a:buChar char="•"/>
            </a:pPr>
            <a:r>
              <a:rPr lang="en-US" sz="3600" dirty="0"/>
              <a:t>Country Club Director</a:t>
            </a:r>
          </a:p>
          <a:p>
            <a:pPr marL="571500" indent="-457200" algn="l">
              <a:buFont typeface="Arial"/>
              <a:buChar char="•"/>
            </a:pPr>
            <a:r>
              <a:rPr lang="en-US" sz="3600" dirty="0"/>
              <a:t>Theme/Amusement Park Director</a:t>
            </a:r>
          </a:p>
          <a:p>
            <a:pPr marL="571500" indent="-457200" algn="l">
              <a:buFont typeface="Arial"/>
              <a:buChar char="•"/>
            </a:pPr>
            <a:r>
              <a:rPr lang="en-US" sz="3600" dirty="0"/>
              <a:t>Sports Facility Management</a:t>
            </a:r>
          </a:p>
          <a:p>
            <a:pPr marL="571500" indent="-457200" algn="l">
              <a:buFont typeface="Arial"/>
              <a:buChar char="•"/>
            </a:pPr>
            <a:r>
              <a:rPr lang="en-US" sz="3600" dirty="0"/>
              <a:t>Casino Manager</a:t>
            </a:r>
          </a:p>
        </p:txBody>
      </p:sp>
      <p:pic>
        <p:nvPicPr>
          <p:cNvPr id="10" name="Picture Placeholder 9" descr="theme_park_in_orlo_florida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8" r="29208"/>
          <a:stretch>
            <a:fillRect/>
          </a:stretch>
        </p:blipFill>
        <p:spPr>
          <a:xfrm rot="600000">
            <a:off x="591804" y="1323383"/>
            <a:ext cx="3114675" cy="1822813"/>
          </a:xfrm>
        </p:spPr>
      </p:pic>
      <p:pic>
        <p:nvPicPr>
          <p:cNvPr id="12" name="Picture 11" descr="th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620">
            <a:off x="680430" y="3236480"/>
            <a:ext cx="3048942" cy="1818027"/>
          </a:xfrm>
          <a:prstGeom prst="rect">
            <a:avLst/>
          </a:prstGeom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84">
            <a:off x="381000" y="5181600"/>
            <a:ext cx="35052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37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9</a:t>
            </a:r>
            <a:r>
              <a:rPr lang="en-US" baseline="30000" dirty="0"/>
              <a:t>th</a:t>
            </a:r>
            <a:r>
              <a:rPr lang="en-US" dirty="0"/>
              <a:t> grade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lvl="1"/>
            <a:r>
              <a:rPr lang="en-US" sz="2800" dirty="0"/>
              <a:t>Intro to BAHT/Health</a:t>
            </a:r>
          </a:p>
          <a:p>
            <a:pPr lvl="1"/>
            <a:r>
              <a:rPr lang="en-US" sz="2800" dirty="0"/>
              <a:t>Math</a:t>
            </a:r>
          </a:p>
          <a:p>
            <a:pPr lvl="1"/>
            <a:r>
              <a:rPr lang="en-US" sz="2800" dirty="0"/>
              <a:t>English 9</a:t>
            </a:r>
          </a:p>
          <a:p>
            <a:pPr lvl="1"/>
            <a:r>
              <a:rPr lang="en-US" sz="2800" dirty="0"/>
              <a:t>Visual and Performing Arts</a:t>
            </a:r>
          </a:p>
          <a:p>
            <a:pPr lvl="1"/>
            <a:r>
              <a:rPr lang="en-US" sz="2800" dirty="0"/>
              <a:t>PE/Foreign Language</a:t>
            </a:r>
          </a:p>
          <a:p>
            <a:pPr lvl="1"/>
            <a:r>
              <a:rPr lang="en-US" sz="2800" dirty="0"/>
              <a:t>Science</a:t>
            </a:r>
          </a:p>
          <a:p>
            <a:pPr marL="982980" lvl="1" indent="-571500">
              <a:buFont typeface="Arial"/>
              <a:buChar char="•"/>
            </a:pP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r="754"/>
          <a:stretch/>
        </p:blipFill>
        <p:spPr>
          <a:xfrm rot="600000">
            <a:off x="4799426" y="1915776"/>
            <a:ext cx="3317478" cy="3962279"/>
          </a:xfrm>
        </p:spPr>
      </p:pic>
    </p:spTree>
    <p:extLst>
      <p:ext uri="{BB962C8B-B14F-4D97-AF65-F5344CB8AC3E}">
        <p14:creationId xmlns:p14="http://schemas.microsoft.com/office/powerpoint/2010/main" val="1494472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697162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Join the Chino Hills High School B.A.H.T. Team Today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Questions?</a:t>
            </a:r>
          </a:p>
        </p:txBody>
      </p:sp>
      <p:pic>
        <p:nvPicPr>
          <p:cNvPr id="6" name="Picture Placeholder 5" descr="BATT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70" b="-24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278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Hospitality?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1952"/>
            <a:ext cx="3124200" cy="4270248"/>
          </a:xfrm>
        </p:spPr>
        <p:txBody>
          <a:bodyPr/>
          <a:lstStyle/>
          <a:p>
            <a:r>
              <a:rPr lang="en-US" dirty="0"/>
              <a:t>relating to or denoting the business of housing or entertaining visitors.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Definition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7" r="13187"/>
          <a:stretch>
            <a:fillRect/>
          </a:stretch>
        </p:blipFill>
        <p:spPr>
          <a:xfrm rot="600000">
            <a:off x="4198161" y="1246278"/>
            <a:ext cx="4246050" cy="4842135"/>
          </a:xfrm>
        </p:spPr>
      </p:pic>
    </p:spTree>
    <p:extLst>
      <p:ext uri="{BB962C8B-B14F-4D97-AF65-F5344CB8AC3E}">
        <p14:creationId xmlns:p14="http://schemas.microsoft.com/office/powerpoint/2010/main" val="428211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249362"/>
          </a:xfrm>
        </p:spPr>
        <p:txBody>
          <a:bodyPr/>
          <a:lstStyle/>
          <a:p>
            <a:pPr algn="ctr"/>
            <a:r>
              <a:rPr lang="en-US" sz="2800" dirty="0">
                <a:latin typeface="Copperplate Gothic Bold"/>
                <a:cs typeface="Copperplate Gothic Bold"/>
              </a:rPr>
              <a:t>BUSINESS ACADEMY OF Hospitality &amp; TOURISM </a:t>
            </a:r>
            <a:br>
              <a:rPr lang="en-US" sz="2800" dirty="0">
                <a:latin typeface="Copperplate Gothic Bold"/>
                <a:cs typeface="Copperplate Gothic Bold"/>
              </a:rPr>
            </a:b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704488"/>
              </p:ext>
            </p:extLst>
          </p:nvPr>
        </p:nvGraphicFramePr>
        <p:xfrm>
          <a:off x="457200" y="1901825"/>
          <a:ext cx="4038600" cy="427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1143000"/>
            <a:ext cx="4572000" cy="5105400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6200" i="1" dirty="0">
                <a:latin typeface="Apple Chancery"/>
                <a:cs typeface="Apple Chancery"/>
              </a:rPr>
              <a:t>B.A.H.T</a:t>
            </a:r>
            <a:r>
              <a:rPr lang="en-US" sz="6200" i="1" dirty="0">
                <a:latin typeface="Copperplate Gothic Bold"/>
                <a:cs typeface="Copperplate Gothic Bold"/>
              </a:rPr>
              <a:t> </a:t>
            </a:r>
          </a:p>
          <a:p>
            <a:r>
              <a:rPr lang="en-US" sz="3600" b="0" i="1" dirty="0">
                <a:latin typeface="Copperplate Gothic Bold"/>
                <a:cs typeface="Copperplate Gothic Bold"/>
              </a:rPr>
              <a:t>provides students with the business, leadership, and industry  skills necessary to pursue careers in this multifaceted industry.</a:t>
            </a:r>
            <a:endParaRPr lang="en-US" sz="3600" b="0" dirty="0">
              <a:latin typeface="Copperplate Gothic Bold"/>
              <a:cs typeface="Copperplate Gothic Bold"/>
            </a:endParaRPr>
          </a:p>
          <a:p>
            <a:r>
              <a:rPr lang="en-US" sz="3600" i="1" dirty="0">
                <a:latin typeface="Copperplate Gothic Bold"/>
                <a:cs typeface="Copperplate Gothic Bold"/>
              </a:rPr>
              <a:t> </a:t>
            </a:r>
            <a:endParaRPr lang="en-US" sz="3600" dirty="0">
              <a:latin typeface="Copperplate Gothic Bold"/>
              <a:cs typeface="Copperplate Gothic Bold"/>
            </a:endParaRPr>
          </a:p>
          <a:p>
            <a:endParaRPr lang="en-US" sz="3600" dirty="0"/>
          </a:p>
        </p:txBody>
      </p:sp>
      <p:pic>
        <p:nvPicPr>
          <p:cNvPr id="8" name="Picture Placeholder 7" descr="images.jpg"/>
          <p:cNvPicPr>
            <a:picLocks noGrp="1" noChangeAspect="1"/>
          </p:cNvPicPr>
          <p:nvPr>
            <p:ph type="pic" sz="quarter" idx="14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7" r="13037"/>
          <a:stretch>
            <a:fillRect/>
          </a:stretch>
        </p:blipFill>
        <p:spPr>
          <a:xfrm rot="600000">
            <a:off x="4838700" y="1457325"/>
            <a:ext cx="3114675" cy="4213225"/>
          </a:xfrm>
        </p:spPr>
      </p:pic>
      <p:pic>
        <p:nvPicPr>
          <p:cNvPr id="3" name="Peter Walsh Slide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6054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6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5000">
        <p14:pan dir="u"/>
      </p:transition>
    </mc:Choice>
    <mc:Fallback xmlns="">
      <p:transition spd="slow" advTm="6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343C7F-3430-271F-1CDD-FFBF7C53E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20343C7F-3430-271F-1CDD-FFBF7C53E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343C7F-3430-271F-1CDD-FFBF7C53E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20343C7F-3430-271F-1CDD-FFBF7C53E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343C7F-3430-271F-1CDD-FFBF7C53E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20343C7F-3430-271F-1CDD-FFBF7C53E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343C7F-3430-271F-1CDD-FFBF7C53E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0343C7F-3430-271F-1CDD-FFBF7C53E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343C7F-3430-271F-1CDD-FFBF7C53E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0343C7F-3430-271F-1CDD-FFBF7C53E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343C7F-3430-271F-1CDD-FFBF7C53E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20343C7F-3430-271F-1CDD-FFBF7C53E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343C7F-3430-271F-1CDD-FFBF7C53E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20343C7F-3430-271F-1CDD-FFBF7C53E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/>
              <a:t>Opportunities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318"/>
            <a:ext cx="4038600" cy="5028882"/>
          </a:xfrm>
        </p:spPr>
        <p:txBody>
          <a:bodyPr anchor="t">
            <a:normAutofit lnSpcReduction="10000"/>
          </a:bodyPr>
          <a:lstStyle/>
          <a:p>
            <a:pPr marL="571500" indent="-457200" algn="l">
              <a:buFont typeface="Arial" panose="020B0604020202020204" pitchFamily="34" charset="0"/>
              <a:buChar char="•"/>
            </a:pPr>
            <a:r>
              <a:rPr lang="en-US" dirty="0"/>
              <a:t>Exciting Field Trips</a:t>
            </a:r>
          </a:p>
          <a:p>
            <a:pPr marL="571500" indent="-457200" algn="l">
              <a:buFont typeface="Arial" panose="020B0604020202020204" pitchFamily="34" charset="0"/>
              <a:buChar char="•"/>
            </a:pPr>
            <a:r>
              <a:rPr lang="en-US" dirty="0"/>
              <a:t>Culinary Opportunities</a:t>
            </a:r>
          </a:p>
          <a:p>
            <a:pPr marL="571500" indent="-457200" algn="l">
              <a:buFont typeface="Arial" panose="020B0604020202020204" pitchFamily="34" charset="0"/>
              <a:buChar char="•"/>
            </a:pPr>
            <a:r>
              <a:rPr lang="en-US" dirty="0"/>
              <a:t>Project Based Learning</a:t>
            </a:r>
          </a:p>
          <a:p>
            <a:pPr marL="571500" indent="-457200" algn="l">
              <a:buFont typeface="Arial" panose="020B0604020202020204" pitchFamily="34" charset="0"/>
              <a:buChar char="•"/>
            </a:pPr>
            <a:r>
              <a:rPr lang="en-US" dirty="0"/>
              <a:t>Interaction with Peers</a:t>
            </a:r>
          </a:p>
          <a:p>
            <a:pPr marL="571500" indent="-457200" algn="l">
              <a:buFont typeface="Arial" panose="020B0604020202020204" pitchFamily="34" charset="0"/>
              <a:buChar char="•"/>
            </a:pPr>
            <a:r>
              <a:rPr lang="en-US" dirty="0"/>
              <a:t>Job Shadowing and Internships 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7" r="-4877" b="-8585"/>
          <a:stretch/>
        </p:blipFill>
        <p:spPr>
          <a:xfrm rot="600000">
            <a:off x="4463462" y="1427883"/>
            <a:ext cx="3646078" cy="42131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1730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Trips Twice a Year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693953"/>
            <a:ext cx="2000250" cy="1943100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9" r="35209"/>
          <a:stretch>
            <a:fillRect/>
          </a:stretch>
        </p:blipFill>
        <p:spPr/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22" y="1913028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3276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72" y="4482963"/>
            <a:ext cx="26670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5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249362"/>
          </a:xfrm>
        </p:spPr>
        <p:txBody>
          <a:bodyPr/>
          <a:lstStyle/>
          <a:p>
            <a:pPr algn="ctr"/>
            <a:r>
              <a:rPr lang="en-US" dirty="0"/>
              <a:t>Field Trips </a:t>
            </a:r>
            <a:br>
              <a:rPr lang="en-US" dirty="0"/>
            </a:br>
            <a:r>
              <a:rPr lang="en-US" dirty="0"/>
              <a:t>US and Internationally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5855"/>
            <a:ext cx="2990850" cy="1533525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3" r="25393"/>
          <a:stretch>
            <a:fillRect/>
          </a:stretch>
        </p:blipFill>
        <p:spPr/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3134544"/>
            <a:ext cx="2343150" cy="1952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5472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Culinary Opportunities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313" y="2435622"/>
            <a:ext cx="4270375" cy="3202781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" b="679"/>
          <a:stretch>
            <a:fillRect/>
          </a:stretch>
        </p:blipFill>
        <p:spPr>
          <a:xfrm rot="5400000">
            <a:off x="4259263" y="2554288"/>
            <a:ext cx="4210050" cy="3114675"/>
          </a:xfrm>
        </p:spPr>
      </p:pic>
    </p:spTree>
    <p:extLst>
      <p:ext uri="{BB962C8B-B14F-4D97-AF65-F5344CB8AC3E}">
        <p14:creationId xmlns:p14="http://schemas.microsoft.com/office/powerpoint/2010/main" val="413234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Culinary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313" y="2435622"/>
            <a:ext cx="4270375" cy="3202781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" b="679"/>
          <a:stretch>
            <a:fillRect/>
          </a:stretch>
        </p:blipFill>
        <p:spPr>
          <a:xfrm rot="5400000">
            <a:off x="4259263" y="2554288"/>
            <a:ext cx="4210050" cy="3114675"/>
          </a:xfrm>
        </p:spPr>
      </p:pic>
    </p:spTree>
    <p:extLst>
      <p:ext uri="{BB962C8B-B14F-4D97-AF65-F5344CB8AC3E}">
        <p14:creationId xmlns:p14="http://schemas.microsoft.com/office/powerpoint/2010/main" val="348527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High Paying Career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pPr algn="l"/>
            <a:r>
              <a:rPr lang="en-US" dirty="0"/>
              <a:t>Travel and Tourism</a:t>
            </a:r>
          </a:p>
          <a:p>
            <a:pPr algn="l"/>
            <a:r>
              <a:rPr lang="en-US" dirty="0"/>
              <a:t>Event Planning</a:t>
            </a:r>
          </a:p>
          <a:p>
            <a:pPr algn="l"/>
            <a:r>
              <a:rPr lang="en-US" dirty="0"/>
              <a:t>Recreation</a:t>
            </a:r>
          </a:p>
          <a:p>
            <a:pPr algn="l"/>
            <a:r>
              <a:rPr lang="en-US" dirty="0"/>
              <a:t>Sports and Entertainment</a:t>
            </a:r>
          </a:p>
          <a:p>
            <a:pPr algn="l"/>
            <a:r>
              <a:rPr lang="en-US" dirty="0"/>
              <a:t>Food Service</a:t>
            </a:r>
          </a:p>
          <a:p>
            <a:pPr algn="l"/>
            <a:r>
              <a:rPr lang="en-US" dirty="0"/>
              <a:t>Lodging</a:t>
            </a:r>
          </a:p>
          <a:p>
            <a:pPr algn="l"/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6" r="1056"/>
          <a:stretch/>
        </p:blipFill>
        <p:spPr>
          <a:xfrm rot="600000">
            <a:off x="4807311" y="2004284"/>
            <a:ext cx="3114715" cy="4213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9392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's All Too Much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 Is All Too Much by Peter Walsh.potx</Template>
  <TotalTime>4131</TotalTime>
  <Words>490</Words>
  <Application>Microsoft Office PowerPoint</Application>
  <PresentationFormat>On-screen Show (4:3)</PresentationFormat>
  <Paragraphs>83</Paragraphs>
  <Slides>16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Apple Chancery</vt:lpstr>
      <vt:lpstr>Arial</vt:lpstr>
      <vt:lpstr>Calibri</vt:lpstr>
      <vt:lpstr>Cambria</vt:lpstr>
      <vt:lpstr>Copperplate Gothic Bold</vt:lpstr>
      <vt:lpstr>It's All Too Much</vt:lpstr>
      <vt:lpstr>B.A.H.T </vt:lpstr>
      <vt:lpstr>What is Hospitality?</vt:lpstr>
      <vt:lpstr>BUSINESS ACADEMY OF Hospitality &amp; TOURISM  </vt:lpstr>
      <vt:lpstr>Opportunities Students</vt:lpstr>
      <vt:lpstr>Field Trips Twice a Year</vt:lpstr>
      <vt:lpstr>Field Trips  US and Internationally</vt:lpstr>
      <vt:lpstr>Culinary Opportunities</vt:lpstr>
      <vt:lpstr>Culinary </vt:lpstr>
      <vt:lpstr> High Paying Career Opportunities</vt:lpstr>
      <vt:lpstr>  Event Planning &amp;Management </vt:lpstr>
      <vt:lpstr>  Hotels &amp; Lodging  </vt:lpstr>
      <vt:lpstr>  Restaurants/Food Services  </vt:lpstr>
      <vt:lpstr>  Business Management  </vt:lpstr>
      <vt:lpstr>   Sports &amp; Entertainment    </vt:lpstr>
      <vt:lpstr> 9th grade schedule</vt:lpstr>
      <vt:lpstr> Join the Chino Hills High School B.A.H.T. Team Today  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All Too Much</dc:title>
  <dc:subject/>
  <dc:creator>Acker, Jennell</dc:creator>
  <cp:keywords/>
  <dc:description/>
  <cp:lastModifiedBy>Acker, Jennell</cp:lastModifiedBy>
  <cp:revision>94</cp:revision>
  <dcterms:created xsi:type="dcterms:W3CDTF">2010-05-18T20:31:16Z</dcterms:created>
  <dcterms:modified xsi:type="dcterms:W3CDTF">2017-02-03T18:28:43Z</dcterms:modified>
  <cp:category/>
</cp:coreProperties>
</file>