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95144-63E9-42F3-8B01-93972E510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4FF5C-14A0-496E-821F-78416BF2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A5F3F-8EBE-406C-A75A-95DF335B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0FBF1-AD89-4E21-85BB-2987B773B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80462-3020-4185-A13E-B68FBBA3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3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4219-EDA1-41B9-9E32-B2FCA5037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E1103-0963-4DCF-89AA-256EE5733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C2990-99B4-4C35-A3FD-BA9D39767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64E04-5AC4-4B56-8087-A3CCA611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C12E4-A2DF-4AB7-A898-BB2E9AC7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4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F78806-C2B1-4B52-90C0-7FB55E18B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233BC2-7FD2-4327-8660-93CA89174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1792F-9740-49C0-9F92-B932333F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D815A-169C-4857-8F5E-ABBFEDBA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B1A68-CB2F-4329-B641-5D405A42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8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0E93E-E761-45F1-BAD6-82E675A7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4370F-498D-4182-8B6C-6EE4DE2E8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57266-981C-4E4A-98C6-E62FEFE8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0AF2B-6C13-4B70-BFE1-EE612B3C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BD74B-542B-4CB5-8121-9754BAE6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4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7646-7D8B-4E15-85AA-5DC32FDAB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9E3F8-53ED-47A4-A1B4-B28119C38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0F938-1651-4E8F-BE1C-3BDB8AF2C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B6E6C-598A-4617-B8F0-E1AE1EEC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7098C-A4F9-4BC3-BF8B-9D568304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0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7E40-5CDA-4588-9F1E-44D08ECA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F440F-FBEA-4B10-B90A-3C91C6D48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630DF5-0E23-4754-8073-77142E81A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4F59-0E86-4327-B154-99CC93FE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0EB80-E750-4893-9AAE-EF38CF32A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421EF-8740-427B-A652-B468B866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2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EEC4E-C72D-4590-BA5B-24ED1950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CCAFA-212F-49B2-96A7-847F1AF39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78882-AF9C-4F96-A71B-F081CF42A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0A0BD4-6336-41B7-9916-CDD530E276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94DABB-2BA1-4284-9193-FD19B5439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9A229-18AF-4B59-96EC-CE8A4D7D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CFA54-FEAC-44B6-938A-EA94A1418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5578B9-F672-4FC8-A1B6-F4920918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7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3BD3-733E-4A55-A1AD-B05BC51C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CA9071-5D91-4F12-8D18-83EB913F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CF7B9A-E1D7-4A60-8025-FED18A29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DC97CD-8B6A-4243-8E31-A721AB85A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56697-4448-4BDB-96FD-49281CC3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75F64-31A7-4411-B144-FD913C3A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049D5-25D8-4F88-91B2-A10DAF3C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8AB-E3EC-4645-BC11-B04406D48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33CA3-2622-492E-B6A4-49408E1B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FF793-9BF8-4184-BA55-BEF17F0E9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FDE6D-8189-4612-B9D3-DA30C9D9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07091-7D95-4491-A313-93A09CA9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F30BE-8B7F-47AA-96DA-B0B551B5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2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74434-8C07-40F6-A92D-384443E8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499C8-72F1-482E-B9CF-2068ED931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D2F7-E438-4B07-A146-48E5625B6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8D582-400C-4229-87A8-79AC4DBD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18377-B4D6-475F-923F-A3F21EBA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2705D-6039-448B-8071-937205FD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232D86-24D3-45C8-98AF-C044028E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EB9DA-482B-4197-92F8-861852379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4EEC2-D053-4423-8C99-30EBF0D31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D195-3D06-4FA7-8DFB-C5AA24CA142D}" type="datetimeFigureOut">
              <a:rPr lang="en-US" smtClean="0"/>
              <a:t>12/13/2020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9D18C-4C2E-48C4-BD21-AE03BABFD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C315-FEB6-4B9D-A2C5-641485251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6F6D1-823E-4FB1-934E-637942ABB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85DA3-7E6C-437B-86DE-2E8E354512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Atom Notes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FCF90-8E8A-472C-98DD-0AA6F153F3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Print out the atom notes paper or draw your own.</a:t>
            </a:r>
          </a:p>
        </p:txBody>
      </p:sp>
    </p:spTree>
    <p:extLst>
      <p:ext uri="{BB962C8B-B14F-4D97-AF65-F5344CB8AC3E}">
        <p14:creationId xmlns:p14="http://schemas.microsoft.com/office/powerpoint/2010/main" val="2047116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9060F-5916-4C46-A57F-20971E43A57B}"/>
              </a:ext>
            </a:extLst>
          </p:cNvPr>
          <p:cNvSpPr txBox="1"/>
          <p:nvPr/>
        </p:nvSpPr>
        <p:spPr>
          <a:xfrm>
            <a:off x="1219200" y="1047750"/>
            <a:ext cx="3067050" cy="424731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sz="13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4400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Boron</a:t>
            </a:r>
          </a:p>
          <a:p>
            <a:pPr algn="ctr"/>
            <a:r>
              <a:rPr lang="en-US" sz="44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E349F-AFED-4748-9EF9-41AC6A24D297}"/>
              </a:ext>
            </a:extLst>
          </p:cNvPr>
          <p:cNvSpPr txBox="1"/>
          <p:nvPr/>
        </p:nvSpPr>
        <p:spPr>
          <a:xfrm>
            <a:off x="4781550" y="2371725"/>
            <a:ext cx="704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Symbol- the one or more letters that represent the element worldwide. The first letter is always capital.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BE04B-CA7E-4A0C-8589-0FF4BD3FE403}"/>
              </a:ext>
            </a:extLst>
          </p:cNvPr>
          <p:cNvSpPr txBox="1"/>
          <p:nvPr/>
        </p:nvSpPr>
        <p:spPr>
          <a:xfrm>
            <a:off x="828675" y="466725"/>
            <a:ext cx="1052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Element- a pure substance of all the same atoms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9E972A-67BF-4A21-A6E4-83CB67FFB200}"/>
              </a:ext>
            </a:extLst>
          </p:cNvPr>
          <p:cNvSpPr txBox="1"/>
          <p:nvPr/>
        </p:nvSpPr>
        <p:spPr>
          <a:xfrm>
            <a:off x="4781549" y="1373058"/>
            <a:ext cx="6924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Atomic number- the number of protons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AA6F-7A18-498A-8A0B-E936F00FAEC2}"/>
              </a:ext>
            </a:extLst>
          </p:cNvPr>
          <p:cNvSpPr txBox="1"/>
          <p:nvPr/>
        </p:nvSpPr>
        <p:spPr>
          <a:xfrm>
            <a:off x="4876800" y="396823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399FF"/>
                </a:solidFill>
              </a:rPr>
              <a:t>Element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5B2ECA-450B-4214-BF74-D0FAC2AB218A}"/>
              </a:ext>
            </a:extLst>
          </p:cNvPr>
          <p:cNvSpPr txBox="1"/>
          <p:nvPr/>
        </p:nvSpPr>
        <p:spPr>
          <a:xfrm>
            <a:off x="4857752" y="5007888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3399"/>
                </a:solidFill>
              </a:rPr>
              <a:t>Atomic Mass – total number of protons plus neutrons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83B20E-E4FD-4B73-A798-EA6CF8FE5254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2962275" y="1373058"/>
            <a:ext cx="1819274" cy="26161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5D23A08-F3E7-4982-970D-B1244E83AED7}"/>
              </a:ext>
            </a:extLst>
          </p:cNvPr>
          <p:cNvCxnSpPr>
            <a:cxnSpLocks/>
          </p:cNvCxnSpPr>
          <p:nvPr/>
        </p:nvCxnSpPr>
        <p:spPr>
          <a:xfrm flipH="1" flipV="1">
            <a:off x="3152775" y="2656612"/>
            <a:ext cx="1524000" cy="51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49C4B18-DF41-43EE-B57D-98B27BAF5630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3624264" y="4194842"/>
            <a:ext cx="1252536" cy="35002"/>
          </a:xfrm>
          <a:prstGeom prst="straightConnector1">
            <a:avLst/>
          </a:prstGeom>
          <a:ln w="28575">
            <a:solidFill>
              <a:srgbClr val="33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57EAA46-714D-4739-A4DD-8B90F5FECB6E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3376614" y="4938460"/>
            <a:ext cx="1481138" cy="546482"/>
          </a:xfrm>
          <a:prstGeom prst="straightConnector1">
            <a:avLst/>
          </a:prstGeom>
          <a:ln w="28575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37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5D06D0-6F48-4DB7-A6B2-2A4B2175F313}"/>
              </a:ext>
            </a:extLst>
          </p:cNvPr>
          <p:cNvSpPr/>
          <p:nvPr/>
        </p:nvSpPr>
        <p:spPr>
          <a:xfrm>
            <a:off x="434058" y="425547"/>
            <a:ext cx="6006905" cy="600690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420935-C8CA-430B-8AB2-128534D3F946}"/>
              </a:ext>
            </a:extLst>
          </p:cNvPr>
          <p:cNvSpPr/>
          <p:nvPr/>
        </p:nvSpPr>
        <p:spPr>
          <a:xfrm>
            <a:off x="868270" y="859759"/>
            <a:ext cx="5138480" cy="513848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38E8F1A-CFEB-45BD-A3D3-4BAF3CDCD700}"/>
              </a:ext>
            </a:extLst>
          </p:cNvPr>
          <p:cNvSpPr/>
          <p:nvPr/>
        </p:nvSpPr>
        <p:spPr>
          <a:xfrm>
            <a:off x="1558913" y="1513142"/>
            <a:ext cx="3757194" cy="3831714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7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5D06D0-6F48-4DB7-A6B2-2A4B2175F313}"/>
              </a:ext>
            </a:extLst>
          </p:cNvPr>
          <p:cNvSpPr/>
          <p:nvPr/>
        </p:nvSpPr>
        <p:spPr>
          <a:xfrm>
            <a:off x="434058" y="425547"/>
            <a:ext cx="6006905" cy="600690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420935-C8CA-430B-8AB2-128534D3F946}"/>
              </a:ext>
            </a:extLst>
          </p:cNvPr>
          <p:cNvSpPr/>
          <p:nvPr/>
        </p:nvSpPr>
        <p:spPr>
          <a:xfrm>
            <a:off x="868270" y="859759"/>
            <a:ext cx="5138480" cy="513848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38E8F1A-CFEB-45BD-A3D3-4BAF3CDCD700}"/>
              </a:ext>
            </a:extLst>
          </p:cNvPr>
          <p:cNvSpPr/>
          <p:nvPr/>
        </p:nvSpPr>
        <p:spPr>
          <a:xfrm>
            <a:off x="1558913" y="1513142"/>
            <a:ext cx="3757194" cy="3831714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5CE1D-271B-47DE-961D-4C95D02A1559}"/>
              </a:ext>
            </a:extLst>
          </p:cNvPr>
          <p:cNvSpPr txBox="1"/>
          <p:nvPr/>
        </p:nvSpPr>
        <p:spPr>
          <a:xfrm>
            <a:off x="2054087" y="1921565"/>
            <a:ext cx="2769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ritannic Bold" panose="020B0903060703020204" pitchFamily="34" charset="0"/>
              </a:rPr>
              <a:t>nucleus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0221F9-3E56-43B2-AAE9-D34F33267BA4}"/>
              </a:ext>
            </a:extLst>
          </p:cNvPr>
          <p:cNvSpPr txBox="1"/>
          <p:nvPr/>
        </p:nvSpPr>
        <p:spPr>
          <a:xfrm>
            <a:off x="7381461" y="1219200"/>
            <a:ext cx="4376481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Protons (positively charged part of the atom)</a:t>
            </a:r>
          </a:p>
          <a:p>
            <a:r>
              <a:rPr lang="en-US" dirty="0">
                <a:solidFill>
                  <a:srgbClr val="7030A0"/>
                </a:solidFill>
              </a:rPr>
              <a:t>Always the same</a:t>
            </a:r>
          </a:p>
          <a:p>
            <a:r>
              <a:rPr lang="en-US" dirty="0">
                <a:solidFill>
                  <a:srgbClr val="7030A0"/>
                </a:solidFill>
              </a:rPr>
              <a:t>Is the atomic number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2A9334-4252-4863-85B6-86B9D9FCCF48}"/>
              </a:ext>
            </a:extLst>
          </p:cNvPr>
          <p:cNvCxnSpPr/>
          <p:nvPr/>
        </p:nvCxnSpPr>
        <p:spPr>
          <a:xfrm flipH="1">
            <a:off x="4277291" y="1513142"/>
            <a:ext cx="3104170" cy="114874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Badge Follow with solid fill">
            <a:extLst>
              <a:ext uri="{FF2B5EF4-FFF2-40B4-BE49-F238E27FC236}">
                <a16:creationId xmlns:a16="http://schemas.microsoft.com/office/drawing/2014/main" id="{7D4764D1-81EF-4DF9-AB1B-79977E44E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474" y="2461195"/>
            <a:ext cx="619539" cy="619539"/>
          </a:xfrm>
          <a:prstGeom prst="rect">
            <a:avLst/>
          </a:prstGeom>
        </p:spPr>
      </p:pic>
      <p:pic>
        <p:nvPicPr>
          <p:cNvPr id="22" name="Graphic 21" descr="Badge Follow with solid fill">
            <a:extLst>
              <a:ext uri="{FF2B5EF4-FFF2-40B4-BE49-F238E27FC236}">
                <a16:creationId xmlns:a16="http://schemas.microsoft.com/office/drawing/2014/main" id="{E652DA67-7E4B-402E-B667-FBDD47FDD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591" y="2914922"/>
            <a:ext cx="619539" cy="619539"/>
          </a:xfrm>
          <a:prstGeom prst="rect">
            <a:avLst/>
          </a:prstGeom>
        </p:spPr>
      </p:pic>
      <p:pic>
        <p:nvPicPr>
          <p:cNvPr id="23" name="Graphic 22" descr="Badge Follow with solid fill">
            <a:extLst>
              <a:ext uri="{FF2B5EF4-FFF2-40B4-BE49-F238E27FC236}">
                <a16:creationId xmlns:a16="http://schemas.microsoft.com/office/drawing/2014/main" id="{0BE3056C-C58D-49A2-B790-88E82B411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4690" y="2431312"/>
            <a:ext cx="619539" cy="619539"/>
          </a:xfrm>
          <a:prstGeom prst="rect">
            <a:avLst/>
          </a:prstGeom>
        </p:spPr>
      </p:pic>
      <p:pic>
        <p:nvPicPr>
          <p:cNvPr id="24" name="Graphic 23" descr="Badge Follow with solid fill">
            <a:extLst>
              <a:ext uri="{FF2B5EF4-FFF2-40B4-BE49-F238E27FC236}">
                <a16:creationId xmlns:a16="http://schemas.microsoft.com/office/drawing/2014/main" id="{680761BF-2859-4C47-9C74-82BD37C15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5361" y="2891269"/>
            <a:ext cx="619539" cy="619539"/>
          </a:xfrm>
          <a:prstGeom prst="rect">
            <a:avLst/>
          </a:prstGeom>
        </p:spPr>
      </p:pic>
      <p:pic>
        <p:nvPicPr>
          <p:cNvPr id="25" name="Graphic 24" descr="Badge Follow with solid fill">
            <a:extLst>
              <a:ext uri="{FF2B5EF4-FFF2-40B4-BE49-F238E27FC236}">
                <a16:creationId xmlns:a16="http://schemas.microsoft.com/office/drawing/2014/main" id="{78C91F84-37AC-4416-A4E1-07BC6C82F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5349" y="2543438"/>
            <a:ext cx="619539" cy="61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1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5D06D0-6F48-4DB7-A6B2-2A4B2175F313}"/>
              </a:ext>
            </a:extLst>
          </p:cNvPr>
          <p:cNvSpPr/>
          <p:nvPr/>
        </p:nvSpPr>
        <p:spPr>
          <a:xfrm>
            <a:off x="434058" y="425547"/>
            <a:ext cx="6006905" cy="600690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420935-C8CA-430B-8AB2-128534D3F946}"/>
              </a:ext>
            </a:extLst>
          </p:cNvPr>
          <p:cNvSpPr/>
          <p:nvPr/>
        </p:nvSpPr>
        <p:spPr>
          <a:xfrm>
            <a:off x="868270" y="859759"/>
            <a:ext cx="5138480" cy="513848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38E8F1A-CFEB-45BD-A3D3-4BAF3CDCD700}"/>
              </a:ext>
            </a:extLst>
          </p:cNvPr>
          <p:cNvSpPr/>
          <p:nvPr/>
        </p:nvSpPr>
        <p:spPr>
          <a:xfrm>
            <a:off x="1558913" y="1513142"/>
            <a:ext cx="3757194" cy="3831714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5CE1D-271B-47DE-961D-4C95D02A1559}"/>
              </a:ext>
            </a:extLst>
          </p:cNvPr>
          <p:cNvSpPr txBox="1"/>
          <p:nvPr/>
        </p:nvSpPr>
        <p:spPr>
          <a:xfrm>
            <a:off x="2054087" y="1921565"/>
            <a:ext cx="2769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ritannic Bold" panose="020B0903060703020204" pitchFamily="34" charset="0"/>
              </a:rPr>
              <a:t>nucleus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0221F9-3E56-43B2-AAE9-D34F33267BA4}"/>
              </a:ext>
            </a:extLst>
          </p:cNvPr>
          <p:cNvSpPr txBox="1"/>
          <p:nvPr/>
        </p:nvSpPr>
        <p:spPr>
          <a:xfrm>
            <a:off x="7188345" y="1219200"/>
            <a:ext cx="4569598" cy="92333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Protons (positively charged part of the atom)</a:t>
            </a:r>
          </a:p>
          <a:p>
            <a:r>
              <a:rPr lang="en-US" dirty="0">
                <a:solidFill>
                  <a:srgbClr val="7030A0"/>
                </a:solidFill>
              </a:rPr>
              <a:t>Always the same</a:t>
            </a:r>
          </a:p>
          <a:p>
            <a:r>
              <a:rPr lang="en-US" dirty="0">
                <a:solidFill>
                  <a:srgbClr val="7030A0"/>
                </a:solidFill>
              </a:rPr>
              <a:t>Is the atomic number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2A9334-4252-4863-85B6-86B9D9FCCF48}"/>
              </a:ext>
            </a:extLst>
          </p:cNvPr>
          <p:cNvCxnSpPr>
            <a:cxnSpLocks/>
          </p:cNvCxnSpPr>
          <p:nvPr/>
        </p:nvCxnSpPr>
        <p:spPr>
          <a:xfrm flipH="1">
            <a:off x="4277291" y="1738561"/>
            <a:ext cx="2854315" cy="92333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Badge Follow with solid fill">
            <a:extLst>
              <a:ext uri="{FF2B5EF4-FFF2-40B4-BE49-F238E27FC236}">
                <a16:creationId xmlns:a16="http://schemas.microsoft.com/office/drawing/2014/main" id="{7D4764D1-81EF-4DF9-AB1B-79977E44E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473" y="2461194"/>
            <a:ext cx="640080" cy="640080"/>
          </a:xfrm>
          <a:prstGeom prst="rect">
            <a:avLst/>
          </a:prstGeom>
        </p:spPr>
      </p:pic>
      <p:pic>
        <p:nvPicPr>
          <p:cNvPr id="22" name="Graphic 21" descr="Badge Follow with solid fill">
            <a:extLst>
              <a:ext uri="{FF2B5EF4-FFF2-40B4-BE49-F238E27FC236}">
                <a16:creationId xmlns:a16="http://schemas.microsoft.com/office/drawing/2014/main" id="{E652DA67-7E4B-402E-B667-FBDD47FDD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590" y="2914921"/>
            <a:ext cx="640080" cy="640080"/>
          </a:xfrm>
          <a:prstGeom prst="rect">
            <a:avLst/>
          </a:prstGeom>
        </p:spPr>
      </p:pic>
      <p:pic>
        <p:nvPicPr>
          <p:cNvPr id="23" name="Graphic 22" descr="Badge Follow with solid fill">
            <a:extLst>
              <a:ext uri="{FF2B5EF4-FFF2-40B4-BE49-F238E27FC236}">
                <a16:creationId xmlns:a16="http://schemas.microsoft.com/office/drawing/2014/main" id="{0BE3056C-C58D-49A2-B790-88E82B411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4689" y="2431311"/>
            <a:ext cx="640080" cy="640080"/>
          </a:xfrm>
          <a:prstGeom prst="rect">
            <a:avLst/>
          </a:prstGeom>
        </p:spPr>
      </p:pic>
      <p:pic>
        <p:nvPicPr>
          <p:cNvPr id="24" name="Graphic 23" descr="Badge Follow with solid fill">
            <a:extLst>
              <a:ext uri="{FF2B5EF4-FFF2-40B4-BE49-F238E27FC236}">
                <a16:creationId xmlns:a16="http://schemas.microsoft.com/office/drawing/2014/main" id="{680761BF-2859-4C47-9C74-82BD37C15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5360" y="2891268"/>
            <a:ext cx="640080" cy="640080"/>
          </a:xfrm>
          <a:prstGeom prst="rect">
            <a:avLst/>
          </a:prstGeom>
        </p:spPr>
      </p:pic>
      <p:pic>
        <p:nvPicPr>
          <p:cNvPr id="25" name="Graphic 24" descr="Badge Follow with solid fill">
            <a:extLst>
              <a:ext uri="{FF2B5EF4-FFF2-40B4-BE49-F238E27FC236}">
                <a16:creationId xmlns:a16="http://schemas.microsoft.com/office/drawing/2014/main" id="{78C91F84-37AC-4416-A4E1-07BC6C82F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5348" y="2543437"/>
            <a:ext cx="640080" cy="640080"/>
          </a:xfrm>
          <a:prstGeom prst="rect">
            <a:avLst/>
          </a:prstGeom>
        </p:spPr>
      </p:pic>
      <p:pic>
        <p:nvPicPr>
          <p:cNvPr id="7" name="Graphic 6" descr="Badge Cross with solid fill">
            <a:extLst>
              <a:ext uri="{FF2B5EF4-FFF2-40B4-BE49-F238E27FC236}">
                <a16:creationId xmlns:a16="http://schemas.microsoft.com/office/drawing/2014/main" id="{1D029C8A-43F2-4943-B053-6802D57B0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04769" y="4012585"/>
            <a:ext cx="640080" cy="640080"/>
          </a:xfrm>
          <a:prstGeom prst="rect">
            <a:avLst/>
          </a:prstGeom>
        </p:spPr>
      </p:pic>
      <p:pic>
        <p:nvPicPr>
          <p:cNvPr id="15" name="Graphic 14" descr="Badge Cross with solid fill">
            <a:extLst>
              <a:ext uri="{FF2B5EF4-FFF2-40B4-BE49-F238E27FC236}">
                <a16:creationId xmlns:a16="http://schemas.microsoft.com/office/drawing/2014/main" id="{8326B256-7C1D-4F78-AF5B-19FD709E2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31206" y="3372505"/>
            <a:ext cx="640080" cy="640080"/>
          </a:xfrm>
          <a:prstGeom prst="rect">
            <a:avLst/>
          </a:prstGeom>
        </p:spPr>
      </p:pic>
      <p:pic>
        <p:nvPicPr>
          <p:cNvPr id="16" name="Graphic 15" descr="Badge Cross with solid fill">
            <a:extLst>
              <a:ext uri="{FF2B5EF4-FFF2-40B4-BE49-F238E27FC236}">
                <a16:creationId xmlns:a16="http://schemas.microsoft.com/office/drawing/2014/main" id="{26B61D5A-5A43-4AFD-AE26-4894F1A5B1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26785" y="4078047"/>
            <a:ext cx="640080" cy="640080"/>
          </a:xfrm>
          <a:prstGeom prst="rect">
            <a:avLst/>
          </a:prstGeom>
        </p:spPr>
      </p:pic>
      <p:pic>
        <p:nvPicPr>
          <p:cNvPr id="17" name="Graphic 16" descr="Badge Cross with solid fill">
            <a:extLst>
              <a:ext uri="{FF2B5EF4-FFF2-40B4-BE49-F238E27FC236}">
                <a16:creationId xmlns:a16="http://schemas.microsoft.com/office/drawing/2014/main" id="{E9965505-46D0-4BDE-A895-7CB10062D8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28387" y="3420598"/>
            <a:ext cx="640080" cy="640080"/>
          </a:xfrm>
          <a:prstGeom prst="rect">
            <a:avLst/>
          </a:prstGeom>
        </p:spPr>
      </p:pic>
      <p:pic>
        <p:nvPicPr>
          <p:cNvPr id="18" name="Graphic 17" descr="Badge Cross with solid fill">
            <a:extLst>
              <a:ext uri="{FF2B5EF4-FFF2-40B4-BE49-F238E27FC236}">
                <a16:creationId xmlns:a16="http://schemas.microsoft.com/office/drawing/2014/main" id="{0140FB51-1B72-4B5E-948A-CDEF87D305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3780" y="3718389"/>
            <a:ext cx="640080" cy="640080"/>
          </a:xfrm>
          <a:prstGeom prst="rect">
            <a:avLst/>
          </a:prstGeom>
        </p:spPr>
      </p:pic>
      <p:pic>
        <p:nvPicPr>
          <p:cNvPr id="19" name="Graphic 18" descr="Badge Cross with solid fill">
            <a:extLst>
              <a:ext uri="{FF2B5EF4-FFF2-40B4-BE49-F238E27FC236}">
                <a16:creationId xmlns:a16="http://schemas.microsoft.com/office/drawing/2014/main" id="{F81BB62C-1D1A-4FBA-9F97-880F8D6BEE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81313" y="3244107"/>
            <a:ext cx="640080" cy="6400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69E428-6AF0-429F-A5CC-116496E555EF}"/>
              </a:ext>
            </a:extLst>
          </p:cNvPr>
          <p:cNvSpPr txBox="1"/>
          <p:nvPr/>
        </p:nvSpPr>
        <p:spPr>
          <a:xfrm>
            <a:off x="7131607" y="2863477"/>
            <a:ext cx="4626336" cy="646331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3399"/>
                </a:solidFill>
              </a:rPr>
              <a:t>Neutrons (neutrally charged part of the atom)</a:t>
            </a:r>
          </a:p>
          <a:p>
            <a:r>
              <a:rPr lang="en-US" dirty="0">
                <a:solidFill>
                  <a:srgbClr val="FF3399"/>
                </a:solidFill>
              </a:rPr>
              <a:t>Can change in an isotope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4CCFACA-47F8-4E4F-BB94-2DC5D86249CD}"/>
              </a:ext>
            </a:extLst>
          </p:cNvPr>
          <p:cNvCxnSpPr>
            <a:cxnSpLocks/>
          </p:cNvCxnSpPr>
          <p:nvPr/>
        </p:nvCxnSpPr>
        <p:spPr>
          <a:xfrm flipH="1">
            <a:off x="4196030" y="3057113"/>
            <a:ext cx="2805775" cy="697544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74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D5D06D0-6F48-4DB7-A6B2-2A4B2175F313}"/>
              </a:ext>
            </a:extLst>
          </p:cNvPr>
          <p:cNvSpPr/>
          <p:nvPr/>
        </p:nvSpPr>
        <p:spPr>
          <a:xfrm>
            <a:off x="434058" y="425547"/>
            <a:ext cx="6006905" cy="600690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420935-C8CA-430B-8AB2-128534D3F946}"/>
              </a:ext>
            </a:extLst>
          </p:cNvPr>
          <p:cNvSpPr/>
          <p:nvPr/>
        </p:nvSpPr>
        <p:spPr>
          <a:xfrm>
            <a:off x="868270" y="859759"/>
            <a:ext cx="5138480" cy="513848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38E8F1A-CFEB-45BD-A3D3-4BAF3CDCD700}"/>
              </a:ext>
            </a:extLst>
          </p:cNvPr>
          <p:cNvSpPr/>
          <p:nvPr/>
        </p:nvSpPr>
        <p:spPr>
          <a:xfrm>
            <a:off x="1558913" y="1513142"/>
            <a:ext cx="3757194" cy="3831714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5CE1D-271B-47DE-961D-4C95D02A1559}"/>
              </a:ext>
            </a:extLst>
          </p:cNvPr>
          <p:cNvSpPr txBox="1"/>
          <p:nvPr/>
        </p:nvSpPr>
        <p:spPr>
          <a:xfrm>
            <a:off x="2054087" y="1921565"/>
            <a:ext cx="2769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ritannic Bold" panose="020B0903060703020204" pitchFamily="34" charset="0"/>
              </a:rPr>
              <a:t>nucleus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0221F9-3E56-43B2-AAE9-D34F33267BA4}"/>
              </a:ext>
            </a:extLst>
          </p:cNvPr>
          <p:cNvSpPr txBox="1"/>
          <p:nvPr/>
        </p:nvSpPr>
        <p:spPr>
          <a:xfrm>
            <a:off x="7188345" y="1219200"/>
            <a:ext cx="4569598" cy="120032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Protons (positively charged part of the atom)</a:t>
            </a:r>
          </a:p>
          <a:p>
            <a:r>
              <a:rPr lang="en-US" dirty="0">
                <a:solidFill>
                  <a:srgbClr val="7030A0"/>
                </a:solidFill>
              </a:rPr>
              <a:t>In the nucleus</a:t>
            </a:r>
          </a:p>
          <a:p>
            <a:r>
              <a:rPr lang="en-US" dirty="0">
                <a:solidFill>
                  <a:srgbClr val="7030A0"/>
                </a:solidFill>
              </a:rPr>
              <a:t>Always the same</a:t>
            </a:r>
          </a:p>
          <a:p>
            <a:r>
              <a:rPr lang="en-US" dirty="0">
                <a:solidFill>
                  <a:srgbClr val="7030A0"/>
                </a:solidFill>
              </a:rPr>
              <a:t>Is the atomic number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82A9334-4252-4863-85B6-86B9D9FCCF48}"/>
              </a:ext>
            </a:extLst>
          </p:cNvPr>
          <p:cNvCxnSpPr>
            <a:cxnSpLocks/>
          </p:cNvCxnSpPr>
          <p:nvPr/>
        </p:nvCxnSpPr>
        <p:spPr>
          <a:xfrm flipH="1">
            <a:off x="4277291" y="1738561"/>
            <a:ext cx="2854315" cy="92333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Badge Follow with solid fill">
            <a:extLst>
              <a:ext uri="{FF2B5EF4-FFF2-40B4-BE49-F238E27FC236}">
                <a16:creationId xmlns:a16="http://schemas.microsoft.com/office/drawing/2014/main" id="{7D4764D1-81EF-4DF9-AB1B-79977E44E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0473" y="2461194"/>
            <a:ext cx="640080" cy="640080"/>
          </a:xfrm>
          <a:prstGeom prst="rect">
            <a:avLst/>
          </a:prstGeom>
        </p:spPr>
      </p:pic>
      <p:pic>
        <p:nvPicPr>
          <p:cNvPr id="22" name="Graphic 21" descr="Badge Follow with solid fill">
            <a:extLst>
              <a:ext uri="{FF2B5EF4-FFF2-40B4-BE49-F238E27FC236}">
                <a16:creationId xmlns:a16="http://schemas.microsoft.com/office/drawing/2014/main" id="{E652DA67-7E4B-402E-B667-FBDD47FDD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590" y="2914921"/>
            <a:ext cx="640080" cy="640080"/>
          </a:xfrm>
          <a:prstGeom prst="rect">
            <a:avLst/>
          </a:prstGeom>
        </p:spPr>
      </p:pic>
      <p:pic>
        <p:nvPicPr>
          <p:cNvPr id="23" name="Graphic 22" descr="Badge Follow with solid fill">
            <a:extLst>
              <a:ext uri="{FF2B5EF4-FFF2-40B4-BE49-F238E27FC236}">
                <a16:creationId xmlns:a16="http://schemas.microsoft.com/office/drawing/2014/main" id="{0BE3056C-C58D-49A2-B790-88E82B411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64689" y="2431311"/>
            <a:ext cx="640080" cy="640080"/>
          </a:xfrm>
          <a:prstGeom prst="rect">
            <a:avLst/>
          </a:prstGeom>
        </p:spPr>
      </p:pic>
      <p:pic>
        <p:nvPicPr>
          <p:cNvPr id="24" name="Graphic 23" descr="Badge Follow with solid fill">
            <a:extLst>
              <a:ext uri="{FF2B5EF4-FFF2-40B4-BE49-F238E27FC236}">
                <a16:creationId xmlns:a16="http://schemas.microsoft.com/office/drawing/2014/main" id="{680761BF-2859-4C47-9C74-82BD37C15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5360" y="2891268"/>
            <a:ext cx="640080" cy="640080"/>
          </a:xfrm>
          <a:prstGeom prst="rect">
            <a:avLst/>
          </a:prstGeom>
        </p:spPr>
      </p:pic>
      <p:pic>
        <p:nvPicPr>
          <p:cNvPr id="25" name="Graphic 24" descr="Badge Follow with solid fill">
            <a:extLst>
              <a:ext uri="{FF2B5EF4-FFF2-40B4-BE49-F238E27FC236}">
                <a16:creationId xmlns:a16="http://schemas.microsoft.com/office/drawing/2014/main" id="{78C91F84-37AC-4416-A4E1-07BC6C82F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5348" y="2543437"/>
            <a:ext cx="640080" cy="640080"/>
          </a:xfrm>
          <a:prstGeom prst="rect">
            <a:avLst/>
          </a:prstGeom>
        </p:spPr>
      </p:pic>
      <p:pic>
        <p:nvPicPr>
          <p:cNvPr id="7" name="Graphic 6" descr="Badge Cross with solid fill">
            <a:extLst>
              <a:ext uri="{FF2B5EF4-FFF2-40B4-BE49-F238E27FC236}">
                <a16:creationId xmlns:a16="http://schemas.microsoft.com/office/drawing/2014/main" id="{1D029C8A-43F2-4943-B053-6802D57B0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04769" y="4012585"/>
            <a:ext cx="640080" cy="640080"/>
          </a:xfrm>
          <a:prstGeom prst="rect">
            <a:avLst/>
          </a:prstGeom>
        </p:spPr>
      </p:pic>
      <p:pic>
        <p:nvPicPr>
          <p:cNvPr id="15" name="Graphic 14" descr="Badge Cross with solid fill">
            <a:extLst>
              <a:ext uri="{FF2B5EF4-FFF2-40B4-BE49-F238E27FC236}">
                <a16:creationId xmlns:a16="http://schemas.microsoft.com/office/drawing/2014/main" id="{8326B256-7C1D-4F78-AF5B-19FD709E2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31206" y="3372505"/>
            <a:ext cx="640080" cy="640080"/>
          </a:xfrm>
          <a:prstGeom prst="rect">
            <a:avLst/>
          </a:prstGeom>
        </p:spPr>
      </p:pic>
      <p:pic>
        <p:nvPicPr>
          <p:cNvPr id="16" name="Graphic 15" descr="Badge Cross with solid fill">
            <a:extLst>
              <a:ext uri="{FF2B5EF4-FFF2-40B4-BE49-F238E27FC236}">
                <a16:creationId xmlns:a16="http://schemas.microsoft.com/office/drawing/2014/main" id="{26B61D5A-5A43-4AFD-AE26-4894F1A5B1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26785" y="4078047"/>
            <a:ext cx="640080" cy="640080"/>
          </a:xfrm>
          <a:prstGeom prst="rect">
            <a:avLst/>
          </a:prstGeom>
        </p:spPr>
      </p:pic>
      <p:pic>
        <p:nvPicPr>
          <p:cNvPr id="17" name="Graphic 16" descr="Badge Cross with solid fill">
            <a:extLst>
              <a:ext uri="{FF2B5EF4-FFF2-40B4-BE49-F238E27FC236}">
                <a16:creationId xmlns:a16="http://schemas.microsoft.com/office/drawing/2014/main" id="{E9965505-46D0-4BDE-A895-7CB10062D8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28387" y="3420598"/>
            <a:ext cx="640080" cy="640080"/>
          </a:xfrm>
          <a:prstGeom prst="rect">
            <a:avLst/>
          </a:prstGeom>
        </p:spPr>
      </p:pic>
      <p:pic>
        <p:nvPicPr>
          <p:cNvPr id="18" name="Graphic 17" descr="Badge Cross with solid fill">
            <a:extLst>
              <a:ext uri="{FF2B5EF4-FFF2-40B4-BE49-F238E27FC236}">
                <a16:creationId xmlns:a16="http://schemas.microsoft.com/office/drawing/2014/main" id="{0140FB51-1B72-4B5E-948A-CDEF87D305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3780" y="3718389"/>
            <a:ext cx="640080" cy="640080"/>
          </a:xfrm>
          <a:prstGeom prst="rect">
            <a:avLst/>
          </a:prstGeom>
        </p:spPr>
      </p:pic>
      <p:pic>
        <p:nvPicPr>
          <p:cNvPr id="19" name="Graphic 18" descr="Badge Cross with solid fill">
            <a:extLst>
              <a:ext uri="{FF2B5EF4-FFF2-40B4-BE49-F238E27FC236}">
                <a16:creationId xmlns:a16="http://schemas.microsoft.com/office/drawing/2014/main" id="{F81BB62C-1D1A-4FBA-9F97-880F8D6BEE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81313" y="3244107"/>
            <a:ext cx="640080" cy="6400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69E428-6AF0-429F-A5CC-116496E555EF}"/>
              </a:ext>
            </a:extLst>
          </p:cNvPr>
          <p:cNvSpPr txBox="1"/>
          <p:nvPr/>
        </p:nvSpPr>
        <p:spPr>
          <a:xfrm>
            <a:off x="7131607" y="2863477"/>
            <a:ext cx="4626336" cy="923330"/>
          </a:xfrm>
          <a:prstGeom prst="rect">
            <a:avLst/>
          </a:prstGeom>
          <a:noFill/>
          <a:ln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3399"/>
                </a:solidFill>
              </a:rPr>
              <a:t>Neutrons (neutrally charged part of the atom)</a:t>
            </a:r>
          </a:p>
          <a:p>
            <a:r>
              <a:rPr lang="en-US" dirty="0">
                <a:solidFill>
                  <a:srgbClr val="FF3399"/>
                </a:solidFill>
              </a:rPr>
              <a:t>In the nucleus</a:t>
            </a:r>
          </a:p>
          <a:p>
            <a:r>
              <a:rPr lang="en-US" dirty="0">
                <a:solidFill>
                  <a:srgbClr val="FF3399"/>
                </a:solidFill>
              </a:rPr>
              <a:t>Can change in an isotope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4CCFACA-47F8-4E4F-BB94-2DC5D86249CD}"/>
              </a:ext>
            </a:extLst>
          </p:cNvPr>
          <p:cNvCxnSpPr>
            <a:cxnSpLocks/>
          </p:cNvCxnSpPr>
          <p:nvPr/>
        </p:nvCxnSpPr>
        <p:spPr>
          <a:xfrm flipH="1">
            <a:off x="4196030" y="3057113"/>
            <a:ext cx="2805775" cy="697544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 descr="Badge Unfollow with solid fill">
            <a:extLst>
              <a:ext uri="{FF2B5EF4-FFF2-40B4-BE49-F238E27FC236}">
                <a16:creationId xmlns:a16="http://schemas.microsoft.com/office/drawing/2014/main" id="{BB4D2DE5-92AC-49C7-9CB2-DCF510D70D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54000" y="5313916"/>
            <a:ext cx="640080" cy="640080"/>
          </a:xfrm>
          <a:prstGeom prst="rect">
            <a:avLst/>
          </a:prstGeom>
        </p:spPr>
      </p:pic>
      <p:pic>
        <p:nvPicPr>
          <p:cNvPr id="26" name="Graphic 25" descr="Badge Unfollow with solid fill">
            <a:extLst>
              <a:ext uri="{FF2B5EF4-FFF2-40B4-BE49-F238E27FC236}">
                <a16:creationId xmlns:a16="http://schemas.microsoft.com/office/drawing/2014/main" id="{851CB7C3-9261-4738-851D-16E60CAB70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83699" y="6057593"/>
            <a:ext cx="640080" cy="640080"/>
          </a:xfrm>
          <a:prstGeom prst="rect">
            <a:avLst/>
          </a:prstGeom>
        </p:spPr>
      </p:pic>
      <p:pic>
        <p:nvPicPr>
          <p:cNvPr id="27" name="Graphic 26" descr="Badge Unfollow with solid fill">
            <a:extLst>
              <a:ext uri="{FF2B5EF4-FFF2-40B4-BE49-F238E27FC236}">
                <a16:creationId xmlns:a16="http://schemas.microsoft.com/office/drawing/2014/main" id="{59F35CBA-5E3A-426F-8CF8-CC36F08D82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38346" y="729177"/>
            <a:ext cx="640080" cy="640080"/>
          </a:xfrm>
          <a:prstGeom prst="rect">
            <a:avLst/>
          </a:prstGeom>
        </p:spPr>
      </p:pic>
      <p:pic>
        <p:nvPicPr>
          <p:cNvPr id="28" name="Graphic 27" descr="Badge Unfollow with solid fill">
            <a:extLst>
              <a:ext uri="{FF2B5EF4-FFF2-40B4-BE49-F238E27FC236}">
                <a16:creationId xmlns:a16="http://schemas.microsoft.com/office/drawing/2014/main" id="{60C70DDF-888C-48CA-B311-4E7B8491EB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98266" y="3884187"/>
            <a:ext cx="640080" cy="640080"/>
          </a:xfrm>
          <a:prstGeom prst="rect">
            <a:avLst/>
          </a:prstGeom>
        </p:spPr>
      </p:pic>
      <p:pic>
        <p:nvPicPr>
          <p:cNvPr id="29" name="Graphic 28" descr="Badge Unfollow with solid fill">
            <a:extLst>
              <a:ext uri="{FF2B5EF4-FFF2-40B4-BE49-F238E27FC236}">
                <a16:creationId xmlns:a16="http://schemas.microsoft.com/office/drawing/2014/main" id="{2A3D9033-D326-4B78-82C6-9D06AA6CF7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94407" y="2594881"/>
            <a:ext cx="640080" cy="6400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36CB599-82C2-4C2A-8E2C-C7C90BF78182}"/>
              </a:ext>
            </a:extLst>
          </p:cNvPr>
          <p:cNvSpPr txBox="1"/>
          <p:nvPr/>
        </p:nvSpPr>
        <p:spPr>
          <a:xfrm>
            <a:off x="7131607" y="4200939"/>
            <a:ext cx="4626336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Electrons (negatively charged part of the atom)</a:t>
            </a:r>
          </a:p>
          <a:p>
            <a:r>
              <a:rPr lang="en-US" dirty="0">
                <a:solidFill>
                  <a:srgbClr val="92D050"/>
                </a:solidFill>
              </a:rPr>
              <a:t>Far outside of the nucleus</a:t>
            </a:r>
          </a:p>
          <a:p>
            <a:r>
              <a:rPr lang="en-US" dirty="0">
                <a:solidFill>
                  <a:srgbClr val="92D050"/>
                </a:solidFill>
              </a:rPr>
              <a:t>Changes during bonding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C063B46-3AFC-4126-A615-BC3BA7A1B711}"/>
              </a:ext>
            </a:extLst>
          </p:cNvPr>
          <p:cNvCxnSpPr>
            <a:stCxn id="10" idx="1"/>
          </p:cNvCxnSpPr>
          <p:nvPr/>
        </p:nvCxnSpPr>
        <p:spPr>
          <a:xfrm flipH="1">
            <a:off x="5894080" y="4662604"/>
            <a:ext cx="1237527" cy="784039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80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9060F-5916-4C46-A57F-20971E43A57B}"/>
              </a:ext>
            </a:extLst>
          </p:cNvPr>
          <p:cNvSpPr txBox="1"/>
          <p:nvPr/>
        </p:nvSpPr>
        <p:spPr>
          <a:xfrm>
            <a:off x="1219200" y="1047750"/>
            <a:ext cx="3067050" cy="424731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sz="13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44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Boron</a:t>
            </a:r>
          </a:p>
          <a:p>
            <a:pPr algn="ctr"/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BE04B-CA7E-4A0C-8589-0FF4BD3FE403}"/>
              </a:ext>
            </a:extLst>
          </p:cNvPr>
          <p:cNvSpPr txBox="1"/>
          <p:nvPr/>
        </p:nvSpPr>
        <p:spPr>
          <a:xfrm>
            <a:off x="828675" y="466725"/>
            <a:ext cx="1052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Element-</a:t>
            </a:r>
            <a:r>
              <a:rPr lang="en-US" sz="3200" dirty="0"/>
              <a:t> a pure substance of all the same atoms</a:t>
            </a:r>
          </a:p>
        </p:txBody>
      </p:sp>
    </p:spTree>
    <p:extLst>
      <p:ext uri="{BB962C8B-B14F-4D97-AF65-F5344CB8AC3E}">
        <p14:creationId xmlns:p14="http://schemas.microsoft.com/office/powerpoint/2010/main" val="297379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9060F-5916-4C46-A57F-20971E43A57B}"/>
              </a:ext>
            </a:extLst>
          </p:cNvPr>
          <p:cNvSpPr txBox="1"/>
          <p:nvPr/>
        </p:nvSpPr>
        <p:spPr>
          <a:xfrm>
            <a:off x="1219200" y="1047750"/>
            <a:ext cx="3067050" cy="424731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sz="13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44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Boron</a:t>
            </a:r>
          </a:p>
          <a:p>
            <a:pPr algn="ctr"/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E349F-AFED-4748-9EF9-41AC6A24D297}"/>
              </a:ext>
            </a:extLst>
          </p:cNvPr>
          <p:cNvSpPr txBox="1"/>
          <p:nvPr/>
        </p:nvSpPr>
        <p:spPr>
          <a:xfrm>
            <a:off x="4781550" y="2371725"/>
            <a:ext cx="6572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Symbol- the one or more letters that represent the element worldwide. The first letter is always capital.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BE04B-CA7E-4A0C-8589-0FF4BD3FE403}"/>
              </a:ext>
            </a:extLst>
          </p:cNvPr>
          <p:cNvSpPr txBox="1"/>
          <p:nvPr/>
        </p:nvSpPr>
        <p:spPr>
          <a:xfrm>
            <a:off x="828675" y="466725"/>
            <a:ext cx="1052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Element- a pure substance of all the same atoms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6F4FA20-0ADC-49F4-9DC6-B98C5BCADF43}"/>
              </a:ext>
            </a:extLst>
          </p:cNvPr>
          <p:cNvCxnSpPr>
            <a:cxnSpLocks/>
          </p:cNvCxnSpPr>
          <p:nvPr/>
        </p:nvCxnSpPr>
        <p:spPr>
          <a:xfrm flipH="1" flipV="1">
            <a:off x="3152775" y="2656612"/>
            <a:ext cx="1524000" cy="51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35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9060F-5916-4C46-A57F-20971E43A57B}"/>
              </a:ext>
            </a:extLst>
          </p:cNvPr>
          <p:cNvSpPr txBox="1"/>
          <p:nvPr/>
        </p:nvSpPr>
        <p:spPr>
          <a:xfrm>
            <a:off x="1219200" y="1047750"/>
            <a:ext cx="3067050" cy="424731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sz="13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44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Boron</a:t>
            </a:r>
          </a:p>
          <a:p>
            <a:pPr algn="ctr"/>
            <a:r>
              <a:rPr lang="en-US" sz="4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E349F-AFED-4748-9EF9-41AC6A24D297}"/>
              </a:ext>
            </a:extLst>
          </p:cNvPr>
          <p:cNvSpPr txBox="1"/>
          <p:nvPr/>
        </p:nvSpPr>
        <p:spPr>
          <a:xfrm>
            <a:off x="4781550" y="2371725"/>
            <a:ext cx="704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Symbol- the one or more letters that represent the element worldwide. The first letter is always capital.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BE04B-CA7E-4A0C-8589-0FF4BD3FE403}"/>
              </a:ext>
            </a:extLst>
          </p:cNvPr>
          <p:cNvSpPr txBox="1"/>
          <p:nvPr/>
        </p:nvSpPr>
        <p:spPr>
          <a:xfrm>
            <a:off x="828675" y="466725"/>
            <a:ext cx="1052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Element- a pure substance of all the same atoms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9E972A-67BF-4A21-A6E4-83CB67FFB200}"/>
              </a:ext>
            </a:extLst>
          </p:cNvPr>
          <p:cNvSpPr txBox="1"/>
          <p:nvPr/>
        </p:nvSpPr>
        <p:spPr>
          <a:xfrm>
            <a:off x="4781549" y="1373058"/>
            <a:ext cx="6924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Atomic number- the number of protons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AD6790-BA49-4A48-8A2A-41313502EED3}"/>
              </a:ext>
            </a:extLst>
          </p:cNvPr>
          <p:cNvCxnSpPr/>
          <p:nvPr/>
        </p:nvCxnSpPr>
        <p:spPr>
          <a:xfrm flipH="1" flipV="1">
            <a:off x="2962275" y="1373058"/>
            <a:ext cx="1819274" cy="26161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3D162B5-B7AA-4A6F-8D88-3F479E708672}"/>
              </a:ext>
            </a:extLst>
          </p:cNvPr>
          <p:cNvCxnSpPr>
            <a:cxnSpLocks/>
          </p:cNvCxnSpPr>
          <p:nvPr/>
        </p:nvCxnSpPr>
        <p:spPr>
          <a:xfrm flipH="1" flipV="1">
            <a:off x="3152775" y="2656612"/>
            <a:ext cx="1524000" cy="51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25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9060F-5916-4C46-A57F-20971E43A57B}"/>
              </a:ext>
            </a:extLst>
          </p:cNvPr>
          <p:cNvSpPr txBox="1"/>
          <p:nvPr/>
        </p:nvSpPr>
        <p:spPr>
          <a:xfrm>
            <a:off x="1219200" y="1047750"/>
            <a:ext cx="3067050" cy="4247317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r>
              <a:rPr lang="en-US" sz="13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US" sz="4400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Boron</a:t>
            </a:r>
          </a:p>
          <a:p>
            <a:pPr algn="ctr"/>
            <a:r>
              <a:rPr lang="en-US" sz="4400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10.81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E349F-AFED-4748-9EF9-41AC6A24D297}"/>
              </a:ext>
            </a:extLst>
          </p:cNvPr>
          <p:cNvSpPr txBox="1"/>
          <p:nvPr/>
        </p:nvSpPr>
        <p:spPr>
          <a:xfrm>
            <a:off x="4781550" y="2371725"/>
            <a:ext cx="704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Symbol- the one or more letters that represent the element worldwide. The first letter is always capital.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BE04B-CA7E-4A0C-8589-0FF4BD3FE403}"/>
              </a:ext>
            </a:extLst>
          </p:cNvPr>
          <p:cNvSpPr txBox="1"/>
          <p:nvPr/>
        </p:nvSpPr>
        <p:spPr>
          <a:xfrm>
            <a:off x="828675" y="466725"/>
            <a:ext cx="10525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Element- a pure substance of all the same atoms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9E972A-67BF-4A21-A6E4-83CB67FFB200}"/>
              </a:ext>
            </a:extLst>
          </p:cNvPr>
          <p:cNvSpPr txBox="1"/>
          <p:nvPr/>
        </p:nvSpPr>
        <p:spPr>
          <a:xfrm>
            <a:off x="4781549" y="1373058"/>
            <a:ext cx="69246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Atomic number- the number of protons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88AA6F-7A18-498A-8A0B-E936F00FAEC2}"/>
              </a:ext>
            </a:extLst>
          </p:cNvPr>
          <p:cNvSpPr txBox="1"/>
          <p:nvPr/>
        </p:nvSpPr>
        <p:spPr>
          <a:xfrm>
            <a:off x="4876800" y="3968234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399FF"/>
                </a:solidFill>
              </a:rPr>
              <a:t>Element Name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83B20E-E4FD-4B73-A798-EA6CF8FE5254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2962275" y="1373058"/>
            <a:ext cx="1819274" cy="26161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5D23A08-F3E7-4982-970D-B1244E83AED7}"/>
              </a:ext>
            </a:extLst>
          </p:cNvPr>
          <p:cNvCxnSpPr>
            <a:cxnSpLocks/>
          </p:cNvCxnSpPr>
          <p:nvPr/>
        </p:nvCxnSpPr>
        <p:spPr>
          <a:xfrm flipH="1" flipV="1">
            <a:off x="3152775" y="2656612"/>
            <a:ext cx="1524000" cy="51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49C4B18-DF41-43EE-B57D-98B27BAF5630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3624264" y="4194842"/>
            <a:ext cx="1252536" cy="35002"/>
          </a:xfrm>
          <a:prstGeom prst="straightConnector1">
            <a:avLst/>
          </a:prstGeom>
          <a:ln w="28575">
            <a:solidFill>
              <a:srgbClr val="33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85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287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Britannic Bold</vt:lpstr>
      <vt:lpstr>Calibri</vt:lpstr>
      <vt:lpstr>Calibri Light</vt:lpstr>
      <vt:lpstr>Office Theme</vt:lpstr>
      <vt:lpstr>Atom Notes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 Notes</dc:title>
  <dc:creator>gierut</dc:creator>
  <cp:lastModifiedBy>Gierut, Deborah</cp:lastModifiedBy>
  <cp:revision>6</cp:revision>
  <dcterms:created xsi:type="dcterms:W3CDTF">2020-12-10T00:32:37Z</dcterms:created>
  <dcterms:modified xsi:type="dcterms:W3CDTF">2020-12-14T02:15:21Z</dcterms:modified>
</cp:coreProperties>
</file>