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4"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B00"/>
    <a:srgbClr val="422817"/>
    <a:srgbClr val="729942"/>
    <a:srgbClr val="BF3775"/>
    <a:srgbClr val="F056ED"/>
    <a:srgbClr val="3F8F48"/>
    <a:srgbClr val="CEB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E3077-C5BA-4FA6-8369-7D408FD041F4}" v="5" dt="2021-03-09T03:15:41.809"/>
    <p1510:client id="{58AA856E-4A51-4119-967C-E300BA1C78EC}" v="32" dt="2021-03-09T21:32:09.405"/>
    <p1510:client id="{A09CD25B-DB9D-4CAC-B145-7A730BD07EA2}" v="777" dt="2021-03-09T23:11:07.416"/>
    <p1510:client id="{A7F93CCC-5B7E-4EE8-90FE-FB405289258C}" v="792" dt="2021-03-08T23:34:28.488"/>
    <p1510:client id="{A934D7DB-EC81-408B-9017-8DB5DCC1E05B}" v="357" dt="2021-03-09T03:13:28.461"/>
    <p1510:client id="{F07ABE0C-6F03-40F2-8AA6-98842FC503DB}" v="324" dt="2021-03-08T23:46:01.862"/>
    <p1510:client id="{F9B1F48C-EA35-46A8-815B-F2A165E6A292}" v="2525" dt="2021-03-11T23:26:19.8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E3F0-4F78-45CB-8CAE-E2E7A111DD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FB76FF-BF8C-4304-83AE-217FAA8EA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759D88-7B63-442E-BE65-7323353715AB}"/>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A5F0252C-95CB-4827-BA8D-6A1EE6A65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89808-D6DE-4AD4-AC2F-C81FAA7AE16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96873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DFDC-786C-49D0-961E-D1EA4E308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CC4CC-A321-4EE8-A6FD-38A1EAE5E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F028A-27C1-46D5-BC17-FE8C853195D8}"/>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33F68A27-8E07-4B42-869E-A3CB7487B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540C4-ACA1-4E7F-96A7-2A7E9FDEF38D}"/>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4244449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3B468-BB6E-4158-A3F7-D09E51D67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21CE1-D3D7-45C2-9848-05AE7BBF48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2242E-77AB-4E30-BB9E-AAE0394D1DA8}"/>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342E471E-8AE7-4F6A-8719-FD9DC98A4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F0029-8922-408D-A9E6-492ADC0EE34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18657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6169-FFA3-465F-BE08-1C94BC282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345C2-CEE9-4633-BB8B-E9B975168F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8CA08-5240-4357-81B9-79F2C8847388}"/>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D31B2192-230B-4248-9464-132A6C71D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A75C4-837B-4A2A-A5BB-D7CB564420AF}"/>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37467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462A-6D7C-42D8-81DA-C1735862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A7EAA-B285-4580-8582-1843EE422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8AE0E-4D5D-4320-A86A-C8338F99EC31}"/>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8373711A-071B-4522-8657-31F83CF5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F6B6A-512C-432B-AE40-339F39E108C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92764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1BB1-08AC-4B7A-A72F-940AC5898A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9BC57-910F-4F5C-89DF-639008A7F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EC7DFE-424B-4DE0-87D1-38FF8E8DD1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CBD7B-7035-4319-AF4D-09D8A6A0EF86}"/>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6" name="Footer Placeholder 5">
            <a:extLst>
              <a:ext uri="{FF2B5EF4-FFF2-40B4-BE49-F238E27FC236}">
                <a16:creationId xmlns:a16="http://schemas.microsoft.com/office/drawing/2014/main" id="{9289946F-53E4-477F-871E-CEB438B75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6C69CE-BBB2-4B00-B6A2-1B316BF7D036}"/>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471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BA1E-F5BF-4F75-935A-CBBAD3DA9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B2D9D7-57F3-4237-9C5B-84FEA1EB4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EE5B1-1B01-4EFE-8844-114AD37C4A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62C4DC-056C-4543-A82A-ED1838473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80F0A-0BE9-488A-AB31-0992D865C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3BCDE-C941-4251-8422-EBC4D32E4D81}"/>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8" name="Footer Placeholder 7">
            <a:extLst>
              <a:ext uri="{FF2B5EF4-FFF2-40B4-BE49-F238E27FC236}">
                <a16:creationId xmlns:a16="http://schemas.microsoft.com/office/drawing/2014/main" id="{BB13A205-9324-40D9-A7D7-68651F912F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5DA47D-D8E8-41F1-9105-C3E435A047D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65746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E9C2-1637-4589-96CC-C937BD6CD8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0E5A1C-5730-40D7-97E8-0025307B7BCD}"/>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4" name="Footer Placeholder 3">
            <a:extLst>
              <a:ext uri="{FF2B5EF4-FFF2-40B4-BE49-F238E27FC236}">
                <a16:creationId xmlns:a16="http://schemas.microsoft.com/office/drawing/2014/main" id="{B38B1794-443E-4BF6-876C-EC8CE3878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C0488-06A6-4CB7-8F5A-0A1E56364A2C}"/>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52143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44B7A6-D260-4F33-8FAE-B0E9E802F30C}"/>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3" name="Footer Placeholder 2">
            <a:extLst>
              <a:ext uri="{FF2B5EF4-FFF2-40B4-BE49-F238E27FC236}">
                <a16:creationId xmlns:a16="http://schemas.microsoft.com/office/drawing/2014/main" id="{295E22EF-62FF-47A3-8AB2-7D7A733156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8334C-04EA-4B2A-9ECC-46B9C77B952A}"/>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311547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0D35-9CB1-44FC-9DAB-F16A90F5B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B1CF-0F8D-4CBB-9939-C9A11B454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5AC5-07DA-4E55-8F04-BEEF50E862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988817-BAA9-4916-8BF2-5D6DE5E4873B}"/>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6" name="Footer Placeholder 5">
            <a:extLst>
              <a:ext uri="{FF2B5EF4-FFF2-40B4-BE49-F238E27FC236}">
                <a16:creationId xmlns:a16="http://schemas.microsoft.com/office/drawing/2014/main" id="{74156B81-1D71-4324-A246-FB687E970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8CC90C-D2B9-4456-974B-ECD9C17D0109}"/>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200185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0998-1F7E-4FE4-B9AC-274C30E66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2DDC3D-8481-4838-A996-6EDF9F5418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87C46D-2CE9-44A9-8D61-191BC51C1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9BACD-3A53-4E70-A41B-CCA526705BBB}"/>
              </a:ext>
            </a:extLst>
          </p:cNvPr>
          <p:cNvSpPr>
            <a:spLocks noGrp="1"/>
          </p:cNvSpPr>
          <p:nvPr>
            <p:ph type="dt" sz="half" idx="10"/>
          </p:nvPr>
        </p:nvSpPr>
        <p:spPr/>
        <p:txBody>
          <a:bodyPr/>
          <a:lstStyle/>
          <a:p>
            <a:fld id="{0C469832-2170-4951-AA5A-5AC00BA15B1B}" type="datetimeFigureOut">
              <a:rPr lang="en-US" smtClean="0"/>
              <a:t>3/26/2021</a:t>
            </a:fld>
            <a:endParaRPr lang="en-US"/>
          </a:p>
        </p:txBody>
      </p:sp>
      <p:sp>
        <p:nvSpPr>
          <p:cNvPr id="6" name="Footer Placeholder 5">
            <a:extLst>
              <a:ext uri="{FF2B5EF4-FFF2-40B4-BE49-F238E27FC236}">
                <a16:creationId xmlns:a16="http://schemas.microsoft.com/office/drawing/2014/main" id="{F5F44CEF-DB92-4107-BD51-21A3EE79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70CD8-C263-4B88-BCD1-826AD9F13687}"/>
              </a:ext>
            </a:extLst>
          </p:cNvPr>
          <p:cNvSpPr>
            <a:spLocks noGrp="1"/>
          </p:cNvSpPr>
          <p:nvPr>
            <p:ph type="sldNum" sz="quarter" idx="12"/>
          </p:nvPr>
        </p:nvSpPr>
        <p:spPr/>
        <p:txBody>
          <a:bodyPr/>
          <a:lstStyle/>
          <a:p>
            <a:fld id="{2FA82DB9-23CD-4EED-9893-096538EC5884}" type="slidenum">
              <a:rPr lang="en-US" smtClean="0"/>
              <a:t>‹#›</a:t>
            </a:fld>
            <a:endParaRPr lang="en-US"/>
          </a:p>
        </p:txBody>
      </p:sp>
    </p:spTree>
    <p:extLst>
      <p:ext uri="{BB962C8B-B14F-4D97-AF65-F5344CB8AC3E}">
        <p14:creationId xmlns:p14="http://schemas.microsoft.com/office/powerpoint/2010/main" val="115740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45B6AC-B4DF-4459-8CCA-5E85BFB583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7A59E9-CAAC-4401-99C3-0693C685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83242-EE8B-4A3A-AE6C-CBFADDE0E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69832-2170-4951-AA5A-5AC00BA15B1B}" type="datetimeFigureOut">
              <a:rPr lang="en-US" smtClean="0"/>
              <a:t>3/26/2021</a:t>
            </a:fld>
            <a:endParaRPr lang="en-US"/>
          </a:p>
        </p:txBody>
      </p:sp>
      <p:sp>
        <p:nvSpPr>
          <p:cNvPr id="5" name="Footer Placeholder 4">
            <a:extLst>
              <a:ext uri="{FF2B5EF4-FFF2-40B4-BE49-F238E27FC236}">
                <a16:creationId xmlns:a16="http://schemas.microsoft.com/office/drawing/2014/main" id="{20048209-E97E-4798-9312-1A6E24E7B0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D7463-3E30-43FD-9902-9E63896E0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2DB9-23CD-4EED-9893-096538EC5884}" type="slidenum">
              <a:rPr lang="en-US" smtClean="0"/>
              <a:t>‹#›</a:t>
            </a:fld>
            <a:endParaRPr lang="en-US"/>
          </a:p>
        </p:txBody>
      </p:sp>
    </p:spTree>
    <p:extLst>
      <p:ext uri="{BB962C8B-B14F-4D97-AF65-F5344CB8AC3E}">
        <p14:creationId xmlns:p14="http://schemas.microsoft.com/office/powerpoint/2010/main" val="329236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the143s.blogspot.com/2013/09/how-do-things-i-say-affect-those-around.html" TargetMode="External"/><Relationship Id="rId2" Type="http://schemas.openxmlformats.org/officeDocument/2006/relationships/hyperlink" Target="mailto:f_last@stu.chino.k12.ca.us" TargetMode="Externa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Outlook_hi-res_icon_(2019).sv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rgscience.com/yr9-topic-2-cells.html"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Simple_diagram_of_plant_cell_(numbers).svg" TargetMode="External"/><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commons.wikimedia.org/wiki/File:Eukaryotic_Cell_(animal).jpg"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hotosynthetic"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urses.lumenlearning.com/ap1/chapter/muscle-fiber-contraction-and-relaxation/"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ufo-spain.com/2019/08/12/rusia-reconoce-gran-explosion-cerca-artico-fue-nuclear/" TargetMode="External"/><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en.wikipedia.org/wiki/MN55_(apple)" TargetMode="External"/><Relationship Id="rId5" Type="http://schemas.openxmlformats.org/officeDocument/2006/relationships/image" Target="../media/image12.jpeg"/><Relationship Id="rId10" Type="http://schemas.openxmlformats.org/officeDocument/2006/relationships/hyperlink" Target="https://futurism.com/death-from-the-skies-how-our-solar-system-will-die/" TargetMode="External"/><Relationship Id="rId4" Type="http://schemas.openxmlformats.org/officeDocument/2006/relationships/image" Target="../media/image11.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0"/>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3375"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7967"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rgbClr val="23641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94D161-5633-4C8C-A0B4-09972350903C}"/>
              </a:ext>
            </a:extLst>
          </p:cNvPr>
          <p:cNvSpPr>
            <a:spLocks noGrp="1"/>
          </p:cNvSpPr>
          <p:nvPr>
            <p:ph type="ctrTitle"/>
          </p:nvPr>
        </p:nvSpPr>
        <p:spPr>
          <a:xfrm>
            <a:off x="6789743" y="2442411"/>
            <a:ext cx="4996329" cy="2024404"/>
          </a:xfrm>
        </p:spPr>
        <p:txBody>
          <a:bodyPr>
            <a:normAutofit/>
          </a:bodyPr>
          <a:lstStyle/>
          <a:p>
            <a:r>
              <a:rPr lang="en-US" dirty="0">
                <a:solidFill>
                  <a:srgbClr val="FFFFFF"/>
                </a:solidFill>
                <a:latin typeface="STCaiyun"/>
                <a:ea typeface="STCaiyun"/>
              </a:rPr>
              <a:t>Ecology Notes Pages 1-7</a:t>
            </a:r>
          </a:p>
        </p:txBody>
      </p:sp>
      <p:sp>
        <p:nvSpPr>
          <p:cNvPr id="3" name="Subtitle 2">
            <a:extLst>
              <a:ext uri="{FF2B5EF4-FFF2-40B4-BE49-F238E27FC236}">
                <a16:creationId xmlns:a16="http://schemas.microsoft.com/office/drawing/2014/main" id="{22F5C389-1A93-4A5A-8C56-69B1BB168D95}"/>
              </a:ext>
            </a:extLst>
          </p:cNvPr>
          <p:cNvSpPr>
            <a:spLocks noGrp="1"/>
          </p:cNvSpPr>
          <p:nvPr>
            <p:ph type="subTitle" idx="1"/>
          </p:nvPr>
        </p:nvSpPr>
        <p:spPr>
          <a:xfrm>
            <a:off x="6789743" y="4632160"/>
            <a:ext cx="4996328" cy="1068293"/>
          </a:xfrm>
        </p:spPr>
        <p:txBody>
          <a:bodyPr vert="horz" lIns="91440" tIns="45720" rIns="91440" bIns="45720" rtlCol="0" anchor="t">
            <a:normAutofit/>
          </a:bodyPr>
          <a:lstStyle/>
          <a:p>
            <a:r>
              <a:rPr lang="en-US" dirty="0">
                <a:solidFill>
                  <a:srgbClr val="FFFFFF"/>
                </a:solidFill>
                <a:latin typeface="STCaiyun"/>
                <a:ea typeface="STCaiyun"/>
              </a:rPr>
              <a:t>By Janie Period 3</a:t>
            </a:r>
          </a:p>
        </p:txBody>
      </p:sp>
      <p:pic>
        <p:nvPicPr>
          <p:cNvPr id="5" name="Picture 5" descr="Free photo: Environment, Ecology, Nature - Free Image on Pixabay - 2196690">
            <a:extLst>
              <a:ext uri="{FF2B5EF4-FFF2-40B4-BE49-F238E27FC236}">
                <a16:creationId xmlns:a16="http://schemas.microsoft.com/office/drawing/2014/main" id="{940C6C20-F3C0-4CCE-943C-373C5A743A75}"/>
              </a:ext>
            </a:extLst>
          </p:cNvPr>
          <p:cNvPicPr>
            <a:picLocks noChangeAspect="1"/>
          </p:cNvPicPr>
          <p:nvPr/>
        </p:nvPicPr>
        <p:blipFill rotWithShape="1">
          <a:blip r:embed="rId2"/>
          <a:srcRect t="5016" b="11802"/>
          <a:stretch/>
        </p:blipFill>
        <p:spPr>
          <a:xfrm>
            <a:off x="979868" y="10"/>
            <a:ext cx="6069184" cy="2839773"/>
          </a:xfrm>
          <a:custGeom>
            <a:avLst/>
            <a:gdLst/>
            <a:ahLst/>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p:spPr>
      </p:pic>
      <p:pic>
        <p:nvPicPr>
          <p:cNvPr id="4" name="Picture 4" descr="Clipart - Ecology">
            <a:extLst>
              <a:ext uri="{FF2B5EF4-FFF2-40B4-BE49-F238E27FC236}">
                <a16:creationId xmlns:a16="http://schemas.microsoft.com/office/drawing/2014/main" id="{61277884-4FAA-455D-BBB9-9661D439F86D}"/>
              </a:ext>
            </a:extLst>
          </p:cNvPr>
          <p:cNvPicPr>
            <a:picLocks noChangeAspect="1"/>
          </p:cNvPicPr>
          <p:nvPr/>
        </p:nvPicPr>
        <p:blipFill rotWithShape="1">
          <a:blip r:embed="rId3"/>
          <a:srcRect t="16491" r="4" b="8869"/>
          <a:stretch/>
        </p:blipFill>
        <p:spPr>
          <a:xfrm>
            <a:off x="3" y="3124786"/>
            <a:ext cx="5001415" cy="3733214"/>
          </a:xfrm>
          <a:custGeom>
            <a:avLst/>
            <a:gdLst/>
            <a:ahLst/>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p:spPr>
      </p:pic>
    </p:spTree>
    <p:extLst>
      <p:ext uri="{BB962C8B-B14F-4D97-AF65-F5344CB8AC3E}">
        <p14:creationId xmlns:p14="http://schemas.microsoft.com/office/powerpoint/2010/main" val="53510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C1B4-276C-4470-8BAC-576FAEFDB4BF}"/>
              </a:ext>
            </a:extLst>
          </p:cNvPr>
          <p:cNvSpPr>
            <a:spLocks noGrp="1"/>
          </p:cNvSpPr>
          <p:nvPr>
            <p:ph type="title"/>
          </p:nvPr>
        </p:nvSpPr>
        <p:spPr>
          <a:ln>
            <a:solidFill>
              <a:schemeClr val="tx1"/>
            </a:solidFill>
          </a:ln>
        </p:spPr>
        <p:txBody>
          <a:bodyPr/>
          <a:lstStyle/>
          <a:p>
            <a:pPr algn="ctr"/>
            <a:r>
              <a:rPr lang="en-US" b="1" dirty="0">
                <a:solidFill>
                  <a:srgbClr val="0070C0"/>
                </a:solidFill>
                <a:latin typeface="STCaiyun"/>
                <a:ea typeface="STCaiyun"/>
                <a:cs typeface="Calibri Light" panose="020F0302020204030204"/>
              </a:rPr>
              <a:t>-Science- </a:t>
            </a:r>
            <a:br>
              <a:rPr lang="en-US" b="1" dirty="0">
                <a:solidFill>
                  <a:srgbClr val="0070C0"/>
                </a:solidFill>
                <a:latin typeface="STCaiyun"/>
                <a:ea typeface="STCaiyun"/>
                <a:cs typeface="Calibri Light" panose="020F0302020204030204"/>
              </a:rPr>
            </a:br>
            <a:r>
              <a:rPr lang="en-US" b="1" dirty="0">
                <a:solidFill>
                  <a:srgbClr val="0070C0"/>
                </a:solidFill>
                <a:latin typeface="STCaiyun"/>
                <a:ea typeface="STCaiyun"/>
                <a:cs typeface="Calibri Light" panose="020F0302020204030204"/>
              </a:rPr>
              <a:t>page 1</a:t>
            </a:r>
            <a:endParaRPr lang="en-US">
              <a:solidFill>
                <a:srgbClr val="0070C0"/>
              </a:solidFill>
              <a:cs typeface="Calibri Light" panose="020F0302020204030204"/>
            </a:endParaRPr>
          </a:p>
        </p:txBody>
      </p:sp>
      <p:sp>
        <p:nvSpPr>
          <p:cNvPr id="3" name="Content Placeholder 2">
            <a:extLst>
              <a:ext uri="{FF2B5EF4-FFF2-40B4-BE49-F238E27FC236}">
                <a16:creationId xmlns:a16="http://schemas.microsoft.com/office/drawing/2014/main" id="{DBF8B572-6700-47FB-8C52-6D3827099257}"/>
              </a:ext>
            </a:extLst>
          </p:cNvPr>
          <p:cNvSpPr>
            <a:spLocks noGrp="1"/>
          </p:cNvSpPr>
          <p:nvPr>
            <p:ph sz="half" idx="1"/>
          </p:nvPr>
        </p:nvSpPr>
        <p:spPr>
          <a:ln w="57150">
            <a:solidFill>
              <a:srgbClr val="00B050"/>
            </a:solidFill>
          </a:ln>
        </p:spPr>
        <p:txBody>
          <a:bodyPr vert="horz" lIns="91440" tIns="45720" rIns="91440" bIns="45720" rtlCol="0" anchor="t">
            <a:normAutofit/>
          </a:bodyPr>
          <a:lstStyle/>
          <a:p>
            <a:pPr marL="0" indent="0">
              <a:buNone/>
            </a:pPr>
            <a:r>
              <a:rPr lang="en-US" dirty="0">
                <a:solidFill>
                  <a:srgbClr val="3F8F48"/>
                </a:solidFill>
                <a:latin typeface="Avenir Next LT Pro Light"/>
                <a:cs typeface="Calibri"/>
              </a:rPr>
              <a:t>T</a:t>
            </a:r>
            <a:r>
              <a:rPr lang="en-US" sz="2000" dirty="0">
                <a:solidFill>
                  <a:srgbClr val="3F8F48"/>
                </a:solidFill>
                <a:latin typeface="Avenir Next LT Pro Light"/>
                <a:cs typeface="Calibri"/>
              </a:rPr>
              <a:t>rue</a:t>
            </a:r>
          </a:p>
          <a:p>
            <a:pPr marL="0" indent="0">
              <a:buNone/>
            </a:pPr>
            <a:r>
              <a:rPr lang="en-US" dirty="0">
                <a:solidFill>
                  <a:srgbClr val="729942"/>
                </a:solidFill>
                <a:latin typeface="Avenir Next LT Pro Light"/>
                <a:cs typeface="Calibri"/>
              </a:rPr>
              <a:t>H</a:t>
            </a:r>
            <a:r>
              <a:rPr lang="en-US" sz="2000" dirty="0">
                <a:solidFill>
                  <a:srgbClr val="729942"/>
                </a:solidFill>
                <a:latin typeface="Avenir Next LT Pro Light"/>
                <a:cs typeface="Calibri"/>
              </a:rPr>
              <a:t>elpful</a:t>
            </a:r>
          </a:p>
          <a:p>
            <a:pPr marL="0" indent="0">
              <a:buNone/>
            </a:pPr>
            <a:r>
              <a:rPr lang="en-US" dirty="0">
                <a:solidFill>
                  <a:srgbClr val="00B0F0"/>
                </a:solidFill>
                <a:latin typeface="Avenir Next LT Pro Light"/>
                <a:cs typeface="Calibri"/>
              </a:rPr>
              <a:t>I</a:t>
            </a:r>
            <a:r>
              <a:rPr lang="en-US" sz="2000" dirty="0">
                <a:solidFill>
                  <a:srgbClr val="00B0F0"/>
                </a:solidFill>
                <a:latin typeface="Avenir Next LT Pro Light"/>
                <a:cs typeface="Calibri"/>
              </a:rPr>
              <a:t>nspiring</a:t>
            </a:r>
          </a:p>
          <a:p>
            <a:pPr marL="0" indent="0">
              <a:buNone/>
            </a:pPr>
            <a:r>
              <a:rPr lang="en-US" dirty="0">
                <a:solidFill>
                  <a:srgbClr val="F056ED"/>
                </a:solidFill>
                <a:latin typeface="Avenir Next LT Pro Light"/>
                <a:cs typeface="Calibri"/>
              </a:rPr>
              <a:t>N</a:t>
            </a:r>
            <a:r>
              <a:rPr lang="en-US" sz="2000" dirty="0">
                <a:solidFill>
                  <a:srgbClr val="F056ED"/>
                </a:solidFill>
                <a:latin typeface="Avenir Next LT Pro Light"/>
                <a:cs typeface="Calibri"/>
              </a:rPr>
              <a:t>ecessary</a:t>
            </a:r>
            <a:endParaRPr lang="en-US">
              <a:solidFill>
                <a:srgbClr val="00B0F0"/>
              </a:solidFill>
              <a:latin typeface="Avenir Next LT Pro Light"/>
              <a:cs typeface="Calibri"/>
            </a:endParaRPr>
          </a:p>
          <a:p>
            <a:pPr marL="0" indent="0">
              <a:buNone/>
            </a:pPr>
            <a:r>
              <a:rPr lang="en-US" dirty="0">
                <a:solidFill>
                  <a:srgbClr val="CEB0EB"/>
                </a:solidFill>
                <a:latin typeface="Avenir Next LT Pro Light"/>
                <a:cs typeface="Calibri"/>
              </a:rPr>
              <a:t>K</a:t>
            </a:r>
            <a:r>
              <a:rPr lang="en-US" sz="2000" dirty="0">
                <a:solidFill>
                  <a:srgbClr val="CEB0EB"/>
                </a:solidFill>
                <a:latin typeface="Avenir Next LT Pro Light"/>
                <a:cs typeface="Calibri"/>
              </a:rPr>
              <a:t>ind</a:t>
            </a:r>
          </a:p>
          <a:p>
            <a:pPr marL="0" indent="0">
              <a:buNone/>
            </a:pPr>
            <a:r>
              <a:rPr lang="en-US" dirty="0">
                <a:solidFill>
                  <a:srgbClr val="F056ED"/>
                </a:solidFill>
                <a:latin typeface="Avenir Next LT Pro Light"/>
                <a:cs typeface="Calibri"/>
              </a:rPr>
              <a:t>/20 not graded</a:t>
            </a:r>
            <a:endParaRPr lang="en-US" sz="2000">
              <a:solidFill>
                <a:srgbClr val="CEB0EB"/>
              </a:solidFill>
              <a:latin typeface="Avenir Next LT Pro Light"/>
              <a:cs typeface="Calibri"/>
            </a:endParaRPr>
          </a:p>
          <a:p>
            <a:pPr marL="0" indent="0">
              <a:buNone/>
            </a:pPr>
            <a:r>
              <a:rPr lang="en-US" dirty="0">
                <a:solidFill>
                  <a:srgbClr val="F056ED"/>
                </a:solidFill>
                <a:latin typeface="Avenir Next LT Pro Light"/>
                <a:cs typeface="Calibri"/>
              </a:rPr>
              <a:t>18/20 your grade</a:t>
            </a:r>
          </a:p>
          <a:p>
            <a:pPr marL="0" indent="0">
              <a:buNone/>
            </a:pPr>
            <a:r>
              <a:rPr lang="en-US" dirty="0">
                <a:solidFill>
                  <a:srgbClr val="F056ED"/>
                </a:solidFill>
                <a:latin typeface="Avenir Next LT Pro Light"/>
                <a:cs typeface="Calibri"/>
              </a:rPr>
              <a:t>0/20 not turned in</a:t>
            </a:r>
          </a:p>
          <a:p>
            <a:endParaRPr lang="en-US" sz="2000" dirty="0">
              <a:solidFill>
                <a:srgbClr val="3F8F48"/>
              </a:solidFill>
              <a:latin typeface="Abadi Extra Light"/>
              <a:cs typeface="Calibri"/>
            </a:endParaRPr>
          </a:p>
        </p:txBody>
      </p:sp>
      <p:sp>
        <p:nvSpPr>
          <p:cNvPr id="4" name="Text Placeholder 3">
            <a:extLst>
              <a:ext uri="{FF2B5EF4-FFF2-40B4-BE49-F238E27FC236}">
                <a16:creationId xmlns:a16="http://schemas.microsoft.com/office/drawing/2014/main" id="{51D79AB5-078E-4C76-AFF5-221E28882A47}"/>
              </a:ext>
            </a:extLst>
          </p:cNvPr>
          <p:cNvSpPr>
            <a:spLocks noGrp="1"/>
          </p:cNvSpPr>
          <p:nvPr>
            <p:ph sz="half" idx="2"/>
          </p:nvPr>
        </p:nvSpPr>
        <p:spPr>
          <a:solidFill>
            <a:schemeClr val="bg1"/>
          </a:solidFill>
          <a:ln w="57150">
            <a:solidFill>
              <a:srgbClr val="00B050"/>
            </a:solidFill>
          </a:ln>
        </p:spPr>
        <p:txBody>
          <a:bodyPr vert="horz" lIns="91440" tIns="45720" rIns="91440" bIns="45720" rtlCol="0" anchor="t">
            <a:normAutofit/>
          </a:bodyPr>
          <a:lstStyle/>
          <a:p>
            <a:pPr marL="0" indent="0">
              <a:buNone/>
            </a:pPr>
            <a:r>
              <a:rPr lang="en-US" sz="2000" dirty="0">
                <a:solidFill>
                  <a:srgbClr val="0070C0"/>
                </a:solidFill>
                <a:latin typeface="Avenir Next LT Pro Light"/>
                <a:cs typeface="Calibri"/>
              </a:rPr>
              <a:t>To: </a:t>
            </a:r>
            <a:r>
              <a:rPr lang="en-US" sz="2000" dirty="0">
                <a:solidFill>
                  <a:schemeClr val="tx1">
                    <a:lumMod val="50000"/>
                    <a:lumOff val="50000"/>
                  </a:schemeClr>
                </a:solidFill>
                <a:latin typeface="Avenir Next LT Pro Light"/>
                <a:cs typeface="Calibri"/>
                <a:hlinkClick r:id="rId2">
                  <a:extLst>
                    <a:ext uri="{A12FA001-AC4F-418D-AE19-62706E023703}">
                      <ahyp:hlinkClr xmlns:ahyp="http://schemas.microsoft.com/office/drawing/2018/hyperlinkcolor" val="tx"/>
                    </a:ext>
                  </a:extLst>
                </a:hlinkClick>
              </a:rPr>
              <a:t>f_last@stu.chino.k12.ca.us</a:t>
            </a:r>
            <a:endParaRPr lang="en-US" sz="2000">
              <a:solidFill>
                <a:schemeClr val="tx1">
                  <a:lumMod val="50000"/>
                  <a:lumOff val="50000"/>
                </a:schemeClr>
              </a:solidFill>
              <a:latin typeface="Avenir Next LT Pro Light"/>
              <a:cs typeface="Calibri"/>
            </a:endParaRPr>
          </a:p>
          <a:p>
            <a:pPr marL="0" indent="0">
              <a:buNone/>
            </a:pPr>
            <a:r>
              <a:rPr lang="en-US" sz="2000" dirty="0">
                <a:solidFill>
                  <a:srgbClr val="0070C0"/>
                </a:solidFill>
                <a:latin typeface="Avenir Next LT Pro Light"/>
                <a:cs typeface="Calibri"/>
              </a:rPr>
              <a:t>CC:</a:t>
            </a:r>
          </a:p>
          <a:p>
            <a:pPr marL="0" indent="0">
              <a:buNone/>
            </a:pPr>
            <a:r>
              <a:rPr lang="en-US" sz="2000" dirty="0">
                <a:solidFill>
                  <a:schemeClr val="tx1">
                    <a:lumMod val="50000"/>
                    <a:lumOff val="50000"/>
                  </a:schemeClr>
                </a:solidFill>
                <a:latin typeface="Avenir Next LT Pro Light"/>
                <a:cs typeface="Calibri"/>
              </a:rPr>
              <a:t>Subject- </a:t>
            </a:r>
            <a:r>
              <a:rPr lang="en-US" sz="2000" dirty="0">
                <a:latin typeface="Avenir Next LT Pro Light"/>
                <a:cs typeface="Calibri"/>
              </a:rPr>
              <a:t>Class Expectations</a:t>
            </a:r>
            <a:endParaRPr lang="en-US" sz="2000">
              <a:solidFill>
                <a:srgbClr val="7F7F7F"/>
              </a:solidFill>
              <a:latin typeface="Avenir Next LT Pro Light"/>
              <a:cs typeface="Calibri"/>
            </a:endParaRPr>
          </a:p>
          <a:p>
            <a:pPr marL="0" indent="0">
              <a:buNone/>
            </a:pPr>
            <a:r>
              <a:rPr lang="en-US" sz="2000" dirty="0">
                <a:solidFill>
                  <a:schemeClr val="tx1">
                    <a:lumMod val="50000"/>
                    <a:lumOff val="50000"/>
                  </a:schemeClr>
                </a:solidFill>
                <a:latin typeface="Avenir Next LT Pro Light"/>
                <a:cs typeface="Calibri"/>
              </a:rPr>
              <a:t>Dear Student</a:t>
            </a:r>
          </a:p>
          <a:p>
            <a:pPr marL="0" indent="0">
              <a:buNone/>
            </a:pPr>
            <a:r>
              <a:rPr lang="en-US" sz="2000" dirty="0">
                <a:solidFill>
                  <a:schemeClr val="tx1">
                    <a:lumMod val="50000"/>
                    <a:lumOff val="50000"/>
                  </a:schemeClr>
                </a:solidFill>
                <a:latin typeface="Avenir Next LT Pro Light"/>
                <a:cs typeface="Calibri"/>
              </a:rPr>
              <a:t>      Please log on early, be visible, engage and respond, THINK, and ask for help.</a:t>
            </a:r>
          </a:p>
          <a:p>
            <a:pPr marL="0" indent="0">
              <a:buNone/>
            </a:pPr>
            <a:r>
              <a:rPr lang="en-US" sz="2000" dirty="0">
                <a:solidFill>
                  <a:schemeClr val="tx1">
                    <a:lumMod val="50000"/>
                    <a:lumOff val="50000"/>
                  </a:schemeClr>
                </a:solidFill>
                <a:latin typeface="Avenir Next LT Pro Light"/>
                <a:cs typeface="Calibri"/>
              </a:rPr>
              <a:t>Thank you</a:t>
            </a:r>
          </a:p>
          <a:p>
            <a:pPr marL="0" indent="0">
              <a:buNone/>
            </a:pPr>
            <a:r>
              <a:rPr lang="en-US" sz="2000" dirty="0">
                <a:solidFill>
                  <a:schemeClr val="tx1">
                    <a:lumMod val="50000"/>
                    <a:lumOff val="50000"/>
                  </a:schemeClr>
                </a:solidFill>
                <a:latin typeface="Avenir Next LT Pro Light"/>
                <a:cs typeface="Calibri"/>
              </a:rPr>
              <a:t>Student</a:t>
            </a:r>
          </a:p>
          <a:p>
            <a:pPr marL="0" indent="0">
              <a:buNone/>
            </a:pPr>
            <a:r>
              <a:rPr lang="en-US" sz="2000" dirty="0">
                <a:solidFill>
                  <a:schemeClr val="tx1">
                    <a:lumMod val="50000"/>
                    <a:lumOff val="50000"/>
                  </a:schemeClr>
                </a:solidFill>
                <a:latin typeface="Avenir Next LT Pro Light"/>
                <a:cs typeface="Calibri"/>
              </a:rPr>
              <a:t>period</a:t>
            </a:r>
          </a:p>
          <a:p>
            <a:pPr marL="0" indent="0">
              <a:buNone/>
            </a:pPr>
            <a:endParaRPr lang="en-US" dirty="0">
              <a:solidFill>
                <a:schemeClr val="tx1">
                  <a:lumMod val="50000"/>
                  <a:lumOff val="50000"/>
                </a:schemeClr>
              </a:solidFill>
              <a:cs typeface="Calibri"/>
            </a:endParaRPr>
          </a:p>
        </p:txBody>
      </p:sp>
      <p:sp>
        <p:nvSpPr>
          <p:cNvPr id="9" name="Arrow: Up 8">
            <a:extLst>
              <a:ext uri="{FF2B5EF4-FFF2-40B4-BE49-F238E27FC236}">
                <a16:creationId xmlns:a16="http://schemas.microsoft.com/office/drawing/2014/main" id="{ECAE4370-4B95-4F66-91B3-ED4DA3C347F7}"/>
              </a:ext>
            </a:extLst>
          </p:cNvPr>
          <p:cNvSpPr/>
          <p:nvPr/>
        </p:nvSpPr>
        <p:spPr>
          <a:xfrm rot="17340000">
            <a:off x="9536400" y="2063480"/>
            <a:ext cx="215661" cy="41694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 name="TextBox 9">
            <a:extLst>
              <a:ext uri="{FF2B5EF4-FFF2-40B4-BE49-F238E27FC236}">
                <a16:creationId xmlns:a16="http://schemas.microsoft.com/office/drawing/2014/main" id="{37020909-588F-40C5-94F0-73128A181B79}"/>
              </a:ext>
            </a:extLst>
          </p:cNvPr>
          <p:cNvSpPr txBox="1"/>
          <p:nvPr/>
        </p:nvSpPr>
        <p:spPr>
          <a:xfrm>
            <a:off x="9870596" y="20780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F0"/>
                </a:solidFill>
                <a:latin typeface="Avenir Next LT Pro Light"/>
                <a:cs typeface="Calibri"/>
              </a:rPr>
              <a:t>School email</a:t>
            </a:r>
            <a:endParaRPr lang="en-US" dirty="0">
              <a:latin typeface="Avenir Next LT Pro Light"/>
              <a:cs typeface="Calibri"/>
            </a:endParaRPr>
          </a:p>
        </p:txBody>
      </p:sp>
      <p:sp>
        <p:nvSpPr>
          <p:cNvPr id="12" name="TextBox 11">
            <a:extLst>
              <a:ext uri="{FF2B5EF4-FFF2-40B4-BE49-F238E27FC236}">
                <a16:creationId xmlns:a16="http://schemas.microsoft.com/office/drawing/2014/main" id="{73DDC548-778D-4CB4-9C42-05E87E3AEF80}"/>
              </a:ext>
            </a:extLst>
          </p:cNvPr>
          <p:cNvSpPr txBox="1"/>
          <p:nvPr/>
        </p:nvSpPr>
        <p:spPr>
          <a:xfrm>
            <a:off x="8272912" y="2867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F0"/>
                </a:solidFill>
                <a:latin typeface="Avenir Next LT Pro Light"/>
                <a:cs typeface="Calibri"/>
              </a:rPr>
              <a:t>Short subject</a:t>
            </a:r>
            <a:endParaRPr lang="en-US" dirty="0">
              <a:latin typeface="Avenir Next LT Pro Light"/>
              <a:cs typeface="Calibri"/>
            </a:endParaRPr>
          </a:p>
        </p:txBody>
      </p:sp>
      <p:sp>
        <p:nvSpPr>
          <p:cNvPr id="14" name="Arrow: Up 13">
            <a:extLst>
              <a:ext uri="{FF2B5EF4-FFF2-40B4-BE49-F238E27FC236}">
                <a16:creationId xmlns:a16="http://schemas.microsoft.com/office/drawing/2014/main" id="{DC76085D-5641-409C-A26E-53FCF6B77C7C}"/>
              </a:ext>
            </a:extLst>
          </p:cNvPr>
          <p:cNvSpPr/>
          <p:nvPr/>
        </p:nvSpPr>
        <p:spPr>
          <a:xfrm rot="17340000">
            <a:off x="7998022" y="2825479"/>
            <a:ext cx="215661" cy="41694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5" name="Arrow: Up 14">
            <a:extLst>
              <a:ext uri="{FF2B5EF4-FFF2-40B4-BE49-F238E27FC236}">
                <a16:creationId xmlns:a16="http://schemas.microsoft.com/office/drawing/2014/main" id="{54D5F6CF-F0A9-4F9B-9E36-1BBF9BB82F26}"/>
              </a:ext>
            </a:extLst>
          </p:cNvPr>
          <p:cNvSpPr/>
          <p:nvPr/>
        </p:nvSpPr>
        <p:spPr>
          <a:xfrm rot="17340000">
            <a:off x="9536400" y="3846272"/>
            <a:ext cx="215661" cy="41694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extBox 15">
            <a:extLst>
              <a:ext uri="{FF2B5EF4-FFF2-40B4-BE49-F238E27FC236}">
                <a16:creationId xmlns:a16="http://schemas.microsoft.com/office/drawing/2014/main" id="{0357A0DD-5D32-4B00-B26E-BBB2E67F910F}"/>
              </a:ext>
            </a:extLst>
          </p:cNvPr>
          <p:cNvSpPr txBox="1"/>
          <p:nvPr/>
        </p:nvSpPr>
        <p:spPr>
          <a:xfrm>
            <a:off x="9881379" y="390039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F0"/>
                </a:solidFill>
                <a:latin typeface="Avenir Next LT Pro Light"/>
                <a:cs typeface="Calibri"/>
              </a:rPr>
              <a:t>Message here,</a:t>
            </a:r>
          </a:p>
          <a:p>
            <a:r>
              <a:rPr lang="en-US" dirty="0">
                <a:solidFill>
                  <a:srgbClr val="00B0F0"/>
                </a:solidFill>
                <a:latin typeface="Avenir Next LT Pro Light"/>
                <a:cs typeface="Calibri"/>
              </a:rPr>
              <a:t>Not in subject</a:t>
            </a:r>
          </a:p>
        </p:txBody>
      </p:sp>
      <p:sp>
        <p:nvSpPr>
          <p:cNvPr id="17" name="Arrow: Up 16">
            <a:extLst>
              <a:ext uri="{FF2B5EF4-FFF2-40B4-BE49-F238E27FC236}">
                <a16:creationId xmlns:a16="http://schemas.microsoft.com/office/drawing/2014/main" id="{CB2B70FA-CB5E-4C22-8BA1-ABE53F9E08AC}"/>
              </a:ext>
            </a:extLst>
          </p:cNvPr>
          <p:cNvSpPr/>
          <p:nvPr/>
        </p:nvSpPr>
        <p:spPr>
          <a:xfrm rot="14760000">
            <a:off x="7437305" y="4694535"/>
            <a:ext cx="215661" cy="41694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Arrow: Up 17">
            <a:extLst>
              <a:ext uri="{FF2B5EF4-FFF2-40B4-BE49-F238E27FC236}">
                <a16:creationId xmlns:a16="http://schemas.microsoft.com/office/drawing/2014/main" id="{D3D109A2-FBFD-4317-A9A1-E51FE90925DE}"/>
              </a:ext>
            </a:extLst>
          </p:cNvPr>
          <p:cNvSpPr/>
          <p:nvPr/>
        </p:nvSpPr>
        <p:spPr>
          <a:xfrm rot="-4260000">
            <a:off x="7437305" y="4277593"/>
            <a:ext cx="215661" cy="416944"/>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9" name="TextBox 18">
            <a:extLst>
              <a:ext uri="{FF2B5EF4-FFF2-40B4-BE49-F238E27FC236}">
                <a16:creationId xmlns:a16="http://schemas.microsoft.com/office/drawing/2014/main" id="{509D6D89-8576-44F3-BB2F-9C8715F53242}"/>
              </a:ext>
            </a:extLst>
          </p:cNvPr>
          <p:cNvSpPr txBox="1"/>
          <p:nvPr/>
        </p:nvSpPr>
        <p:spPr>
          <a:xfrm>
            <a:off x="7867650" y="444583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F0"/>
                </a:solidFill>
                <a:latin typeface="Avenir Next LT Pro Light"/>
                <a:cs typeface="Calibri"/>
              </a:rPr>
              <a:t>Complete name</a:t>
            </a:r>
          </a:p>
          <a:p>
            <a:r>
              <a:rPr lang="en-US" dirty="0">
                <a:solidFill>
                  <a:srgbClr val="00B0F0"/>
                </a:solidFill>
                <a:latin typeface="Avenir Next LT Pro Light"/>
                <a:cs typeface="Calibri"/>
              </a:rPr>
              <a:t>And period</a:t>
            </a:r>
          </a:p>
          <a:p>
            <a:endParaRPr lang="en-US" dirty="0">
              <a:solidFill>
                <a:srgbClr val="00B0F0"/>
              </a:solidFill>
              <a:cs typeface="Calibri"/>
            </a:endParaRPr>
          </a:p>
        </p:txBody>
      </p:sp>
      <p:pic>
        <p:nvPicPr>
          <p:cNvPr id="26" name="Picture 26">
            <a:extLst>
              <a:ext uri="{FF2B5EF4-FFF2-40B4-BE49-F238E27FC236}">
                <a16:creationId xmlns:a16="http://schemas.microsoft.com/office/drawing/2014/main" id="{52EA2990-42A4-4462-A281-3E86DBD2B21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889" y="109776"/>
            <a:ext cx="2067465" cy="1620746"/>
          </a:xfrm>
          <a:prstGeom prst="rect">
            <a:avLst/>
          </a:prstGeom>
        </p:spPr>
      </p:pic>
      <p:sp>
        <p:nvSpPr>
          <p:cNvPr id="27" name="TextBox 26">
            <a:extLst>
              <a:ext uri="{FF2B5EF4-FFF2-40B4-BE49-F238E27FC236}">
                <a16:creationId xmlns:a16="http://schemas.microsoft.com/office/drawing/2014/main" id="{27250895-897A-4965-86CB-7C653BAA0AFD}"/>
              </a:ext>
            </a:extLst>
          </p:cNvPr>
          <p:cNvSpPr txBox="1"/>
          <p:nvPr/>
        </p:nvSpPr>
        <p:spPr>
          <a:xfrm>
            <a:off x="9972135" y="6533222"/>
            <a:ext cx="2067465" cy="216859"/>
          </a:xfrm>
          <a:prstGeom prst="rect">
            <a:avLst/>
          </a:prstGeom>
        </p:spPr>
        <p:txBody>
          <a:bodyPr>
            <a:normAutofit fontScale="32500" lnSpcReduction="20000"/>
          </a:bodyPr>
          <a:lstStyle/>
          <a:p>
            <a:r>
              <a:rPr lang="en-US">
                <a:hlinkClick r:id="rId4"/>
              </a:rPr>
              <a:t>This Photo</a:t>
            </a:r>
            <a:r>
              <a:rPr lang="en-US"/>
              <a:t> by Unknown author is licensed under </a:t>
            </a:r>
            <a:r>
              <a:rPr lang="en-US">
                <a:hlinkClick r:id="rId5"/>
              </a:rPr>
              <a:t>CC BY-SA</a:t>
            </a:r>
            <a:r>
              <a:rPr lang="en-US"/>
              <a:t>.</a:t>
            </a:r>
          </a:p>
        </p:txBody>
      </p:sp>
      <p:pic>
        <p:nvPicPr>
          <p:cNvPr id="5" name="Picture 5">
            <a:extLst>
              <a:ext uri="{FF2B5EF4-FFF2-40B4-BE49-F238E27FC236}">
                <a16:creationId xmlns:a16="http://schemas.microsoft.com/office/drawing/2014/main" id="{194F85A1-D4B8-4EAA-9F94-2E4AFB7C792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970699" y="4536054"/>
            <a:ext cx="2286000" cy="2214114"/>
          </a:xfrm>
          <a:prstGeom prst="rect">
            <a:avLst/>
          </a:prstGeom>
        </p:spPr>
      </p:pic>
    </p:spTree>
    <p:extLst>
      <p:ext uri="{BB962C8B-B14F-4D97-AF65-F5344CB8AC3E}">
        <p14:creationId xmlns:p14="http://schemas.microsoft.com/office/powerpoint/2010/main" val="316381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915B7-753F-4C69-93DD-8D7368FE7A5D}"/>
              </a:ext>
            </a:extLst>
          </p:cNvPr>
          <p:cNvSpPr>
            <a:spLocks noGrp="1"/>
          </p:cNvSpPr>
          <p:nvPr>
            <p:ph type="title"/>
          </p:nvPr>
        </p:nvSpPr>
        <p:spPr>
          <a:ln w="57150">
            <a:solidFill>
              <a:srgbClr val="BF3775"/>
            </a:solidFill>
          </a:ln>
        </p:spPr>
        <p:txBody>
          <a:bodyPr/>
          <a:lstStyle/>
          <a:p>
            <a:pPr algn="ctr"/>
            <a:r>
              <a:rPr lang="en-US" u="sng" dirty="0">
                <a:solidFill>
                  <a:srgbClr val="0070C0"/>
                </a:solidFill>
                <a:latin typeface="STCaiyun"/>
                <a:ea typeface="STCaiyun"/>
                <a:cs typeface="Calibri Light" panose="020F0302020204030204"/>
              </a:rPr>
              <a:t>Cell Theory</a:t>
            </a:r>
            <a:br>
              <a:rPr lang="en-US" u="sng" dirty="0">
                <a:solidFill>
                  <a:srgbClr val="0070C0"/>
                </a:solidFill>
                <a:latin typeface="STCaiyun"/>
                <a:ea typeface="STCaiyun"/>
                <a:cs typeface="Calibri Light" panose="020F0302020204030204"/>
              </a:rPr>
            </a:br>
            <a:r>
              <a:rPr lang="en-US" dirty="0">
                <a:solidFill>
                  <a:srgbClr val="0070C0"/>
                </a:solidFill>
                <a:latin typeface="STCaiyun"/>
                <a:ea typeface="STCaiyun"/>
                <a:cs typeface="Calibri Light" panose="020F0302020204030204"/>
              </a:rPr>
              <a:t>page 2</a:t>
            </a:r>
            <a:endParaRPr lang="en-US" dirty="0">
              <a:solidFill>
                <a:srgbClr val="0070C0"/>
              </a:solidFill>
              <a:cs typeface="Calibri Light" panose="020F0302020204030204"/>
            </a:endParaRPr>
          </a:p>
        </p:txBody>
      </p:sp>
      <p:sp>
        <p:nvSpPr>
          <p:cNvPr id="3" name="Content Placeholder 2">
            <a:extLst>
              <a:ext uri="{FF2B5EF4-FFF2-40B4-BE49-F238E27FC236}">
                <a16:creationId xmlns:a16="http://schemas.microsoft.com/office/drawing/2014/main" id="{34F5D0D5-F857-4586-81A3-B38EFA187055}"/>
              </a:ext>
            </a:extLst>
          </p:cNvPr>
          <p:cNvSpPr>
            <a:spLocks noGrp="1"/>
          </p:cNvSpPr>
          <p:nvPr>
            <p:ph sz="half" idx="1"/>
          </p:nvPr>
        </p:nvSpPr>
        <p:spPr>
          <a:ln w="57150">
            <a:solidFill>
              <a:srgbClr val="0070C0"/>
            </a:solidFill>
          </a:ln>
        </p:spPr>
        <p:txBody>
          <a:bodyPr vert="horz" lIns="91440" tIns="45720" rIns="91440" bIns="45720" rtlCol="0" anchor="t">
            <a:normAutofit/>
          </a:bodyPr>
          <a:lstStyle/>
          <a:p>
            <a:r>
              <a:rPr lang="en-US" dirty="0">
                <a:latin typeface="Avenir Next LT Pro Light"/>
                <a:cs typeface="Calibri"/>
              </a:rPr>
              <a:t>All living things are composed of cells.</a:t>
            </a:r>
          </a:p>
          <a:p>
            <a:r>
              <a:rPr lang="en-US" dirty="0">
                <a:latin typeface="Avenir Next LT Pro Light"/>
                <a:cs typeface="Calibri"/>
              </a:rPr>
              <a:t>Cells are the basic units of structure and function in living things.</a:t>
            </a:r>
          </a:p>
          <a:p>
            <a:r>
              <a:rPr lang="en-US" dirty="0">
                <a:latin typeface="Avenir Next LT Pro Light"/>
                <a:cs typeface="Calibri"/>
              </a:rPr>
              <a:t>All cells are produced from other cells.</a:t>
            </a:r>
          </a:p>
        </p:txBody>
      </p:sp>
      <p:pic>
        <p:nvPicPr>
          <p:cNvPr id="5" name="Picture 5">
            <a:extLst>
              <a:ext uri="{FF2B5EF4-FFF2-40B4-BE49-F238E27FC236}">
                <a16:creationId xmlns:a16="http://schemas.microsoft.com/office/drawing/2014/main" id="{FBD93DC2-D7D6-4CE7-AF1D-AD40B11CC1F4}"/>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447441" y="1833362"/>
            <a:ext cx="4904288" cy="4364619"/>
          </a:xfrm>
          <a:ln w="57150">
            <a:solidFill>
              <a:srgbClr val="0070C0"/>
            </a:solidFill>
          </a:ln>
        </p:spPr>
      </p:pic>
      <p:sp>
        <p:nvSpPr>
          <p:cNvPr id="6" name="TextBox 5">
            <a:extLst>
              <a:ext uri="{FF2B5EF4-FFF2-40B4-BE49-F238E27FC236}">
                <a16:creationId xmlns:a16="http://schemas.microsoft.com/office/drawing/2014/main" id="{42015AFE-4142-48E9-991F-E2D77B3A8844}"/>
              </a:ext>
            </a:extLst>
          </p:cNvPr>
          <p:cNvSpPr txBox="1"/>
          <p:nvPr/>
        </p:nvSpPr>
        <p:spPr>
          <a:xfrm>
            <a:off x="7885113" y="4760913"/>
            <a:ext cx="1755775" cy="317500"/>
          </a:xfrm>
          <a:prstGeom prst="rect">
            <a:avLst/>
          </a:prstGeom>
        </p:spPr>
        <p:txBody>
          <a:bodyPr>
            <a:normAutofit fontScale="47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42936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B193F-A845-456E-84EF-8D5CC702541B}"/>
              </a:ext>
            </a:extLst>
          </p:cNvPr>
          <p:cNvSpPr>
            <a:spLocks noGrp="1"/>
          </p:cNvSpPr>
          <p:nvPr>
            <p:ph type="title"/>
          </p:nvPr>
        </p:nvSpPr>
        <p:spPr>
          <a:ln w="57150">
            <a:solidFill>
              <a:schemeClr val="tx1"/>
            </a:solidFill>
          </a:ln>
        </p:spPr>
        <p:txBody>
          <a:bodyPr/>
          <a:lstStyle/>
          <a:p>
            <a:pPr algn="ctr"/>
            <a:r>
              <a:rPr lang="en-US" dirty="0">
                <a:solidFill>
                  <a:srgbClr val="0070C0"/>
                </a:solidFill>
                <a:latin typeface="STCaiyun"/>
                <a:ea typeface="STCaiyun"/>
                <a:cs typeface="Calibri Light" panose="020F0302020204030204"/>
              </a:rPr>
              <a:t>Cells</a:t>
            </a:r>
            <a:br>
              <a:rPr lang="en-US" dirty="0">
                <a:solidFill>
                  <a:srgbClr val="0070C0"/>
                </a:solidFill>
                <a:latin typeface="STCaiyun"/>
                <a:ea typeface="STCaiyun"/>
                <a:cs typeface="Calibri Light" panose="020F0302020204030204"/>
              </a:rPr>
            </a:br>
            <a:r>
              <a:rPr lang="en-US" dirty="0">
                <a:solidFill>
                  <a:srgbClr val="0070C0"/>
                </a:solidFill>
                <a:latin typeface="STCaiyun"/>
                <a:ea typeface="STCaiyun"/>
                <a:cs typeface="Calibri Light" panose="020F0302020204030204"/>
              </a:rPr>
              <a:t>page 3</a:t>
            </a:r>
            <a:endParaRPr lang="en-US" dirty="0">
              <a:cs typeface="Calibri Light" panose="020F0302020204030204"/>
            </a:endParaRPr>
          </a:p>
        </p:txBody>
      </p:sp>
      <p:pic>
        <p:nvPicPr>
          <p:cNvPr id="30" name="Picture 31">
            <a:extLst>
              <a:ext uri="{FF2B5EF4-FFF2-40B4-BE49-F238E27FC236}">
                <a16:creationId xmlns:a16="http://schemas.microsoft.com/office/drawing/2014/main" id="{293058A2-DE7D-4979-8C92-C2B9511A278E}"/>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rot="-840000">
            <a:off x="-13869" y="215431"/>
            <a:ext cx="2093231" cy="1727019"/>
          </a:xfrm>
          <a:ln>
            <a:noFill/>
          </a:ln>
        </p:spPr>
      </p:pic>
      <p:pic>
        <p:nvPicPr>
          <p:cNvPr id="35" name="Picture 35">
            <a:extLst>
              <a:ext uri="{FF2B5EF4-FFF2-40B4-BE49-F238E27FC236}">
                <a16:creationId xmlns:a16="http://schemas.microsoft.com/office/drawing/2014/main" id="{EEF7D70B-15B0-4E02-9684-9AA3F2DC1379}"/>
              </a:ext>
            </a:extLst>
          </p:cNvPr>
          <p:cNvPicPr>
            <a:picLocks noGrp="1" noChangeAspect="1"/>
          </p:cNvPicPr>
          <p:nvPr>
            <p:ph sz="quarter" idx="4"/>
          </p:nvPr>
        </p:nvPicPr>
        <p:blipFill>
          <a:blip r:embed="rId4">
            <a:extLst>
              <a:ext uri="{837473B0-CC2E-450A-ABE3-18F120FF3D39}">
                <a1611:picAttrSrcUrl xmlns:a1611="http://schemas.microsoft.com/office/drawing/2016/11/main" r:id="rId5"/>
              </a:ext>
            </a:extLst>
          </a:blip>
          <a:stretch>
            <a:fillRect/>
          </a:stretch>
        </p:blipFill>
        <p:spPr>
          <a:xfrm rot="660000">
            <a:off x="9575871" y="4805533"/>
            <a:ext cx="2459977" cy="1694973"/>
          </a:xfrm>
        </p:spPr>
      </p:pic>
      <p:sp>
        <p:nvSpPr>
          <p:cNvPr id="56" name="TextBox 55">
            <a:extLst>
              <a:ext uri="{FF2B5EF4-FFF2-40B4-BE49-F238E27FC236}">
                <a16:creationId xmlns:a16="http://schemas.microsoft.com/office/drawing/2014/main" id="{2DD8C070-61D7-4163-A752-AFC8B544EB30}"/>
              </a:ext>
            </a:extLst>
          </p:cNvPr>
          <p:cNvSpPr txBox="1"/>
          <p:nvPr/>
        </p:nvSpPr>
        <p:spPr>
          <a:xfrm>
            <a:off x="4896928" y="21652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latin typeface="Avenir Next LT Pro Light"/>
                <a:cs typeface="Calibri"/>
              </a:rPr>
              <a:t>Cell wall</a:t>
            </a:r>
            <a:endParaRPr lang="en-US" dirty="0">
              <a:latin typeface="Avenir Next LT Pro Light"/>
              <a:cs typeface="Calibri"/>
            </a:endParaRPr>
          </a:p>
        </p:txBody>
      </p:sp>
      <p:cxnSp>
        <p:nvCxnSpPr>
          <p:cNvPr id="59" name="Straight Arrow Connector 58">
            <a:extLst>
              <a:ext uri="{FF2B5EF4-FFF2-40B4-BE49-F238E27FC236}">
                <a16:creationId xmlns:a16="http://schemas.microsoft.com/office/drawing/2014/main" id="{AA68182D-2789-4344-BAEA-1F41C34431FB}"/>
              </a:ext>
            </a:extLst>
          </p:cNvPr>
          <p:cNvCxnSpPr/>
          <p:nvPr/>
        </p:nvCxnSpPr>
        <p:spPr>
          <a:xfrm flipH="1">
            <a:off x="4366044" y="2294267"/>
            <a:ext cx="580844" cy="32492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D134187-2202-4C96-8175-4CBC1DFBB36A}"/>
              </a:ext>
            </a:extLst>
          </p:cNvPr>
          <p:cNvCxnSpPr/>
          <p:nvPr/>
        </p:nvCxnSpPr>
        <p:spPr>
          <a:xfrm flipH="1">
            <a:off x="4115310" y="3131025"/>
            <a:ext cx="767750" cy="23005"/>
          </a:xfrm>
          <a:prstGeom prst="straightConnector1">
            <a:avLst/>
          </a:prstGeom>
          <a:ln>
            <a:solidFill>
              <a:srgbClr val="BF3775"/>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712AB2E-D7A8-41C2-90A8-8942F35E697C}"/>
              </a:ext>
            </a:extLst>
          </p:cNvPr>
          <p:cNvSpPr txBox="1"/>
          <p:nvPr/>
        </p:nvSpPr>
        <p:spPr>
          <a:xfrm>
            <a:off x="4531070" y="2825586"/>
            <a:ext cx="1362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BF3775"/>
                </a:solidFill>
                <a:latin typeface="Avenir Next LT Pro Light"/>
                <a:cs typeface="Calibri"/>
              </a:rPr>
              <a:t>Cell membrane</a:t>
            </a:r>
            <a:endParaRPr lang="en-US" dirty="0">
              <a:latin typeface="Avenir Next LT Pro Light"/>
              <a:cs typeface="Calibri"/>
            </a:endParaRPr>
          </a:p>
        </p:txBody>
      </p:sp>
      <p:cxnSp>
        <p:nvCxnSpPr>
          <p:cNvPr id="62" name="Straight Arrow Connector 61">
            <a:extLst>
              <a:ext uri="{FF2B5EF4-FFF2-40B4-BE49-F238E27FC236}">
                <a16:creationId xmlns:a16="http://schemas.microsoft.com/office/drawing/2014/main" id="{E0EE6A68-80F3-4B2D-B1DC-FB7B36FC9925}"/>
              </a:ext>
            </a:extLst>
          </p:cNvPr>
          <p:cNvCxnSpPr/>
          <p:nvPr/>
        </p:nvCxnSpPr>
        <p:spPr>
          <a:xfrm flipH="1" flipV="1">
            <a:off x="3912467" y="5398874"/>
            <a:ext cx="552090" cy="2012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B732E40-ED71-4A20-BEAE-885A23267ABE}"/>
              </a:ext>
            </a:extLst>
          </p:cNvPr>
          <p:cNvSpPr txBox="1"/>
          <p:nvPr/>
        </p:nvSpPr>
        <p:spPr>
          <a:xfrm>
            <a:off x="4528803" y="52248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2"/>
                </a:solidFill>
                <a:latin typeface="Avenir Next LT Pro Light"/>
                <a:cs typeface="Calibri"/>
              </a:rPr>
              <a:t>cytoplasm</a:t>
            </a:r>
          </a:p>
        </p:txBody>
      </p:sp>
      <p:cxnSp>
        <p:nvCxnSpPr>
          <p:cNvPr id="64" name="Straight Arrow Connector 63">
            <a:extLst>
              <a:ext uri="{FF2B5EF4-FFF2-40B4-BE49-F238E27FC236}">
                <a16:creationId xmlns:a16="http://schemas.microsoft.com/office/drawing/2014/main" id="{785595EE-965D-4E27-AC7C-5529562718C9}"/>
              </a:ext>
            </a:extLst>
          </p:cNvPr>
          <p:cNvCxnSpPr/>
          <p:nvPr/>
        </p:nvCxnSpPr>
        <p:spPr>
          <a:xfrm flipH="1">
            <a:off x="4096867" y="3950476"/>
            <a:ext cx="810883" cy="66137"/>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18947AF-1D8B-4971-9192-50ECA41CB6F0}"/>
              </a:ext>
            </a:extLst>
          </p:cNvPr>
          <p:cNvSpPr txBox="1"/>
          <p:nvPr/>
        </p:nvSpPr>
        <p:spPr>
          <a:xfrm>
            <a:off x="4364185" y="35618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92D050"/>
                </a:solidFill>
                <a:latin typeface="Avenir Next LT Pro Light"/>
                <a:cs typeface="Calibri"/>
              </a:rPr>
              <a:t>chloroplast</a:t>
            </a:r>
          </a:p>
        </p:txBody>
      </p:sp>
      <p:sp>
        <p:nvSpPr>
          <p:cNvPr id="67" name="Oval 66">
            <a:extLst>
              <a:ext uri="{FF2B5EF4-FFF2-40B4-BE49-F238E27FC236}">
                <a16:creationId xmlns:a16="http://schemas.microsoft.com/office/drawing/2014/main" id="{A73CD0C8-CAD2-49D1-A190-5654B61C7ECB}"/>
              </a:ext>
            </a:extLst>
          </p:cNvPr>
          <p:cNvSpPr/>
          <p:nvPr/>
        </p:nvSpPr>
        <p:spPr>
          <a:xfrm>
            <a:off x="4370028" y="3556762"/>
            <a:ext cx="1380225" cy="3738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8073474A-468D-4187-A322-76053767AFB0}"/>
              </a:ext>
            </a:extLst>
          </p:cNvPr>
          <p:cNvCxnSpPr/>
          <p:nvPr/>
        </p:nvCxnSpPr>
        <p:spPr>
          <a:xfrm flipH="1">
            <a:off x="4115191" y="4565109"/>
            <a:ext cx="595223" cy="862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0BFB9EB-1FBA-46D8-9363-C15E1F442697}"/>
              </a:ext>
            </a:extLst>
          </p:cNvPr>
          <p:cNvSpPr txBox="1"/>
          <p:nvPr/>
        </p:nvSpPr>
        <p:spPr>
          <a:xfrm>
            <a:off x="4780789" y="43902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00B0F0"/>
                </a:solidFill>
                <a:latin typeface="Avenir Next LT Pro Light"/>
                <a:cs typeface="Calibri"/>
              </a:rPr>
              <a:t>vacuole</a:t>
            </a:r>
          </a:p>
        </p:txBody>
      </p:sp>
      <p:cxnSp>
        <p:nvCxnSpPr>
          <p:cNvPr id="70" name="Straight Arrow Connector 69">
            <a:extLst>
              <a:ext uri="{FF2B5EF4-FFF2-40B4-BE49-F238E27FC236}">
                <a16:creationId xmlns:a16="http://schemas.microsoft.com/office/drawing/2014/main" id="{2478C99D-36EC-4CCD-ABF5-92D0B5C484C4}"/>
              </a:ext>
            </a:extLst>
          </p:cNvPr>
          <p:cNvCxnSpPr/>
          <p:nvPr/>
        </p:nvCxnSpPr>
        <p:spPr>
          <a:xfrm>
            <a:off x="1443306" y="2528798"/>
            <a:ext cx="569344" cy="42557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2AA3375-285C-4B0D-B96F-40AB14FCA929}"/>
              </a:ext>
            </a:extLst>
          </p:cNvPr>
          <p:cNvSpPr txBox="1"/>
          <p:nvPr/>
        </p:nvSpPr>
        <p:spPr>
          <a:xfrm>
            <a:off x="1118894" y="21703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7030A0"/>
                </a:solidFill>
                <a:latin typeface="Avenir Next LT Pro Light"/>
                <a:cs typeface="Calibri"/>
              </a:rPr>
              <a:t>nucleus</a:t>
            </a:r>
          </a:p>
        </p:txBody>
      </p:sp>
      <p:cxnSp>
        <p:nvCxnSpPr>
          <p:cNvPr id="72" name="Straight Arrow Connector 71">
            <a:extLst>
              <a:ext uri="{FF2B5EF4-FFF2-40B4-BE49-F238E27FC236}">
                <a16:creationId xmlns:a16="http://schemas.microsoft.com/office/drawing/2014/main" id="{FA1535EC-84FC-4549-954A-545CCF834EAA}"/>
              </a:ext>
            </a:extLst>
          </p:cNvPr>
          <p:cNvCxnSpPr/>
          <p:nvPr/>
        </p:nvCxnSpPr>
        <p:spPr>
          <a:xfrm>
            <a:off x="1394135" y="4024130"/>
            <a:ext cx="439948" cy="454325"/>
          </a:xfrm>
          <a:prstGeom prst="straightConnector1">
            <a:avLst/>
          </a:prstGeom>
          <a:ln>
            <a:solidFill>
              <a:schemeClr val="accent2">
                <a:lumMod val="50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74" name="TextBox 73">
            <a:extLst>
              <a:ext uri="{FF2B5EF4-FFF2-40B4-BE49-F238E27FC236}">
                <a16:creationId xmlns:a16="http://schemas.microsoft.com/office/drawing/2014/main" id="{177FAD04-3189-45E4-9346-A12D26ED92BD}"/>
              </a:ext>
            </a:extLst>
          </p:cNvPr>
          <p:cNvSpPr txBox="1"/>
          <p:nvPr/>
        </p:nvSpPr>
        <p:spPr>
          <a:xfrm>
            <a:off x="664372" y="33732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accent2">
                    <a:lumMod val="50000"/>
                  </a:schemeClr>
                </a:solidFill>
                <a:latin typeface="Avenir Next LT Pro Light"/>
                <a:cs typeface="Calibri"/>
              </a:rPr>
              <a:t>mitochondria</a:t>
            </a:r>
          </a:p>
        </p:txBody>
      </p:sp>
      <p:sp>
        <p:nvSpPr>
          <p:cNvPr id="75" name="Oval 74">
            <a:extLst>
              <a:ext uri="{FF2B5EF4-FFF2-40B4-BE49-F238E27FC236}">
                <a16:creationId xmlns:a16="http://schemas.microsoft.com/office/drawing/2014/main" id="{542496BF-6215-4954-BD8A-75770DE7E3BA}"/>
              </a:ext>
            </a:extLst>
          </p:cNvPr>
          <p:cNvSpPr/>
          <p:nvPr/>
        </p:nvSpPr>
        <p:spPr>
          <a:xfrm>
            <a:off x="664911" y="3391540"/>
            <a:ext cx="1591407" cy="3344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0BADFC63-E0C0-4F9E-A934-3D9A10658817}"/>
              </a:ext>
            </a:extLst>
          </p:cNvPr>
          <p:cNvSpPr/>
          <p:nvPr/>
        </p:nvSpPr>
        <p:spPr>
          <a:xfrm>
            <a:off x="1727892" y="2347211"/>
            <a:ext cx="2698227" cy="3247866"/>
          </a:xfrm>
          <a:prstGeom prst="parallelogram">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p:txBody>
      </p:sp>
      <p:sp>
        <p:nvSpPr>
          <p:cNvPr id="26" name="Parallelogram 25">
            <a:extLst>
              <a:ext uri="{FF2B5EF4-FFF2-40B4-BE49-F238E27FC236}">
                <a16:creationId xmlns:a16="http://schemas.microsoft.com/office/drawing/2014/main" id="{828AB45A-6FA7-49A7-9CCE-D1A5F3034B3B}"/>
              </a:ext>
            </a:extLst>
          </p:cNvPr>
          <p:cNvSpPr/>
          <p:nvPr/>
        </p:nvSpPr>
        <p:spPr>
          <a:xfrm>
            <a:off x="1840317" y="2459637"/>
            <a:ext cx="2460883" cy="3023015"/>
          </a:xfrm>
          <a:prstGeom prst="parallelogram">
            <a:avLst/>
          </a:prstGeom>
          <a:solidFill>
            <a:srgbClr val="BF3775"/>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p:txBody>
      </p:sp>
      <p:sp>
        <p:nvSpPr>
          <p:cNvPr id="27" name="Parallelogram 26">
            <a:extLst>
              <a:ext uri="{FF2B5EF4-FFF2-40B4-BE49-F238E27FC236}">
                <a16:creationId xmlns:a16="http://schemas.microsoft.com/office/drawing/2014/main" id="{FD33B4A4-ACB2-4502-9F6C-E824B55333DF}"/>
              </a:ext>
            </a:extLst>
          </p:cNvPr>
          <p:cNvSpPr/>
          <p:nvPr/>
        </p:nvSpPr>
        <p:spPr>
          <a:xfrm>
            <a:off x="1977727" y="2534588"/>
            <a:ext cx="2211049" cy="2873113"/>
          </a:xfrm>
          <a:prstGeom prst="parallelogram">
            <a:avLst/>
          </a:prstGeom>
          <a:solidFill>
            <a:srgbClr val="FF7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p:txBody>
      </p:sp>
      <p:sp>
        <p:nvSpPr>
          <p:cNvPr id="8" name="Oval 7">
            <a:extLst>
              <a:ext uri="{FF2B5EF4-FFF2-40B4-BE49-F238E27FC236}">
                <a16:creationId xmlns:a16="http://schemas.microsoft.com/office/drawing/2014/main" id="{7175713F-0014-4B1F-9753-5C1F6D9C4205}"/>
              </a:ext>
            </a:extLst>
          </p:cNvPr>
          <p:cNvSpPr/>
          <p:nvPr/>
        </p:nvSpPr>
        <p:spPr>
          <a:xfrm>
            <a:off x="2482276" y="2850784"/>
            <a:ext cx="487180" cy="412229"/>
          </a:xfrm>
          <a:prstGeom prst="ellipse">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755FF5-0AE3-4278-B9E3-2E2706630DD3}"/>
              </a:ext>
            </a:extLst>
          </p:cNvPr>
          <p:cNvSpPr/>
          <p:nvPr/>
        </p:nvSpPr>
        <p:spPr>
          <a:xfrm rot="3420000">
            <a:off x="3274725" y="3593267"/>
            <a:ext cx="287311" cy="91190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F91F14B-BBD5-4790-B4BB-DDC372A54D8B}"/>
              </a:ext>
            </a:extLst>
          </p:cNvPr>
          <p:cNvSpPr/>
          <p:nvPr/>
        </p:nvSpPr>
        <p:spPr>
          <a:xfrm rot="120000">
            <a:off x="2305166" y="4117570"/>
            <a:ext cx="262328" cy="63708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0FD300F-6FD1-4D99-BBA4-EB1E2EC8193A}"/>
              </a:ext>
            </a:extLst>
          </p:cNvPr>
          <p:cNvSpPr/>
          <p:nvPr/>
        </p:nvSpPr>
        <p:spPr>
          <a:xfrm rot="17700000">
            <a:off x="2920025" y="4571558"/>
            <a:ext cx="999344" cy="474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A19086F-237F-444F-A364-930F022EF064}"/>
              </a:ext>
            </a:extLst>
          </p:cNvPr>
          <p:cNvSpPr/>
          <p:nvPr/>
        </p:nvSpPr>
        <p:spPr>
          <a:xfrm rot="4920000">
            <a:off x="2659384" y="4580164"/>
            <a:ext cx="612096" cy="9368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369E88A-EF57-47E7-9091-739B73C8535A}"/>
              </a:ext>
            </a:extLst>
          </p:cNvPr>
          <p:cNvCxnSpPr/>
          <p:nvPr/>
        </p:nvCxnSpPr>
        <p:spPr>
          <a:xfrm flipH="1">
            <a:off x="9989226" y="2572842"/>
            <a:ext cx="659567" cy="3272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E9694DA-714A-413F-A164-80073E9BCEFB}"/>
              </a:ext>
            </a:extLst>
          </p:cNvPr>
          <p:cNvSpPr txBox="1"/>
          <p:nvPr/>
        </p:nvSpPr>
        <p:spPr>
          <a:xfrm>
            <a:off x="10308236" y="216358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7030A0"/>
                </a:solidFill>
                <a:latin typeface="Avenir Next LT Pro Light"/>
                <a:cs typeface="Calibri"/>
              </a:rPr>
              <a:t>nucleus</a:t>
            </a:r>
            <a:endParaRPr lang="en-US" dirty="0">
              <a:solidFill>
                <a:srgbClr val="7030A0"/>
              </a:solidFill>
              <a:latin typeface="Avenir Next LT Pro Light"/>
              <a:cs typeface="Calibri"/>
            </a:endParaRPr>
          </a:p>
        </p:txBody>
      </p:sp>
      <p:cxnSp>
        <p:nvCxnSpPr>
          <p:cNvPr id="17" name="Straight Arrow Connector 16">
            <a:extLst>
              <a:ext uri="{FF2B5EF4-FFF2-40B4-BE49-F238E27FC236}">
                <a16:creationId xmlns:a16="http://schemas.microsoft.com/office/drawing/2014/main" id="{85F89F26-349E-467D-A785-03E8003C7002}"/>
              </a:ext>
            </a:extLst>
          </p:cNvPr>
          <p:cNvCxnSpPr/>
          <p:nvPr/>
        </p:nvCxnSpPr>
        <p:spPr>
          <a:xfrm>
            <a:off x="7230724" y="2864839"/>
            <a:ext cx="602105" cy="14991"/>
          </a:xfrm>
          <a:prstGeom prst="straightConnector1">
            <a:avLst/>
          </a:prstGeom>
          <a:ln>
            <a:solidFill>
              <a:srgbClr val="BF3775"/>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8D5AE85-791C-4F35-ADD7-5A3B2E544A38}"/>
              </a:ext>
            </a:extLst>
          </p:cNvPr>
          <p:cNvSpPr txBox="1"/>
          <p:nvPr/>
        </p:nvSpPr>
        <p:spPr>
          <a:xfrm>
            <a:off x="5984511" y="2561758"/>
            <a:ext cx="20186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BF3775"/>
                </a:solidFill>
                <a:latin typeface="Avenir Next LT Pro Light"/>
                <a:cs typeface="Calibri"/>
              </a:rPr>
              <a:t>Cell membrane</a:t>
            </a:r>
            <a:endParaRPr lang="en-US" dirty="0">
              <a:solidFill>
                <a:srgbClr val="BF3775"/>
              </a:solidFill>
              <a:latin typeface="Avenir Next LT Pro Light"/>
              <a:cs typeface="Calibri"/>
            </a:endParaRPr>
          </a:p>
        </p:txBody>
      </p:sp>
      <p:cxnSp>
        <p:nvCxnSpPr>
          <p:cNvPr id="19" name="Straight Arrow Connector 18">
            <a:extLst>
              <a:ext uri="{FF2B5EF4-FFF2-40B4-BE49-F238E27FC236}">
                <a16:creationId xmlns:a16="http://schemas.microsoft.com/office/drawing/2014/main" id="{FFF925BB-3777-4868-900F-45E8DC3B06D5}"/>
              </a:ext>
            </a:extLst>
          </p:cNvPr>
          <p:cNvCxnSpPr/>
          <p:nvPr/>
        </p:nvCxnSpPr>
        <p:spPr>
          <a:xfrm>
            <a:off x="7266638" y="3387933"/>
            <a:ext cx="514661" cy="14991"/>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E8227E6-687D-43FB-B99A-5D6C48B28FE4}"/>
              </a:ext>
            </a:extLst>
          </p:cNvPr>
          <p:cNvSpPr txBox="1"/>
          <p:nvPr/>
        </p:nvSpPr>
        <p:spPr>
          <a:xfrm>
            <a:off x="6332719" y="32097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00B0F0"/>
                </a:solidFill>
                <a:latin typeface="Avenir Next LT Pro Light"/>
                <a:cs typeface="Calibri"/>
              </a:rPr>
              <a:t>vacuoles</a:t>
            </a:r>
            <a:endParaRPr lang="en-US" dirty="0">
              <a:solidFill>
                <a:srgbClr val="00B0F0"/>
              </a:solidFill>
              <a:latin typeface="Avenir Next LT Pro Light"/>
              <a:cs typeface="Calibri"/>
            </a:endParaRPr>
          </a:p>
        </p:txBody>
      </p:sp>
      <p:cxnSp>
        <p:nvCxnSpPr>
          <p:cNvPr id="21" name="Straight Arrow Connector 20">
            <a:extLst>
              <a:ext uri="{FF2B5EF4-FFF2-40B4-BE49-F238E27FC236}">
                <a16:creationId xmlns:a16="http://schemas.microsoft.com/office/drawing/2014/main" id="{59ECD90F-01F2-442C-9464-8813422418A8}"/>
              </a:ext>
            </a:extLst>
          </p:cNvPr>
          <p:cNvCxnSpPr/>
          <p:nvPr/>
        </p:nvCxnSpPr>
        <p:spPr>
          <a:xfrm>
            <a:off x="7040223" y="3823586"/>
            <a:ext cx="602105" cy="14990"/>
          </a:xfrm>
          <a:prstGeom prst="straightConnector1">
            <a:avLst/>
          </a:prstGeom>
          <a:ln>
            <a:solidFill>
              <a:srgbClr val="FF7B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38604A3-B835-4D16-970D-D3A638B67015}"/>
              </a:ext>
            </a:extLst>
          </p:cNvPr>
          <p:cNvSpPr txBox="1"/>
          <p:nvPr/>
        </p:nvSpPr>
        <p:spPr>
          <a:xfrm>
            <a:off x="6193748" y="3670404"/>
            <a:ext cx="25433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FF7B00"/>
                </a:solidFill>
                <a:latin typeface="Avenir Next LT Pro Light"/>
                <a:cs typeface="Calibri"/>
              </a:rPr>
              <a:t>cytoplasm</a:t>
            </a:r>
            <a:endParaRPr lang="en-US" dirty="0">
              <a:solidFill>
                <a:srgbClr val="FF7B00"/>
              </a:solidFill>
              <a:latin typeface="Avenir Next LT Pro Light"/>
              <a:cs typeface="Calibri"/>
            </a:endParaRPr>
          </a:p>
        </p:txBody>
      </p:sp>
      <p:cxnSp>
        <p:nvCxnSpPr>
          <p:cNvPr id="23" name="Straight Arrow Connector 22">
            <a:extLst>
              <a:ext uri="{FF2B5EF4-FFF2-40B4-BE49-F238E27FC236}">
                <a16:creationId xmlns:a16="http://schemas.microsoft.com/office/drawing/2014/main" id="{BDDEB6BE-6BFE-47C2-B315-AEEEDC7EDF8F}"/>
              </a:ext>
            </a:extLst>
          </p:cNvPr>
          <p:cNvCxnSpPr/>
          <p:nvPr/>
        </p:nvCxnSpPr>
        <p:spPr>
          <a:xfrm>
            <a:off x="7038662" y="4384154"/>
            <a:ext cx="589614" cy="1499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B6E71AD-452E-4BD3-A25F-A0BF43948C7F}"/>
              </a:ext>
            </a:extLst>
          </p:cNvPr>
          <p:cNvSpPr txBox="1"/>
          <p:nvPr/>
        </p:nvSpPr>
        <p:spPr>
          <a:xfrm>
            <a:off x="5892383" y="4343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2">
                    <a:lumMod val="50000"/>
                  </a:schemeClr>
                </a:solidFill>
                <a:latin typeface="Avenir Next LT Pro Light"/>
                <a:cs typeface="Calibri"/>
              </a:rPr>
              <a:t>mitochondria</a:t>
            </a:r>
            <a:endParaRPr lang="en-US" dirty="0">
              <a:solidFill>
                <a:schemeClr val="accent2">
                  <a:lumMod val="50000"/>
                </a:schemeClr>
              </a:solidFill>
              <a:latin typeface="Avenir Next LT Pro Light"/>
              <a:cs typeface="Calibri"/>
            </a:endParaRPr>
          </a:p>
        </p:txBody>
      </p:sp>
      <p:sp>
        <p:nvSpPr>
          <p:cNvPr id="28" name="Oval 27">
            <a:extLst>
              <a:ext uri="{FF2B5EF4-FFF2-40B4-BE49-F238E27FC236}">
                <a16:creationId xmlns:a16="http://schemas.microsoft.com/office/drawing/2014/main" id="{19FC49E9-0128-458D-9BCB-70600A153B61}"/>
              </a:ext>
            </a:extLst>
          </p:cNvPr>
          <p:cNvSpPr/>
          <p:nvPr/>
        </p:nvSpPr>
        <p:spPr>
          <a:xfrm>
            <a:off x="7836576" y="2721183"/>
            <a:ext cx="2473376" cy="2498359"/>
          </a:xfrm>
          <a:prstGeom prst="ellipse">
            <a:avLst/>
          </a:prstGeom>
          <a:solidFill>
            <a:srgbClr val="BF3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72EB74F-24AF-4356-9E50-1D7B88BF483B}"/>
              </a:ext>
            </a:extLst>
          </p:cNvPr>
          <p:cNvSpPr/>
          <p:nvPr/>
        </p:nvSpPr>
        <p:spPr>
          <a:xfrm>
            <a:off x="7911526" y="2808625"/>
            <a:ext cx="2310982" cy="2323474"/>
          </a:xfrm>
          <a:prstGeom prst="ellipse">
            <a:avLst/>
          </a:prstGeom>
          <a:solidFill>
            <a:srgbClr val="FF7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0BAB4EE-62D7-43FE-B22E-5CA4111C5E55}"/>
              </a:ext>
            </a:extLst>
          </p:cNvPr>
          <p:cNvSpPr/>
          <p:nvPr/>
        </p:nvSpPr>
        <p:spPr>
          <a:xfrm>
            <a:off x="9327783" y="3063144"/>
            <a:ext cx="487180" cy="412229"/>
          </a:xfrm>
          <a:prstGeom prst="ellipse">
            <a:avLst/>
          </a:prstGeom>
          <a:solidFill>
            <a:srgbClr val="7030A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D409D1F-E5DF-4DB2-A926-69D1668A0F76}"/>
              </a:ext>
            </a:extLst>
          </p:cNvPr>
          <p:cNvSpPr/>
          <p:nvPr/>
        </p:nvSpPr>
        <p:spPr>
          <a:xfrm>
            <a:off x="8478341" y="3300488"/>
            <a:ext cx="249837" cy="249837"/>
          </a:xfrm>
          <a:prstGeom prst="ellipse">
            <a:avLst/>
          </a:prstGeom>
          <a:solidFill>
            <a:srgbClr val="00B0F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937C9EA-E7E3-4939-903C-2762C3550663}"/>
              </a:ext>
            </a:extLst>
          </p:cNvPr>
          <p:cNvSpPr/>
          <p:nvPr/>
        </p:nvSpPr>
        <p:spPr>
          <a:xfrm>
            <a:off x="8128570" y="3400422"/>
            <a:ext cx="249837" cy="249837"/>
          </a:xfrm>
          <a:prstGeom prst="ellipse">
            <a:avLst/>
          </a:prstGeom>
          <a:solidFill>
            <a:srgbClr val="00B0F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2E4BE31-7CB5-42D9-9B30-BD2A7DB2FE0E}"/>
              </a:ext>
            </a:extLst>
          </p:cNvPr>
          <p:cNvSpPr/>
          <p:nvPr/>
        </p:nvSpPr>
        <p:spPr>
          <a:xfrm>
            <a:off x="8378406" y="3587799"/>
            <a:ext cx="249837" cy="249837"/>
          </a:xfrm>
          <a:prstGeom prst="ellipse">
            <a:avLst/>
          </a:prstGeom>
          <a:solidFill>
            <a:srgbClr val="00B0F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5FE15F0-1992-4B9C-AFB6-4ABCA6952E3F}"/>
              </a:ext>
            </a:extLst>
          </p:cNvPr>
          <p:cNvSpPr/>
          <p:nvPr/>
        </p:nvSpPr>
        <p:spPr>
          <a:xfrm rot="840000">
            <a:off x="8201296" y="4042618"/>
            <a:ext cx="262328" cy="637082"/>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34D3745-256A-49A8-8CA2-0C9B217E93C6}"/>
              </a:ext>
            </a:extLst>
          </p:cNvPr>
          <p:cNvSpPr/>
          <p:nvPr/>
        </p:nvSpPr>
        <p:spPr>
          <a:xfrm>
            <a:off x="1029324" y="1872521"/>
            <a:ext cx="4971737" cy="4322162"/>
          </a:xfrm>
          <a:prstGeom prst="rect">
            <a:avLst/>
          </a:prstGeom>
          <a:noFill/>
          <a:ln w="57150">
            <a:solidFill>
              <a:srgbClr val="3F8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41D2BBA-E6C2-4617-84E6-C27C5736A691}"/>
              </a:ext>
            </a:extLst>
          </p:cNvPr>
          <p:cNvSpPr/>
          <p:nvPr/>
        </p:nvSpPr>
        <p:spPr>
          <a:xfrm>
            <a:off x="6100996" y="1872521"/>
            <a:ext cx="5259048" cy="4322162"/>
          </a:xfrm>
          <a:prstGeom prst="rect">
            <a:avLst/>
          </a:prstGeom>
          <a:noFill/>
          <a:ln w="57150">
            <a:solidFill>
              <a:srgbClr val="BF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051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2E1C-E74B-462B-94D7-86B44A4A05E4}"/>
              </a:ext>
            </a:extLst>
          </p:cNvPr>
          <p:cNvSpPr>
            <a:spLocks noGrp="1"/>
          </p:cNvSpPr>
          <p:nvPr>
            <p:ph type="title"/>
          </p:nvPr>
        </p:nvSpPr>
        <p:spPr>
          <a:ln w="57150">
            <a:solidFill>
              <a:schemeClr val="tx1"/>
            </a:solidFill>
          </a:ln>
        </p:spPr>
        <p:txBody>
          <a:bodyPr>
            <a:normAutofit fontScale="90000"/>
          </a:bodyPr>
          <a:lstStyle/>
          <a:p>
            <a:pPr algn="ctr"/>
            <a:br>
              <a:rPr lang="en-US" dirty="0">
                <a:solidFill>
                  <a:srgbClr val="0070C0"/>
                </a:solidFill>
                <a:latin typeface="STCaiyun"/>
                <a:ea typeface="STCaiyun"/>
                <a:cs typeface="Calibri Light" panose="020F0302020204030204"/>
              </a:rPr>
            </a:br>
            <a:r>
              <a:rPr lang="en-US" dirty="0">
                <a:solidFill>
                  <a:srgbClr val="0070C0"/>
                </a:solidFill>
                <a:latin typeface="STCaiyun"/>
                <a:ea typeface="STCaiyun"/>
                <a:cs typeface="Calibri Light" panose="020F0302020204030204"/>
              </a:rPr>
              <a:t>Photosynthesis </a:t>
            </a:r>
            <a:br>
              <a:rPr lang="en-US" dirty="0">
                <a:solidFill>
                  <a:srgbClr val="0070C0"/>
                </a:solidFill>
                <a:latin typeface="STCaiyun"/>
                <a:ea typeface="STCaiyun"/>
                <a:cs typeface="Calibri Light" panose="020F0302020204030204"/>
              </a:rPr>
            </a:br>
            <a:r>
              <a:rPr lang="en-US" dirty="0">
                <a:solidFill>
                  <a:srgbClr val="0070C0"/>
                </a:solidFill>
                <a:latin typeface="STCaiyun"/>
                <a:ea typeface="STCaiyun"/>
                <a:cs typeface="Calibri Light" panose="020F0302020204030204"/>
              </a:rPr>
              <a:t>page 4 part 1</a:t>
            </a:r>
            <a:br>
              <a:rPr lang="en-US" dirty="0">
                <a:solidFill>
                  <a:srgbClr val="0070C0"/>
                </a:solidFill>
                <a:latin typeface="STCaiyun"/>
                <a:ea typeface="STCaiyun"/>
                <a:cs typeface="Calibri Light" panose="020F0302020204030204"/>
              </a:rPr>
            </a:br>
            <a:endParaRPr lang="en-US" dirty="0">
              <a:cs typeface="Calibri Light" panose="020F0302020204030204"/>
            </a:endParaRPr>
          </a:p>
        </p:txBody>
      </p:sp>
      <p:sp>
        <p:nvSpPr>
          <p:cNvPr id="3" name="Content Placeholder 2">
            <a:extLst>
              <a:ext uri="{FF2B5EF4-FFF2-40B4-BE49-F238E27FC236}">
                <a16:creationId xmlns:a16="http://schemas.microsoft.com/office/drawing/2014/main" id="{D7BBA930-18D9-4273-BDB6-08996E79ABC9}"/>
              </a:ext>
            </a:extLst>
          </p:cNvPr>
          <p:cNvSpPr>
            <a:spLocks noGrp="1"/>
          </p:cNvSpPr>
          <p:nvPr>
            <p:ph idx="1"/>
          </p:nvPr>
        </p:nvSpPr>
        <p:spPr>
          <a:ln w="57150">
            <a:solidFill>
              <a:srgbClr val="0070C0"/>
            </a:solidFill>
          </a:ln>
        </p:spPr>
        <p:txBody>
          <a:bodyPr vert="horz" lIns="91440" tIns="45720" rIns="91440" bIns="45720" rtlCol="0" anchor="t">
            <a:normAutofit/>
          </a:bodyPr>
          <a:lstStyle/>
          <a:p>
            <a:pPr marL="0" indent="0" algn="ctr">
              <a:buNone/>
            </a:pPr>
            <a:r>
              <a:rPr lang="en-US" b="1" dirty="0">
                <a:latin typeface="Avenir Next LT Pro Light"/>
                <a:cs typeface="Calibri" panose="020F0502020204030204"/>
              </a:rPr>
              <a:t>6 CO</a:t>
            </a:r>
            <a:r>
              <a:rPr lang="en-US" sz="2000" b="1" dirty="0">
                <a:latin typeface="Avenir Next LT Pro Light"/>
                <a:cs typeface="Calibri" panose="020F0502020204030204"/>
              </a:rPr>
              <a:t>2</a:t>
            </a:r>
            <a:r>
              <a:rPr lang="en-US" b="1" dirty="0">
                <a:latin typeface="Avenir Next LT Pro Light"/>
                <a:cs typeface="Calibri" panose="020F0502020204030204"/>
              </a:rPr>
              <a:t> + 6 H</a:t>
            </a:r>
            <a:r>
              <a:rPr lang="en-US" sz="2000" b="1" dirty="0">
                <a:latin typeface="Avenir Next LT Pro Light"/>
                <a:cs typeface="Calibri" panose="020F0502020204030204"/>
              </a:rPr>
              <a:t>2</a:t>
            </a:r>
            <a:r>
              <a:rPr lang="en-US" b="1" dirty="0">
                <a:latin typeface="Avenir Next LT Pro Light"/>
                <a:cs typeface="Calibri" panose="020F0502020204030204"/>
              </a:rPr>
              <a:t>O                             C</a:t>
            </a:r>
            <a:r>
              <a:rPr lang="en-US" sz="2000" b="1" dirty="0">
                <a:latin typeface="Avenir Next LT Pro Light"/>
                <a:cs typeface="Calibri" panose="020F0502020204030204"/>
              </a:rPr>
              <a:t>6</a:t>
            </a:r>
            <a:r>
              <a:rPr lang="en-US" b="1" dirty="0">
                <a:latin typeface="Avenir Next LT Pro Light"/>
                <a:cs typeface="Calibri" panose="020F0502020204030204"/>
              </a:rPr>
              <a:t>H</a:t>
            </a:r>
            <a:r>
              <a:rPr lang="en-US" sz="2000" b="1" dirty="0">
                <a:latin typeface="Avenir Next LT Pro Light"/>
                <a:cs typeface="Calibri" panose="020F0502020204030204"/>
              </a:rPr>
              <a:t>12</a:t>
            </a:r>
            <a:r>
              <a:rPr lang="en-US" b="1" dirty="0">
                <a:latin typeface="Avenir Next LT Pro Light"/>
                <a:cs typeface="Calibri" panose="020F0502020204030204"/>
              </a:rPr>
              <a:t>O</a:t>
            </a:r>
            <a:r>
              <a:rPr lang="en-US" sz="2000" b="1" dirty="0">
                <a:latin typeface="Avenir Next LT Pro Light"/>
                <a:cs typeface="Calibri" panose="020F0502020204030204"/>
              </a:rPr>
              <a:t>6</a:t>
            </a:r>
            <a:r>
              <a:rPr lang="en-US" b="1" dirty="0">
                <a:latin typeface="Avenir Next LT Pro Light"/>
                <a:cs typeface="Calibri" panose="020F0502020204030204"/>
              </a:rPr>
              <a:t> + 6 O</a:t>
            </a:r>
            <a:r>
              <a:rPr lang="en-US" sz="2000" b="1" dirty="0">
                <a:latin typeface="Avenir Next LT Pro Light"/>
                <a:cs typeface="Calibri" panose="020F0502020204030204"/>
              </a:rPr>
              <a:t>2</a:t>
            </a:r>
            <a:endParaRPr lang="en-US"/>
          </a:p>
          <a:p>
            <a:pPr marL="0" indent="0">
              <a:buNone/>
            </a:pPr>
            <a:endParaRPr lang="en-US" sz="2000" b="1" dirty="0">
              <a:latin typeface="Avenir Next LT Pro Light"/>
              <a:cs typeface="Calibri" panose="020F0502020204030204"/>
            </a:endParaRPr>
          </a:p>
          <a:p>
            <a:pPr marL="0" indent="0" algn="ctr">
              <a:buNone/>
            </a:pPr>
            <a:r>
              <a:rPr lang="en-US" sz="2400" b="1" dirty="0">
                <a:latin typeface="Avenir Next LT Pro Light"/>
                <a:cs typeface="Calibri" panose="020F0502020204030204"/>
              </a:rPr>
              <a:t>carbon dioxide plus water with sunlight yields glucose plus oxygen</a:t>
            </a:r>
          </a:p>
        </p:txBody>
      </p:sp>
      <p:cxnSp>
        <p:nvCxnSpPr>
          <p:cNvPr id="4" name="Straight Arrow Connector 3">
            <a:extLst>
              <a:ext uri="{FF2B5EF4-FFF2-40B4-BE49-F238E27FC236}">
                <a16:creationId xmlns:a16="http://schemas.microsoft.com/office/drawing/2014/main" id="{7F5CFB8C-DF2A-487B-A0DE-74F734D856D6}"/>
              </a:ext>
            </a:extLst>
          </p:cNvPr>
          <p:cNvCxnSpPr/>
          <p:nvPr/>
        </p:nvCxnSpPr>
        <p:spPr>
          <a:xfrm>
            <a:off x="5251116" y="2062747"/>
            <a:ext cx="1689767" cy="187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9ABBFB9-6AA9-41CD-A638-7D8B35155C58}"/>
              </a:ext>
            </a:extLst>
          </p:cNvPr>
          <p:cNvCxnSpPr/>
          <p:nvPr/>
        </p:nvCxnSpPr>
        <p:spPr>
          <a:xfrm>
            <a:off x="2265780" y="2245727"/>
            <a:ext cx="989262" cy="13369"/>
          </a:xfrm>
          <a:prstGeom prst="straightConnector1">
            <a:avLst/>
          </a:prstGeom>
          <a:ln w="57150">
            <a:solidFill>
              <a:srgbClr val="BF3775"/>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E4F9CF1-57A9-457B-A4F6-6179DD3243BE}"/>
              </a:ext>
            </a:extLst>
          </p:cNvPr>
          <p:cNvCxnSpPr/>
          <p:nvPr/>
        </p:nvCxnSpPr>
        <p:spPr>
          <a:xfrm>
            <a:off x="3732129" y="2241551"/>
            <a:ext cx="989262" cy="13367"/>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674C8C-5F98-4BF4-9481-88307594D219}"/>
              </a:ext>
            </a:extLst>
          </p:cNvPr>
          <p:cNvCxnSpPr/>
          <p:nvPr/>
        </p:nvCxnSpPr>
        <p:spPr>
          <a:xfrm>
            <a:off x="7384845" y="2221481"/>
            <a:ext cx="1354750" cy="32034"/>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3EDD66F-5A98-4574-B989-06D31A407CF5}"/>
              </a:ext>
            </a:extLst>
          </p:cNvPr>
          <p:cNvCxnSpPr/>
          <p:nvPr/>
        </p:nvCxnSpPr>
        <p:spPr>
          <a:xfrm>
            <a:off x="9191459" y="2219826"/>
            <a:ext cx="655052" cy="13369"/>
          </a:xfrm>
          <a:prstGeom prst="straightConnector1">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E98D65-0E3E-4F1A-BBE0-37F0501499B1}"/>
              </a:ext>
            </a:extLst>
          </p:cNvPr>
          <p:cNvCxnSpPr>
            <a:cxnSpLocks/>
          </p:cNvCxnSpPr>
          <p:nvPr/>
        </p:nvCxnSpPr>
        <p:spPr>
          <a:xfrm>
            <a:off x="5216023" y="2241550"/>
            <a:ext cx="1724525" cy="13367"/>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1152EE4-E369-4C93-857A-A29C16CC38C4}"/>
              </a:ext>
            </a:extLst>
          </p:cNvPr>
          <p:cNvCxnSpPr>
            <a:cxnSpLocks/>
          </p:cNvCxnSpPr>
          <p:nvPr/>
        </p:nvCxnSpPr>
        <p:spPr>
          <a:xfrm>
            <a:off x="1517148" y="3101306"/>
            <a:ext cx="2045367" cy="13369"/>
          </a:xfrm>
          <a:prstGeom prst="straightConnector1">
            <a:avLst/>
          </a:prstGeom>
          <a:ln w="57150">
            <a:solidFill>
              <a:srgbClr val="BF3775"/>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5D6D75-4741-4FB3-B780-58545BD98B31}"/>
              </a:ext>
            </a:extLst>
          </p:cNvPr>
          <p:cNvCxnSpPr>
            <a:cxnSpLocks/>
          </p:cNvCxnSpPr>
          <p:nvPr/>
        </p:nvCxnSpPr>
        <p:spPr>
          <a:xfrm flipV="1">
            <a:off x="3732128" y="3163970"/>
            <a:ext cx="1323472" cy="1"/>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73F724-D504-4B25-A877-A9BE06C6B62F}"/>
              </a:ext>
            </a:extLst>
          </p:cNvPr>
          <p:cNvCxnSpPr>
            <a:cxnSpLocks/>
          </p:cNvCxnSpPr>
          <p:nvPr/>
        </p:nvCxnSpPr>
        <p:spPr>
          <a:xfrm flipV="1">
            <a:off x="5724022" y="3110496"/>
            <a:ext cx="1163051" cy="1"/>
          </a:xfrm>
          <a:prstGeom prst="straightConnector1">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A09D45E-762C-4F53-B329-2320EAA2F963}"/>
              </a:ext>
            </a:extLst>
          </p:cNvPr>
          <p:cNvCxnSpPr>
            <a:cxnSpLocks/>
          </p:cNvCxnSpPr>
          <p:nvPr/>
        </p:nvCxnSpPr>
        <p:spPr>
          <a:xfrm>
            <a:off x="7852739" y="3157270"/>
            <a:ext cx="1114119" cy="5298"/>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ECC5A6-7119-4E20-BC70-045F3DD1222C}"/>
              </a:ext>
            </a:extLst>
          </p:cNvPr>
          <p:cNvCxnSpPr>
            <a:cxnSpLocks/>
          </p:cNvCxnSpPr>
          <p:nvPr/>
        </p:nvCxnSpPr>
        <p:spPr>
          <a:xfrm>
            <a:off x="9645985" y="3155615"/>
            <a:ext cx="1029367" cy="13369"/>
          </a:xfrm>
          <a:prstGeom prst="straightConnector1">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DBC22C-D724-4CC0-A39B-FD24C5396C12}"/>
              </a:ext>
            </a:extLst>
          </p:cNvPr>
          <p:cNvSpPr txBox="1"/>
          <p:nvPr/>
        </p:nvSpPr>
        <p:spPr>
          <a:xfrm>
            <a:off x="1485064" y="365074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endParaRPr lang="en-US" b="1" dirty="0">
              <a:latin typeface="Avenir Next LT Pro Light"/>
              <a:cs typeface="Calibri"/>
            </a:endParaRPr>
          </a:p>
        </p:txBody>
      </p:sp>
      <p:sp>
        <p:nvSpPr>
          <p:cNvPr id="20" name="TextBox 19">
            <a:extLst>
              <a:ext uri="{FF2B5EF4-FFF2-40B4-BE49-F238E27FC236}">
                <a16:creationId xmlns:a16="http://schemas.microsoft.com/office/drawing/2014/main" id="{571D08FC-EB1E-4FC6-8D44-2127C5B6401B}"/>
              </a:ext>
            </a:extLst>
          </p:cNvPr>
          <p:cNvSpPr txBox="1"/>
          <p:nvPr/>
        </p:nvSpPr>
        <p:spPr>
          <a:xfrm>
            <a:off x="982078" y="42038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endParaRPr lang="en-US" dirty="0"/>
          </a:p>
        </p:txBody>
      </p:sp>
      <p:sp>
        <p:nvSpPr>
          <p:cNvPr id="21" name="TextBox 20">
            <a:extLst>
              <a:ext uri="{FF2B5EF4-FFF2-40B4-BE49-F238E27FC236}">
                <a16:creationId xmlns:a16="http://schemas.microsoft.com/office/drawing/2014/main" id="{FE9130B9-282F-4F3F-A233-B05355340E61}"/>
              </a:ext>
            </a:extLst>
          </p:cNvPr>
          <p:cNvSpPr txBox="1"/>
          <p:nvPr/>
        </p:nvSpPr>
        <p:spPr>
          <a:xfrm>
            <a:off x="2007268" y="39055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endParaRPr lang="en-US" dirty="0"/>
          </a:p>
        </p:txBody>
      </p:sp>
      <p:sp>
        <p:nvSpPr>
          <p:cNvPr id="22" name="TextBox 21">
            <a:extLst>
              <a:ext uri="{FF2B5EF4-FFF2-40B4-BE49-F238E27FC236}">
                <a16:creationId xmlns:a16="http://schemas.microsoft.com/office/drawing/2014/main" id="{DD1A4128-5E67-4028-99EF-EB58FE3B839D}"/>
              </a:ext>
            </a:extLst>
          </p:cNvPr>
          <p:cNvSpPr txBox="1"/>
          <p:nvPr/>
        </p:nvSpPr>
        <p:spPr>
          <a:xfrm>
            <a:off x="1481723" y="43291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endParaRPr lang="en-US" dirty="0"/>
          </a:p>
        </p:txBody>
      </p:sp>
      <p:sp>
        <p:nvSpPr>
          <p:cNvPr id="23" name="TextBox 22">
            <a:extLst>
              <a:ext uri="{FF2B5EF4-FFF2-40B4-BE49-F238E27FC236}">
                <a16:creationId xmlns:a16="http://schemas.microsoft.com/office/drawing/2014/main" id="{D0BAFB03-C480-4F40-92EC-83C19279593E}"/>
              </a:ext>
            </a:extLst>
          </p:cNvPr>
          <p:cNvSpPr txBox="1"/>
          <p:nvPr/>
        </p:nvSpPr>
        <p:spPr>
          <a:xfrm>
            <a:off x="2079124" y="451217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endParaRPr lang="en-US" dirty="0"/>
          </a:p>
        </p:txBody>
      </p:sp>
      <p:sp>
        <p:nvSpPr>
          <p:cNvPr id="24" name="TextBox 23">
            <a:extLst>
              <a:ext uri="{FF2B5EF4-FFF2-40B4-BE49-F238E27FC236}">
                <a16:creationId xmlns:a16="http://schemas.microsoft.com/office/drawing/2014/main" id="{5F6FA032-726B-4412-AFD9-B95462E20124}"/>
              </a:ext>
            </a:extLst>
          </p:cNvPr>
          <p:cNvSpPr txBox="1"/>
          <p:nvPr/>
        </p:nvSpPr>
        <p:spPr>
          <a:xfrm>
            <a:off x="3237998" y="3839576"/>
            <a:ext cx="49730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ea typeface="+mn-lt"/>
                <a:cs typeface="+mn-lt"/>
              </a:rPr>
              <a:t>+</a:t>
            </a:r>
            <a:endParaRPr lang="en-US" dirty="0">
              <a:ea typeface="+mn-lt"/>
              <a:cs typeface="+mn-lt"/>
            </a:endParaRPr>
          </a:p>
        </p:txBody>
      </p:sp>
      <p:sp>
        <p:nvSpPr>
          <p:cNvPr id="25" name="Cloud 24">
            <a:extLst>
              <a:ext uri="{FF2B5EF4-FFF2-40B4-BE49-F238E27FC236}">
                <a16:creationId xmlns:a16="http://schemas.microsoft.com/office/drawing/2014/main" id="{62352501-9219-4CF8-995D-26025EA6CC58}"/>
              </a:ext>
            </a:extLst>
          </p:cNvPr>
          <p:cNvSpPr/>
          <p:nvPr/>
        </p:nvSpPr>
        <p:spPr>
          <a:xfrm>
            <a:off x="8880642" y="3352799"/>
            <a:ext cx="2352840" cy="2272631"/>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Next LT Pro Light"/>
              </a:rPr>
              <a:t>CO2</a:t>
            </a:r>
            <a:endParaRPr lang="en-US"/>
          </a:p>
        </p:txBody>
      </p:sp>
      <p:sp>
        <p:nvSpPr>
          <p:cNvPr id="26" name="TextBox 25">
            <a:extLst>
              <a:ext uri="{FF2B5EF4-FFF2-40B4-BE49-F238E27FC236}">
                <a16:creationId xmlns:a16="http://schemas.microsoft.com/office/drawing/2014/main" id="{F6ED3400-65A5-4452-A6A1-7D6DE7ACB914}"/>
              </a:ext>
            </a:extLst>
          </p:cNvPr>
          <p:cNvSpPr txBox="1"/>
          <p:nvPr/>
        </p:nvSpPr>
        <p:spPr>
          <a:xfrm>
            <a:off x="2186906" y="3443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CO</a:t>
            </a:r>
            <a:r>
              <a:rPr lang="en-US" sz="1000" b="1" dirty="0">
                <a:latin typeface="Avenir Next LT Pro Light"/>
                <a:cs typeface="Calibri"/>
              </a:rPr>
              <a:t>2</a:t>
            </a:r>
          </a:p>
        </p:txBody>
      </p:sp>
      <p:sp>
        <p:nvSpPr>
          <p:cNvPr id="27" name="Oval 26">
            <a:extLst>
              <a:ext uri="{FF2B5EF4-FFF2-40B4-BE49-F238E27FC236}">
                <a16:creationId xmlns:a16="http://schemas.microsoft.com/office/drawing/2014/main" id="{D5F065C2-B5CD-4534-B9E1-029864C5C3A3}"/>
              </a:ext>
            </a:extLst>
          </p:cNvPr>
          <p:cNvSpPr/>
          <p:nvPr/>
        </p:nvSpPr>
        <p:spPr>
          <a:xfrm>
            <a:off x="3671971" y="3304340"/>
            <a:ext cx="1109578" cy="231273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Calibri"/>
              </a:rPr>
              <a:t>+</a:t>
            </a:r>
            <a:endParaRPr lang="en-US"/>
          </a:p>
        </p:txBody>
      </p:sp>
      <p:sp>
        <p:nvSpPr>
          <p:cNvPr id="28" name="TextBox 27">
            <a:extLst>
              <a:ext uri="{FF2B5EF4-FFF2-40B4-BE49-F238E27FC236}">
                <a16:creationId xmlns:a16="http://schemas.microsoft.com/office/drawing/2014/main" id="{A6C9EBD9-26E0-496D-9CF8-98CF0FC2F804}"/>
              </a:ext>
            </a:extLst>
          </p:cNvPr>
          <p:cNvSpPr txBox="1"/>
          <p:nvPr/>
        </p:nvSpPr>
        <p:spPr>
          <a:xfrm>
            <a:off x="4919078" y="364907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p>
        </p:txBody>
      </p:sp>
      <p:sp>
        <p:nvSpPr>
          <p:cNvPr id="29" name="TextBox 28">
            <a:extLst>
              <a:ext uri="{FF2B5EF4-FFF2-40B4-BE49-F238E27FC236}">
                <a16:creationId xmlns:a16="http://schemas.microsoft.com/office/drawing/2014/main" id="{04C7EBE0-6D3C-4C49-99BF-546CE7FB954C}"/>
              </a:ext>
            </a:extLst>
          </p:cNvPr>
          <p:cNvSpPr txBox="1"/>
          <p:nvPr/>
        </p:nvSpPr>
        <p:spPr>
          <a:xfrm>
            <a:off x="3939005" y="39256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rPr>
              <a:t>H</a:t>
            </a:r>
            <a:r>
              <a:rPr lang="en-US" sz="1000" b="1" dirty="0">
                <a:solidFill>
                  <a:srgbClr val="002060"/>
                </a:solidFill>
                <a:latin typeface="Avenir Next LT Pro Light"/>
              </a:rPr>
              <a:t>2</a:t>
            </a:r>
            <a:r>
              <a:rPr lang="en-US" b="1" dirty="0">
                <a:solidFill>
                  <a:srgbClr val="002060"/>
                </a:solidFill>
                <a:latin typeface="Avenir Next LT Pro Light"/>
              </a:rPr>
              <a:t>O</a:t>
            </a:r>
            <a:endParaRPr lang="en-US" dirty="0"/>
          </a:p>
        </p:txBody>
      </p:sp>
      <p:sp>
        <p:nvSpPr>
          <p:cNvPr id="30" name="TextBox 29">
            <a:extLst>
              <a:ext uri="{FF2B5EF4-FFF2-40B4-BE49-F238E27FC236}">
                <a16:creationId xmlns:a16="http://schemas.microsoft.com/office/drawing/2014/main" id="{51D09228-3A6B-47AF-A55C-E9F0A8BDA21D}"/>
              </a:ext>
            </a:extLst>
          </p:cNvPr>
          <p:cNvSpPr txBox="1"/>
          <p:nvPr/>
        </p:nvSpPr>
        <p:spPr>
          <a:xfrm>
            <a:off x="3934828" y="43225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31" name="TextBox 30">
            <a:extLst>
              <a:ext uri="{FF2B5EF4-FFF2-40B4-BE49-F238E27FC236}">
                <a16:creationId xmlns:a16="http://schemas.microsoft.com/office/drawing/2014/main" id="{D1D21993-4056-4B30-82C6-F75EA3F13847}"/>
              </a:ext>
            </a:extLst>
          </p:cNvPr>
          <p:cNvSpPr txBox="1"/>
          <p:nvPr/>
        </p:nvSpPr>
        <p:spPr>
          <a:xfrm>
            <a:off x="4986756" y="47862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32" name="TextBox 31">
            <a:extLst>
              <a:ext uri="{FF2B5EF4-FFF2-40B4-BE49-F238E27FC236}">
                <a16:creationId xmlns:a16="http://schemas.microsoft.com/office/drawing/2014/main" id="{DFD5B08D-4B23-408B-A278-E94FC4464AA9}"/>
              </a:ext>
            </a:extLst>
          </p:cNvPr>
          <p:cNvSpPr txBox="1"/>
          <p:nvPr/>
        </p:nvSpPr>
        <p:spPr>
          <a:xfrm>
            <a:off x="3939841" y="487563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33" name="TextBox 32">
            <a:extLst>
              <a:ext uri="{FF2B5EF4-FFF2-40B4-BE49-F238E27FC236}">
                <a16:creationId xmlns:a16="http://schemas.microsoft.com/office/drawing/2014/main" id="{4DCC0962-B85F-464F-8787-95CFA5080F56}"/>
              </a:ext>
            </a:extLst>
          </p:cNvPr>
          <p:cNvSpPr txBox="1"/>
          <p:nvPr/>
        </p:nvSpPr>
        <p:spPr>
          <a:xfrm>
            <a:off x="3922295" y="35479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34" name="Oval 33">
            <a:extLst>
              <a:ext uri="{FF2B5EF4-FFF2-40B4-BE49-F238E27FC236}">
                <a16:creationId xmlns:a16="http://schemas.microsoft.com/office/drawing/2014/main" id="{52267D51-B949-440D-8B26-55A18031C940}"/>
              </a:ext>
            </a:extLst>
          </p:cNvPr>
          <p:cNvSpPr/>
          <p:nvPr/>
        </p:nvSpPr>
        <p:spPr>
          <a:xfrm>
            <a:off x="4926096" y="4518359"/>
            <a:ext cx="588211" cy="909052"/>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C32F198-A2A3-4CA2-BFE5-55BEC258233D}"/>
              </a:ext>
            </a:extLst>
          </p:cNvPr>
          <p:cNvSpPr/>
          <p:nvPr/>
        </p:nvSpPr>
        <p:spPr>
          <a:xfrm>
            <a:off x="4921918" y="3458075"/>
            <a:ext cx="588210" cy="88231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633C6288-15BD-45C4-825B-2FDB481EBD83}"/>
              </a:ext>
            </a:extLst>
          </p:cNvPr>
          <p:cNvCxnSpPr>
            <a:cxnSpLocks/>
          </p:cNvCxnSpPr>
          <p:nvPr/>
        </p:nvCxnSpPr>
        <p:spPr>
          <a:xfrm>
            <a:off x="5598694" y="4402220"/>
            <a:ext cx="954504" cy="320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Chord 36">
            <a:extLst>
              <a:ext uri="{FF2B5EF4-FFF2-40B4-BE49-F238E27FC236}">
                <a16:creationId xmlns:a16="http://schemas.microsoft.com/office/drawing/2014/main" id="{40051F44-63D1-4F12-A6B1-D9FDA473683F}"/>
              </a:ext>
            </a:extLst>
          </p:cNvPr>
          <p:cNvSpPr/>
          <p:nvPr/>
        </p:nvSpPr>
        <p:spPr>
          <a:xfrm rot="17400000">
            <a:off x="6660531" y="3785639"/>
            <a:ext cx="1630946" cy="1590842"/>
          </a:xfrm>
          <a:prstGeom prst="chord">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AB20C259-31B8-4665-8115-D6F3C76EE57F}"/>
              </a:ext>
            </a:extLst>
          </p:cNvPr>
          <p:cNvCxnSpPr/>
          <p:nvPr/>
        </p:nvCxnSpPr>
        <p:spPr>
          <a:xfrm>
            <a:off x="7346615" y="3864142"/>
            <a:ext cx="213895" cy="414422"/>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Teardrop 38">
            <a:extLst>
              <a:ext uri="{FF2B5EF4-FFF2-40B4-BE49-F238E27FC236}">
                <a16:creationId xmlns:a16="http://schemas.microsoft.com/office/drawing/2014/main" id="{06C645B4-A7E8-458A-A201-F05FD3551CA9}"/>
              </a:ext>
            </a:extLst>
          </p:cNvPr>
          <p:cNvSpPr/>
          <p:nvPr/>
        </p:nvSpPr>
        <p:spPr>
          <a:xfrm>
            <a:off x="7476123" y="3926807"/>
            <a:ext cx="347578" cy="187159"/>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DE850E6-9F59-4162-92EF-38BA8AB0ECD7}"/>
              </a:ext>
            </a:extLst>
          </p:cNvPr>
          <p:cNvSpPr txBox="1"/>
          <p:nvPr/>
        </p:nvSpPr>
        <p:spPr>
          <a:xfrm>
            <a:off x="7044657" y="4518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FF0000"/>
                </a:solidFill>
                <a:latin typeface="Avenir Next LT Pro Light"/>
                <a:cs typeface="Calibri"/>
              </a:rPr>
              <a:t>C</a:t>
            </a:r>
            <a:r>
              <a:rPr lang="en-US" sz="1000" b="1" dirty="0">
                <a:solidFill>
                  <a:srgbClr val="FF0000"/>
                </a:solidFill>
                <a:latin typeface="Avenir Next LT Pro Light"/>
                <a:cs typeface="Calibri"/>
              </a:rPr>
              <a:t>6</a:t>
            </a:r>
            <a:r>
              <a:rPr lang="en-US" b="1" dirty="0">
                <a:solidFill>
                  <a:srgbClr val="FF0000"/>
                </a:solidFill>
                <a:latin typeface="Avenir Next LT Pro Light"/>
                <a:cs typeface="Calibri"/>
              </a:rPr>
              <a:t>H</a:t>
            </a:r>
            <a:r>
              <a:rPr lang="en-US" sz="1000" b="1" dirty="0">
                <a:solidFill>
                  <a:srgbClr val="FF0000"/>
                </a:solidFill>
                <a:latin typeface="Avenir Next LT Pro Light"/>
                <a:cs typeface="Calibri"/>
              </a:rPr>
              <a:t>12</a:t>
            </a:r>
            <a:r>
              <a:rPr lang="en-US" b="1" dirty="0">
                <a:solidFill>
                  <a:srgbClr val="FF0000"/>
                </a:solidFill>
                <a:latin typeface="Avenir Next LT Pro Light"/>
                <a:cs typeface="Calibri"/>
              </a:rPr>
              <a:t>O</a:t>
            </a:r>
            <a:r>
              <a:rPr lang="en-US" sz="1000" b="1" dirty="0">
                <a:solidFill>
                  <a:srgbClr val="FF0000"/>
                </a:solidFill>
                <a:latin typeface="Avenir Next LT Pro Light"/>
                <a:cs typeface="Calibri"/>
              </a:rPr>
              <a:t>6</a:t>
            </a:r>
            <a:endParaRPr lang="en-US" dirty="0">
              <a:cs typeface="Calibri"/>
            </a:endParaRPr>
          </a:p>
        </p:txBody>
      </p:sp>
      <p:sp>
        <p:nvSpPr>
          <p:cNvPr id="41" name="Cloud 40">
            <a:extLst>
              <a:ext uri="{FF2B5EF4-FFF2-40B4-BE49-F238E27FC236}">
                <a16:creationId xmlns:a16="http://schemas.microsoft.com/office/drawing/2014/main" id="{964ADFB9-3EE5-4E3C-A60B-8B99F5E8FB81}"/>
              </a:ext>
            </a:extLst>
          </p:cNvPr>
          <p:cNvSpPr/>
          <p:nvPr/>
        </p:nvSpPr>
        <p:spPr>
          <a:xfrm>
            <a:off x="993273" y="3312694"/>
            <a:ext cx="2326104" cy="2326104"/>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611D6DE-B9A6-4E29-BFDE-00ADD14F92E2}"/>
              </a:ext>
            </a:extLst>
          </p:cNvPr>
          <p:cNvSpPr txBox="1"/>
          <p:nvPr/>
        </p:nvSpPr>
        <p:spPr>
          <a:xfrm>
            <a:off x="8414084" y="3949031"/>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p>
        </p:txBody>
      </p:sp>
      <p:sp>
        <p:nvSpPr>
          <p:cNvPr id="45" name="TextBox 44">
            <a:extLst>
              <a:ext uri="{FF2B5EF4-FFF2-40B4-BE49-F238E27FC236}">
                <a16:creationId xmlns:a16="http://schemas.microsoft.com/office/drawing/2014/main" id="{CC294239-5EAF-453F-BAE4-7A0B043B6C5C}"/>
              </a:ext>
            </a:extLst>
          </p:cNvPr>
          <p:cNvSpPr txBox="1"/>
          <p:nvPr/>
        </p:nvSpPr>
        <p:spPr>
          <a:xfrm>
            <a:off x="9313111" y="37384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46" name="TextBox 45">
            <a:extLst>
              <a:ext uri="{FF2B5EF4-FFF2-40B4-BE49-F238E27FC236}">
                <a16:creationId xmlns:a16="http://schemas.microsoft.com/office/drawing/2014/main" id="{83814A81-AA53-4F1C-B86F-1D41EA56F070}"/>
              </a:ext>
            </a:extLst>
          </p:cNvPr>
          <p:cNvSpPr txBox="1"/>
          <p:nvPr/>
        </p:nvSpPr>
        <p:spPr>
          <a:xfrm>
            <a:off x="9963986" y="37610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47" name="TextBox 46">
            <a:extLst>
              <a:ext uri="{FF2B5EF4-FFF2-40B4-BE49-F238E27FC236}">
                <a16:creationId xmlns:a16="http://schemas.microsoft.com/office/drawing/2014/main" id="{60B5B4CA-4DEF-4DCC-B582-996FDEBAED5F}"/>
              </a:ext>
            </a:extLst>
          </p:cNvPr>
          <p:cNvSpPr txBox="1"/>
          <p:nvPr/>
        </p:nvSpPr>
        <p:spPr>
          <a:xfrm>
            <a:off x="9304755" y="411780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48" name="TextBox 47">
            <a:extLst>
              <a:ext uri="{FF2B5EF4-FFF2-40B4-BE49-F238E27FC236}">
                <a16:creationId xmlns:a16="http://schemas.microsoft.com/office/drawing/2014/main" id="{A33498A1-AE5F-4482-B89C-2BA242E81F75}"/>
              </a:ext>
            </a:extLst>
          </p:cNvPr>
          <p:cNvSpPr txBox="1"/>
          <p:nvPr/>
        </p:nvSpPr>
        <p:spPr>
          <a:xfrm>
            <a:off x="10062578" y="42473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49" name="TextBox 48">
            <a:extLst>
              <a:ext uri="{FF2B5EF4-FFF2-40B4-BE49-F238E27FC236}">
                <a16:creationId xmlns:a16="http://schemas.microsoft.com/office/drawing/2014/main" id="{6D2C7A5F-F732-4E4E-A04D-5A72DAD6D73F}"/>
              </a:ext>
            </a:extLst>
          </p:cNvPr>
          <p:cNvSpPr txBox="1"/>
          <p:nvPr/>
        </p:nvSpPr>
        <p:spPr>
          <a:xfrm>
            <a:off x="9296400" y="447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50" name="TextBox 49">
            <a:extLst>
              <a:ext uri="{FF2B5EF4-FFF2-40B4-BE49-F238E27FC236}">
                <a16:creationId xmlns:a16="http://schemas.microsoft.com/office/drawing/2014/main" id="{4383D63C-5B0C-4AB5-BEBF-C36C48D24FAF}"/>
              </a:ext>
            </a:extLst>
          </p:cNvPr>
          <p:cNvSpPr txBox="1"/>
          <p:nvPr/>
        </p:nvSpPr>
        <p:spPr>
          <a:xfrm>
            <a:off x="9960643" y="461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venir Next LT Pro Light"/>
                <a:cs typeface="Calibri"/>
              </a:rPr>
              <a:t>O</a:t>
            </a:r>
            <a:r>
              <a:rPr lang="en-US" sz="1000" b="1" dirty="0">
                <a:latin typeface="Avenir Next LT Pro Light"/>
                <a:cs typeface="Calibri"/>
              </a:rPr>
              <a:t>2</a:t>
            </a:r>
            <a:endParaRPr lang="en-US" sz="1000" dirty="0"/>
          </a:p>
        </p:txBody>
      </p:sp>
      <p:sp>
        <p:nvSpPr>
          <p:cNvPr id="11" name="Sun 10">
            <a:extLst>
              <a:ext uri="{FF2B5EF4-FFF2-40B4-BE49-F238E27FC236}">
                <a16:creationId xmlns:a16="http://schemas.microsoft.com/office/drawing/2014/main" id="{07792FAE-243F-4B4A-BB59-31503D6EE7E1}"/>
              </a:ext>
            </a:extLst>
          </p:cNvPr>
          <p:cNvSpPr/>
          <p:nvPr/>
        </p:nvSpPr>
        <p:spPr>
          <a:xfrm>
            <a:off x="5781675" y="3114675"/>
            <a:ext cx="909052" cy="909052"/>
          </a:xfrm>
          <a:prstGeom prst="sun">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7">
            <a:extLst>
              <a:ext uri="{FF2B5EF4-FFF2-40B4-BE49-F238E27FC236}">
                <a16:creationId xmlns:a16="http://schemas.microsoft.com/office/drawing/2014/main" id="{6A258578-286E-4D31-96FA-016DB2B088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980000">
            <a:off x="540083" y="546767"/>
            <a:ext cx="1286043" cy="1326148"/>
          </a:xfrm>
          <a:prstGeom prst="rect">
            <a:avLst/>
          </a:prstGeom>
        </p:spPr>
      </p:pic>
    </p:spTree>
    <p:extLst>
      <p:ext uri="{BB962C8B-B14F-4D97-AF65-F5344CB8AC3E}">
        <p14:creationId xmlns:p14="http://schemas.microsoft.com/office/powerpoint/2010/main" val="321999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6AED-6B47-444B-8446-2955D0C58B74}"/>
              </a:ext>
            </a:extLst>
          </p:cNvPr>
          <p:cNvSpPr>
            <a:spLocks noGrp="1"/>
          </p:cNvSpPr>
          <p:nvPr>
            <p:ph type="title"/>
          </p:nvPr>
        </p:nvSpPr>
        <p:spPr>
          <a:ln w="57150">
            <a:solidFill>
              <a:schemeClr val="tx1"/>
            </a:solidFill>
          </a:ln>
        </p:spPr>
        <p:txBody>
          <a:bodyPr/>
          <a:lstStyle/>
          <a:p>
            <a:pPr algn="ctr"/>
            <a:r>
              <a:rPr lang="en-US" dirty="0">
                <a:solidFill>
                  <a:srgbClr val="FF0000"/>
                </a:solidFill>
                <a:latin typeface="STCaiyun"/>
                <a:ea typeface="STCaiyun"/>
                <a:cs typeface="Calibri Light" panose="020F0302020204030204"/>
              </a:rPr>
              <a:t>Cellular Respiration</a:t>
            </a:r>
            <a:br>
              <a:rPr lang="en-US" dirty="0">
                <a:solidFill>
                  <a:srgbClr val="FF0000"/>
                </a:solidFill>
                <a:latin typeface="STCaiyun"/>
                <a:ea typeface="STCaiyun"/>
                <a:cs typeface="Calibri Light" panose="020F0302020204030204"/>
              </a:rPr>
            </a:br>
            <a:r>
              <a:rPr lang="en-US" dirty="0">
                <a:solidFill>
                  <a:srgbClr val="FF0000"/>
                </a:solidFill>
                <a:latin typeface="STCaiyun"/>
                <a:ea typeface="STCaiyun"/>
                <a:cs typeface="Calibri Light" panose="020F0302020204030204"/>
              </a:rPr>
              <a:t>page 4 part 2</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62F2E564-2B9B-4CCD-88AD-6A778D04F310}"/>
              </a:ext>
            </a:extLst>
          </p:cNvPr>
          <p:cNvSpPr>
            <a:spLocks noGrp="1"/>
          </p:cNvSpPr>
          <p:nvPr>
            <p:ph idx="1"/>
          </p:nvPr>
        </p:nvSpPr>
        <p:spPr>
          <a:ln w="57150">
            <a:solidFill>
              <a:srgbClr val="FF0000"/>
            </a:solidFill>
          </a:ln>
        </p:spPr>
        <p:txBody>
          <a:bodyPr vert="horz" lIns="91440" tIns="45720" rIns="91440" bIns="45720" rtlCol="0" anchor="t">
            <a:normAutofit/>
          </a:bodyPr>
          <a:lstStyle/>
          <a:p>
            <a:pPr marL="0" indent="0" algn="ctr">
              <a:buNone/>
            </a:pPr>
            <a:r>
              <a:rPr lang="en-US" b="1" dirty="0">
                <a:latin typeface="Avenir Next LT Pro Light"/>
                <a:cs typeface="Calibri" panose="020F0502020204030204"/>
              </a:rPr>
              <a:t>C</a:t>
            </a:r>
            <a:r>
              <a:rPr lang="en-US" sz="2000" b="1" dirty="0">
                <a:latin typeface="Avenir Next LT Pro Light"/>
                <a:cs typeface="Calibri" panose="020F0502020204030204"/>
              </a:rPr>
              <a:t>6</a:t>
            </a:r>
            <a:r>
              <a:rPr lang="en-US" b="1" dirty="0">
                <a:latin typeface="Avenir Next LT Pro Light"/>
                <a:cs typeface="Calibri" panose="020F0502020204030204"/>
              </a:rPr>
              <a:t>H</a:t>
            </a:r>
            <a:r>
              <a:rPr lang="en-US" sz="2000" b="1" dirty="0">
                <a:latin typeface="Avenir Next LT Pro Light"/>
                <a:cs typeface="Calibri" panose="020F0502020204030204"/>
              </a:rPr>
              <a:t>12</a:t>
            </a:r>
            <a:r>
              <a:rPr lang="en-US" b="1" dirty="0">
                <a:latin typeface="Avenir Next LT Pro Light"/>
                <a:cs typeface="Calibri" panose="020F0502020204030204"/>
              </a:rPr>
              <a:t>O</a:t>
            </a:r>
            <a:r>
              <a:rPr lang="en-US" sz="2000" b="1" dirty="0">
                <a:latin typeface="Avenir Next LT Pro Light"/>
                <a:cs typeface="Calibri" panose="020F0502020204030204"/>
              </a:rPr>
              <a:t>6</a:t>
            </a:r>
            <a:r>
              <a:rPr lang="en-US" b="1" dirty="0">
                <a:latin typeface="Avenir Next LT Pro Light"/>
                <a:cs typeface="Calibri" panose="020F0502020204030204"/>
              </a:rPr>
              <a:t> + 6 O</a:t>
            </a:r>
            <a:r>
              <a:rPr lang="en-US" sz="2000" b="1" dirty="0">
                <a:latin typeface="Avenir Next LT Pro Light"/>
                <a:cs typeface="Calibri" panose="020F0502020204030204"/>
              </a:rPr>
              <a:t>2                               </a:t>
            </a:r>
            <a:r>
              <a:rPr lang="en-US" b="1" dirty="0">
                <a:latin typeface="Avenir Next LT Pro Light"/>
                <a:cs typeface="Calibri" panose="020F0502020204030204"/>
              </a:rPr>
              <a:t>6 CO</a:t>
            </a:r>
            <a:r>
              <a:rPr lang="en-US" sz="2000" b="1" dirty="0">
                <a:latin typeface="Avenir Next LT Pro Light"/>
                <a:cs typeface="Calibri" panose="020F0502020204030204"/>
              </a:rPr>
              <a:t>2 </a:t>
            </a:r>
            <a:r>
              <a:rPr lang="en-US" b="1" dirty="0">
                <a:latin typeface="Avenir Next LT Pro Light"/>
                <a:cs typeface="Calibri" panose="020F0502020204030204"/>
              </a:rPr>
              <a:t>+ 6 H</a:t>
            </a:r>
            <a:r>
              <a:rPr lang="en-US" sz="2000" b="1" dirty="0">
                <a:latin typeface="Avenir Next LT Pro Light"/>
                <a:cs typeface="Calibri" panose="020F0502020204030204"/>
              </a:rPr>
              <a:t>2</a:t>
            </a:r>
            <a:r>
              <a:rPr lang="en-US" b="1" dirty="0">
                <a:latin typeface="Avenir Next LT Pro Light"/>
                <a:cs typeface="Calibri" panose="020F0502020204030204"/>
              </a:rPr>
              <a:t>O (ATP)</a:t>
            </a:r>
          </a:p>
          <a:p>
            <a:pPr marL="0" indent="0" algn="ctr">
              <a:buNone/>
            </a:pPr>
            <a:r>
              <a:rPr lang="en-US" sz="2700" b="1" dirty="0">
                <a:latin typeface="Avenir Next LT Pro Light"/>
                <a:cs typeface="Calibri" panose="020F0502020204030204"/>
              </a:rPr>
              <a:t>Glucose plus oxygen yields carbon dioxide plus water with energy</a:t>
            </a:r>
          </a:p>
        </p:txBody>
      </p:sp>
      <p:cxnSp>
        <p:nvCxnSpPr>
          <p:cNvPr id="5" name="Straight Arrow Connector 4">
            <a:extLst>
              <a:ext uri="{FF2B5EF4-FFF2-40B4-BE49-F238E27FC236}">
                <a16:creationId xmlns:a16="http://schemas.microsoft.com/office/drawing/2014/main" id="{39311870-C6AC-4C5B-B739-55F1AB8922E0}"/>
              </a:ext>
            </a:extLst>
          </p:cNvPr>
          <p:cNvCxnSpPr/>
          <p:nvPr/>
        </p:nvCxnSpPr>
        <p:spPr>
          <a:xfrm>
            <a:off x="4947788" y="2041359"/>
            <a:ext cx="1729872" cy="187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9ABF1F5-AFEE-474D-A0AE-5CE32040D74F}"/>
              </a:ext>
            </a:extLst>
          </p:cNvPr>
          <p:cNvCxnSpPr/>
          <p:nvPr/>
        </p:nvCxnSpPr>
        <p:spPr>
          <a:xfrm flipV="1">
            <a:off x="2278108" y="2320358"/>
            <a:ext cx="2464328" cy="8071"/>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206ADC-CE0E-4B3F-B695-EEDB317339EF}"/>
              </a:ext>
            </a:extLst>
          </p:cNvPr>
          <p:cNvCxnSpPr>
            <a:cxnSpLocks/>
          </p:cNvCxnSpPr>
          <p:nvPr/>
        </p:nvCxnSpPr>
        <p:spPr>
          <a:xfrm>
            <a:off x="4881813" y="2254918"/>
            <a:ext cx="1724525" cy="13367"/>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E86581B-A16B-499F-82E6-9DF9C1DC2EE2}"/>
              </a:ext>
            </a:extLst>
          </p:cNvPr>
          <p:cNvCxnSpPr/>
          <p:nvPr/>
        </p:nvCxnSpPr>
        <p:spPr>
          <a:xfrm>
            <a:off x="7024938" y="2259095"/>
            <a:ext cx="668420" cy="13369"/>
          </a:xfrm>
          <a:prstGeom prst="straightConnector1">
            <a:avLst/>
          </a:prstGeom>
          <a:ln w="57150">
            <a:solidFill>
              <a:srgbClr val="BF3775"/>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3F212A-A650-4686-944D-6FEF8EB39D01}"/>
              </a:ext>
            </a:extLst>
          </p:cNvPr>
          <p:cNvCxnSpPr>
            <a:cxnSpLocks/>
          </p:cNvCxnSpPr>
          <p:nvPr/>
        </p:nvCxnSpPr>
        <p:spPr>
          <a:xfrm>
            <a:off x="8397707" y="2254919"/>
            <a:ext cx="655052" cy="13367"/>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2751E5-3A85-40EF-A85B-AE132F91269E}"/>
              </a:ext>
            </a:extLst>
          </p:cNvPr>
          <p:cNvCxnSpPr>
            <a:cxnSpLocks/>
          </p:cNvCxnSpPr>
          <p:nvPr/>
        </p:nvCxnSpPr>
        <p:spPr>
          <a:xfrm>
            <a:off x="9199812" y="2254919"/>
            <a:ext cx="721894" cy="13367"/>
          </a:xfrm>
          <a:prstGeom prst="straightConnector1">
            <a:avLst/>
          </a:prstGeom>
          <a:ln w="57150">
            <a:solidFill>
              <a:srgbClr val="72994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BDD07C-32C3-470A-8676-21A40D2954B6}"/>
              </a:ext>
            </a:extLst>
          </p:cNvPr>
          <p:cNvCxnSpPr>
            <a:cxnSpLocks/>
          </p:cNvCxnSpPr>
          <p:nvPr/>
        </p:nvCxnSpPr>
        <p:spPr>
          <a:xfrm>
            <a:off x="1048213" y="2742849"/>
            <a:ext cx="1207697" cy="5297"/>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089214-B5FC-414C-8D7B-B9F70473F18C}"/>
              </a:ext>
            </a:extLst>
          </p:cNvPr>
          <p:cNvCxnSpPr/>
          <p:nvPr/>
        </p:nvCxnSpPr>
        <p:spPr>
          <a:xfrm>
            <a:off x="3122196" y="2741194"/>
            <a:ext cx="1056104" cy="13369"/>
          </a:xfrm>
          <a:prstGeom prst="straightConnector1">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35F79C-F833-46E7-90FF-B83D9B17EB45}"/>
              </a:ext>
            </a:extLst>
          </p:cNvPr>
          <p:cNvCxnSpPr>
            <a:cxnSpLocks/>
          </p:cNvCxnSpPr>
          <p:nvPr/>
        </p:nvCxnSpPr>
        <p:spPr>
          <a:xfrm flipV="1">
            <a:off x="4360444" y="2762917"/>
            <a:ext cx="788736" cy="26738"/>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5F47081-8E17-447F-8C51-FE9777DFE700}"/>
              </a:ext>
            </a:extLst>
          </p:cNvPr>
          <p:cNvCxnSpPr>
            <a:cxnSpLocks/>
          </p:cNvCxnSpPr>
          <p:nvPr/>
        </p:nvCxnSpPr>
        <p:spPr>
          <a:xfrm flipV="1">
            <a:off x="5313779" y="2740358"/>
            <a:ext cx="2379577" cy="13367"/>
          </a:xfrm>
          <a:prstGeom prst="straightConnector1">
            <a:avLst/>
          </a:prstGeom>
          <a:ln w="57150">
            <a:solidFill>
              <a:srgbClr val="BF3775"/>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0A9B19-0A63-4A2D-9466-14A43FC1FBD9}"/>
              </a:ext>
            </a:extLst>
          </p:cNvPr>
          <p:cNvCxnSpPr>
            <a:cxnSpLocks/>
          </p:cNvCxnSpPr>
          <p:nvPr/>
        </p:nvCxnSpPr>
        <p:spPr>
          <a:xfrm>
            <a:off x="8397707" y="2762918"/>
            <a:ext cx="882315" cy="13367"/>
          </a:xfrm>
          <a:prstGeom prst="straightConnector1">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1FEB683-D7DF-431F-B08C-6CA53E272B65}"/>
              </a:ext>
            </a:extLst>
          </p:cNvPr>
          <p:cNvCxnSpPr>
            <a:cxnSpLocks/>
          </p:cNvCxnSpPr>
          <p:nvPr/>
        </p:nvCxnSpPr>
        <p:spPr>
          <a:xfrm>
            <a:off x="10162337" y="2736182"/>
            <a:ext cx="922420" cy="13367"/>
          </a:xfrm>
          <a:prstGeom prst="straightConnector1">
            <a:avLst/>
          </a:prstGeom>
          <a:ln w="57150">
            <a:solidFill>
              <a:srgbClr val="729942"/>
            </a:solidFill>
          </a:ln>
        </p:spPr>
        <p:style>
          <a:lnRef idx="1">
            <a:schemeClr val="accent1"/>
          </a:lnRef>
          <a:fillRef idx="0">
            <a:schemeClr val="accent1"/>
          </a:fillRef>
          <a:effectRef idx="0">
            <a:schemeClr val="accent1"/>
          </a:effectRef>
          <a:fontRef idx="minor">
            <a:schemeClr val="tx1"/>
          </a:fontRef>
        </p:style>
      </p:cxnSp>
      <p:sp>
        <p:nvSpPr>
          <p:cNvPr id="25" name="Chord 24">
            <a:extLst>
              <a:ext uri="{FF2B5EF4-FFF2-40B4-BE49-F238E27FC236}">
                <a16:creationId xmlns:a16="http://schemas.microsoft.com/office/drawing/2014/main" id="{73655122-DE4C-4C63-A2FD-D551565A9F12}"/>
              </a:ext>
            </a:extLst>
          </p:cNvPr>
          <p:cNvSpPr/>
          <p:nvPr/>
        </p:nvSpPr>
        <p:spPr>
          <a:xfrm rot="17400000">
            <a:off x="1045794" y="3531639"/>
            <a:ext cx="1630946" cy="1590842"/>
          </a:xfrm>
          <a:prstGeom prst="chord">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5680C2E2-B54A-4DC5-BDEB-B435C8988C0F}"/>
              </a:ext>
            </a:extLst>
          </p:cNvPr>
          <p:cNvSpPr/>
          <p:nvPr/>
        </p:nvSpPr>
        <p:spPr>
          <a:xfrm>
            <a:off x="1861386" y="3753018"/>
            <a:ext cx="347578" cy="187159"/>
          </a:xfrm>
          <a:prstGeom prst="teardrop">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C3B67903-CBE1-4240-BBB8-28492466DFB6}"/>
              </a:ext>
            </a:extLst>
          </p:cNvPr>
          <p:cNvCxnSpPr/>
          <p:nvPr/>
        </p:nvCxnSpPr>
        <p:spPr>
          <a:xfrm>
            <a:off x="1705141" y="3636879"/>
            <a:ext cx="213895" cy="414422"/>
          </a:xfrm>
          <a:prstGeom prst="straightConnector1">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56DD672-0BCF-45E0-ACC8-7EB62D8CE326}"/>
              </a:ext>
            </a:extLst>
          </p:cNvPr>
          <p:cNvSpPr txBox="1"/>
          <p:nvPr/>
        </p:nvSpPr>
        <p:spPr>
          <a:xfrm>
            <a:off x="1261979" y="426987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FF0000"/>
                </a:solidFill>
                <a:latin typeface="Avenir Next LT Pro Light"/>
              </a:rPr>
              <a:t>C</a:t>
            </a:r>
            <a:r>
              <a:rPr lang="en-US" sz="1000" b="1" dirty="0">
                <a:solidFill>
                  <a:srgbClr val="FF0000"/>
                </a:solidFill>
                <a:latin typeface="Avenir Next LT Pro Light"/>
              </a:rPr>
              <a:t>6</a:t>
            </a:r>
            <a:r>
              <a:rPr lang="en-US" b="1" dirty="0">
                <a:solidFill>
                  <a:srgbClr val="FF0000"/>
                </a:solidFill>
                <a:latin typeface="Avenir Next LT Pro Light"/>
              </a:rPr>
              <a:t>H</a:t>
            </a:r>
            <a:r>
              <a:rPr lang="en-US" sz="1000" b="1" dirty="0">
                <a:solidFill>
                  <a:srgbClr val="FF0000"/>
                </a:solidFill>
                <a:latin typeface="Avenir Next LT Pro Light"/>
              </a:rPr>
              <a:t>12</a:t>
            </a:r>
            <a:r>
              <a:rPr lang="en-US" b="1" dirty="0">
                <a:solidFill>
                  <a:srgbClr val="FF0000"/>
                </a:solidFill>
                <a:latin typeface="Avenir Next LT Pro Light"/>
              </a:rPr>
              <a:t>O</a:t>
            </a:r>
            <a:r>
              <a:rPr lang="en-US" sz="1000" b="1" dirty="0">
                <a:solidFill>
                  <a:srgbClr val="FF0000"/>
                </a:solidFill>
                <a:latin typeface="Avenir Next LT Pro Light"/>
              </a:rPr>
              <a:t>6</a:t>
            </a:r>
            <a:r>
              <a:rPr lang="en-US" dirty="0">
                <a:latin typeface="Avenir Next LT Pro Light"/>
              </a:rPr>
              <a:t>​</a:t>
            </a:r>
            <a:endParaRPr lang="en-US" dirty="0"/>
          </a:p>
        </p:txBody>
      </p:sp>
      <p:sp>
        <p:nvSpPr>
          <p:cNvPr id="31" name="TextBox 30">
            <a:extLst>
              <a:ext uri="{FF2B5EF4-FFF2-40B4-BE49-F238E27FC236}">
                <a16:creationId xmlns:a16="http://schemas.microsoft.com/office/drawing/2014/main" id="{65E53023-11D8-43EB-945E-52785031F53C}"/>
              </a:ext>
            </a:extLst>
          </p:cNvPr>
          <p:cNvSpPr txBox="1"/>
          <p:nvPr/>
        </p:nvSpPr>
        <p:spPr>
          <a:xfrm>
            <a:off x="2638926" y="4002505"/>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p>
        </p:txBody>
      </p:sp>
      <p:sp>
        <p:nvSpPr>
          <p:cNvPr id="33" name="Cloud 32">
            <a:extLst>
              <a:ext uri="{FF2B5EF4-FFF2-40B4-BE49-F238E27FC236}">
                <a16:creationId xmlns:a16="http://schemas.microsoft.com/office/drawing/2014/main" id="{CB492220-FADE-4296-8EE1-177A5D0BE279}"/>
              </a:ext>
            </a:extLst>
          </p:cNvPr>
          <p:cNvSpPr/>
          <p:nvPr/>
        </p:nvSpPr>
        <p:spPr>
          <a:xfrm>
            <a:off x="3118852" y="3285957"/>
            <a:ext cx="2352840" cy="2272631"/>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venir Next LT Pro Light"/>
              </a:rPr>
              <a:t>CO2</a:t>
            </a:r>
            <a:endParaRPr lang="en-US"/>
          </a:p>
        </p:txBody>
      </p:sp>
      <p:sp>
        <p:nvSpPr>
          <p:cNvPr id="34" name="TextBox 33">
            <a:extLst>
              <a:ext uri="{FF2B5EF4-FFF2-40B4-BE49-F238E27FC236}">
                <a16:creationId xmlns:a16="http://schemas.microsoft.com/office/drawing/2014/main" id="{5267558D-1105-4B13-9FC0-25E62B97A91D}"/>
              </a:ext>
            </a:extLst>
          </p:cNvPr>
          <p:cNvSpPr txBox="1"/>
          <p:nvPr/>
        </p:nvSpPr>
        <p:spPr>
          <a:xfrm>
            <a:off x="3748505" y="36281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p>
        </p:txBody>
      </p:sp>
      <p:sp>
        <p:nvSpPr>
          <p:cNvPr id="35" name="TextBox 34">
            <a:extLst>
              <a:ext uri="{FF2B5EF4-FFF2-40B4-BE49-F238E27FC236}">
                <a16:creationId xmlns:a16="http://schemas.microsoft.com/office/drawing/2014/main" id="{0EA04449-C773-457D-806C-A1543ACC2922}"/>
              </a:ext>
            </a:extLst>
          </p:cNvPr>
          <p:cNvSpPr txBox="1"/>
          <p:nvPr/>
        </p:nvSpPr>
        <p:spPr>
          <a:xfrm>
            <a:off x="4350085" y="36549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p>
        </p:txBody>
      </p:sp>
      <p:sp>
        <p:nvSpPr>
          <p:cNvPr id="36" name="TextBox 35">
            <a:extLst>
              <a:ext uri="{FF2B5EF4-FFF2-40B4-BE49-F238E27FC236}">
                <a16:creationId xmlns:a16="http://schemas.microsoft.com/office/drawing/2014/main" id="{EC0E17F0-4030-4CEF-BDA3-81B1C17AEDBB}"/>
              </a:ext>
            </a:extLst>
          </p:cNvPr>
          <p:cNvSpPr txBox="1"/>
          <p:nvPr/>
        </p:nvSpPr>
        <p:spPr>
          <a:xfrm>
            <a:off x="4363453" y="40827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p>
        </p:txBody>
      </p:sp>
      <p:sp>
        <p:nvSpPr>
          <p:cNvPr id="37" name="TextBox 36">
            <a:extLst>
              <a:ext uri="{FF2B5EF4-FFF2-40B4-BE49-F238E27FC236}">
                <a16:creationId xmlns:a16="http://schemas.microsoft.com/office/drawing/2014/main" id="{C75CF26C-9345-43F3-B6DB-818CB1BF174C}"/>
              </a:ext>
            </a:extLst>
          </p:cNvPr>
          <p:cNvSpPr txBox="1"/>
          <p:nvPr/>
        </p:nvSpPr>
        <p:spPr>
          <a:xfrm>
            <a:off x="3695032" y="40827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p>
        </p:txBody>
      </p:sp>
      <p:sp>
        <p:nvSpPr>
          <p:cNvPr id="38" name="TextBox 37">
            <a:extLst>
              <a:ext uri="{FF2B5EF4-FFF2-40B4-BE49-F238E27FC236}">
                <a16:creationId xmlns:a16="http://schemas.microsoft.com/office/drawing/2014/main" id="{4E112583-EA59-4EDC-AAD1-862945A5BBE8}"/>
              </a:ext>
            </a:extLst>
          </p:cNvPr>
          <p:cNvSpPr txBox="1"/>
          <p:nvPr/>
        </p:nvSpPr>
        <p:spPr>
          <a:xfrm>
            <a:off x="3695031" y="45907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cs typeface="Calibri"/>
            </a:endParaRPr>
          </a:p>
        </p:txBody>
      </p:sp>
      <p:sp>
        <p:nvSpPr>
          <p:cNvPr id="39" name="TextBox 38">
            <a:extLst>
              <a:ext uri="{FF2B5EF4-FFF2-40B4-BE49-F238E27FC236}">
                <a16:creationId xmlns:a16="http://schemas.microsoft.com/office/drawing/2014/main" id="{8776B8BC-1283-4392-8D1A-A4289BA23E24}"/>
              </a:ext>
            </a:extLst>
          </p:cNvPr>
          <p:cNvSpPr txBox="1"/>
          <p:nvPr/>
        </p:nvSpPr>
        <p:spPr>
          <a:xfrm>
            <a:off x="4269874" y="45907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O</a:t>
            </a:r>
            <a:r>
              <a:rPr lang="en-US" sz="1000" b="1" dirty="0">
                <a:latin typeface="Avenir Next LT Pro Light"/>
              </a:rPr>
              <a:t>2</a:t>
            </a:r>
            <a:endParaRPr lang="en-US" sz="1000" dirty="0">
              <a:cs typeface="Calibri"/>
            </a:endParaRPr>
          </a:p>
        </p:txBody>
      </p:sp>
      <p:cxnSp>
        <p:nvCxnSpPr>
          <p:cNvPr id="40" name="Straight Arrow Connector 39">
            <a:extLst>
              <a:ext uri="{FF2B5EF4-FFF2-40B4-BE49-F238E27FC236}">
                <a16:creationId xmlns:a16="http://schemas.microsoft.com/office/drawing/2014/main" id="{944E85E3-B84C-4766-BA2D-C4A904DF1D6C}"/>
              </a:ext>
            </a:extLst>
          </p:cNvPr>
          <p:cNvCxnSpPr>
            <a:cxnSpLocks/>
          </p:cNvCxnSpPr>
          <p:nvPr/>
        </p:nvCxnSpPr>
        <p:spPr>
          <a:xfrm flipV="1">
            <a:off x="5576103" y="4386181"/>
            <a:ext cx="647031" cy="80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Cloud 41">
            <a:extLst>
              <a:ext uri="{FF2B5EF4-FFF2-40B4-BE49-F238E27FC236}">
                <a16:creationId xmlns:a16="http://schemas.microsoft.com/office/drawing/2014/main" id="{FF164249-FCB2-43FD-A909-6B0D4154D04D}"/>
              </a:ext>
            </a:extLst>
          </p:cNvPr>
          <p:cNvSpPr/>
          <p:nvPr/>
        </p:nvSpPr>
        <p:spPr>
          <a:xfrm>
            <a:off x="6313905" y="3165641"/>
            <a:ext cx="2326104" cy="2326104"/>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C42F949-EADC-44CD-8C67-13C4535820CA}"/>
              </a:ext>
            </a:extLst>
          </p:cNvPr>
          <p:cNvSpPr txBox="1"/>
          <p:nvPr/>
        </p:nvSpPr>
        <p:spPr>
          <a:xfrm>
            <a:off x="6689558" y="36281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p>
        </p:txBody>
      </p:sp>
      <p:sp>
        <p:nvSpPr>
          <p:cNvPr id="6" name="TextBox 5">
            <a:extLst>
              <a:ext uri="{FF2B5EF4-FFF2-40B4-BE49-F238E27FC236}">
                <a16:creationId xmlns:a16="http://schemas.microsoft.com/office/drawing/2014/main" id="{9A21245D-F1DF-4080-B6E9-7E06B8CFC992}"/>
              </a:ext>
            </a:extLst>
          </p:cNvPr>
          <p:cNvSpPr txBox="1"/>
          <p:nvPr/>
        </p:nvSpPr>
        <p:spPr>
          <a:xfrm>
            <a:off x="7357979" y="36281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cs typeface="Calibri"/>
            </a:endParaRPr>
          </a:p>
        </p:txBody>
      </p:sp>
      <p:sp>
        <p:nvSpPr>
          <p:cNvPr id="7" name="TextBox 6">
            <a:extLst>
              <a:ext uri="{FF2B5EF4-FFF2-40B4-BE49-F238E27FC236}">
                <a16:creationId xmlns:a16="http://schemas.microsoft.com/office/drawing/2014/main" id="{ECDB38A3-A1C0-4912-BBF2-08F04C12C909}"/>
              </a:ext>
            </a:extLst>
          </p:cNvPr>
          <p:cNvSpPr txBox="1"/>
          <p:nvPr/>
        </p:nvSpPr>
        <p:spPr>
          <a:xfrm>
            <a:off x="6382084" y="41361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cs typeface="Calibri" panose="020F0502020204030204"/>
            </a:endParaRPr>
          </a:p>
        </p:txBody>
      </p:sp>
      <p:sp>
        <p:nvSpPr>
          <p:cNvPr id="9" name="TextBox 8">
            <a:extLst>
              <a:ext uri="{FF2B5EF4-FFF2-40B4-BE49-F238E27FC236}">
                <a16:creationId xmlns:a16="http://schemas.microsoft.com/office/drawing/2014/main" id="{4AF094A5-6350-4D90-88B0-9208E6E1C29A}"/>
              </a:ext>
            </a:extLst>
          </p:cNvPr>
          <p:cNvSpPr txBox="1"/>
          <p:nvPr/>
        </p:nvSpPr>
        <p:spPr>
          <a:xfrm>
            <a:off x="7357979" y="41361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p>
        </p:txBody>
      </p:sp>
      <p:sp>
        <p:nvSpPr>
          <p:cNvPr id="11" name="TextBox 10">
            <a:extLst>
              <a:ext uri="{FF2B5EF4-FFF2-40B4-BE49-F238E27FC236}">
                <a16:creationId xmlns:a16="http://schemas.microsoft.com/office/drawing/2014/main" id="{1F1CF680-7CD8-47AD-9656-5F1B1694294C}"/>
              </a:ext>
            </a:extLst>
          </p:cNvPr>
          <p:cNvSpPr txBox="1"/>
          <p:nvPr/>
        </p:nvSpPr>
        <p:spPr>
          <a:xfrm>
            <a:off x="6755139" y="450672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p>
        </p:txBody>
      </p:sp>
      <p:sp>
        <p:nvSpPr>
          <p:cNvPr id="13" name="TextBox 12">
            <a:extLst>
              <a:ext uri="{FF2B5EF4-FFF2-40B4-BE49-F238E27FC236}">
                <a16:creationId xmlns:a16="http://schemas.microsoft.com/office/drawing/2014/main" id="{3320635B-83B7-43FA-B988-6E62D996E516}"/>
              </a:ext>
            </a:extLst>
          </p:cNvPr>
          <p:cNvSpPr txBox="1"/>
          <p:nvPr/>
        </p:nvSpPr>
        <p:spPr>
          <a:xfrm>
            <a:off x="7472998" y="45458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venir Next LT Pro Light"/>
              </a:rPr>
              <a:t>CO</a:t>
            </a:r>
            <a:r>
              <a:rPr lang="en-US" sz="1000" b="1" dirty="0">
                <a:latin typeface="Avenir Next LT Pro Light"/>
              </a:rPr>
              <a:t>2</a:t>
            </a:r>
            <a:endParaRPr lang="en-US" sz="1000" dirty="0"/>
          </a:p>
        </p:txBody>
      </p:sp>
      <p:sp>
        <p:nvSpPr>
          <p:cNvPr id="15" name="TextBox 14">
            <a:extLst>
              <a:ext uri="{FF2B5EF4-FFF2-40B4-BE49-F238E27FC236}">
                <a16:creationId xmlns:a16="http://schemas.microsoft.com/office/drawing/2014/main" id="{104226CA-9FA5-4317-82F1-AE306D9D97FB}"/>
              </a:ext>
            </a:extLst>
          </p:cNvPr>
          <p:cNvSpPr txBox="1"/>
          <p:nvPr/>
        </p:nvSpPr>
        <p:spPr>
          <a:xfrm>
            <a:off x="9283032" y="38420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18" name="TextBox 17">
            <a:extLst>
              <a:ext uri="{FF2B5EF4-FFF2-40B4-BE49-F238E27FC236}">
                <a16:creationId xmlns:a16="http://schemas.microsoft.com/office/drawing/2014/main" id="{4040149C-7020-4BFD-A241-98B5E38E6984}"/>
              </a:ext>
            </a:extLst>
          </p:cNvPr>
          <p:cNvSpPr txBox="1"/>
          <p:nvPr/>
        </p:nvSpPr>
        <p:spPr>
          <a:xfrm>
            <a:off x="9278854" y="34635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2060"/>
                </a:solidFill>
                <a:latin typeface="Avenir Next LT Pro Light"/>
                <a:cs typeface="Calibri"/>
              </a:rPr>
              <a:t>H</a:t>
            </a:r>
            <a:r>
              <a:rPr lang="en-US" sz="1000" b="1" dirty="0">
                <a:solidFill>
                  <a:srgbClr val="002060"/>
                </a:solidFill>
                <a:latin typeface="Avenir Next LT Pro Light"/>
                <a:cs typeface="Calibri"/>
              </a:rPr>
              <a:t>2</a:t>
            </a:r>
            <a:r>
              <a:rPr lang="en-US" b="1" dirty="0">
                <a:solidFill>
                  <a:srgbClr val="002060"/>
                </a:solidFill>
                <a:latin typeface="Avenir Next LT Pro Light"/>
                <a:cs typeface="Calibri"/>
              </a:rPr>
              <a:t>O</a:t>
            </a:r>
            <a:endParaRPr lang="en-US" dirty="0"/>
          </a:p>
        </p:txBody>
      </p:sp>
      <p:sp>
        <p:nvSpPr>
          <p:cNvPr id="24" name="TextBox 23">
            <a:extLst>
              <a:ext uri="{FF2B5EF4-FFF2-40B4-BE49-F238E27FC236}">
                <a16:creationId xmlns:a16="http://schemas.microsoft.com/office/drawing/2014/main" id="{188C638E-E696-4FE7-B112-40449A2EFA68}"/>
              </a:ext>
            </a:extLst>
          </p:cNvPr>
          <p:cNvSpPr txBox="1"/>
          <p:nvPr/>
        </p:nvSpPr>
        <p:spPr>
          <a:xfrm>
            <a:off x="8596671" y="4017355"/>
            <a:ext cx="457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cs typeface="Calibri"/>
              </a:rPr>
              <a:t>+</a:t>
            </a:r>
            <a:endParaRPr lang="en-US" dirty="0">
              <a:cs typeface="Calibri"/>
            </a:endParaRPr>
          </a:p>
        </p:txBody>
      </p:sp>
      <p:sp>
        <p:nvSpPr>
          <p:cNvPr id="26" name="Oval 25">
            <a:extLst>
              <a:ext uri="{FF2B5EF4-FFF2-40B4-BE49-F238E27FC236}">
                <a16:creationId xmlns:a16="http://schemas.microsoft.com/office/drawing/2014/main" id="{C415E567-192F-40BD-B058-239C29027C5A}"/>
              </a:ext>
            </a:extLst>
          </p:cNvPr>
          <p:cNvSpPr/>
          <p:nvPr/>
        </p:nvSpPr>
        <p:spPr>
          <a:xfrm>
            <a:off x="9059445" y="3237498"/>
            <a:ext cx="1109578" cy="2312735"/>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dirty="0">
                <a:solidFill>
                  <a:srgbClr val="002060"/>
                </a:solidFill>
                <a:latin typeface="Avenir Next LT Pro Light"/>
              </a:rPr>
              <a:t>H</a:t>
            </a:r>
            <a:r>
              <a:rPr lang="en-US" sz="1000" b="1" dirty="0">
                <a:solidFill>
                  <a:srgbClr val="002060"/>
                </a:solidFill>
                <a:latin typeface="Avenir Next LT Pro Light"/>
              </a:rPr>
              <a:t>2</a:t>
            </a:r>
            <a:r>
              <a:rPr lang="en-US" b="1" dirty="0">
                <a:solidFill>
                  <a:srgbClr val="002060"/>
                </a:solidFill>
                <a:latin typeface="Avenir Next LT Pro Light"/>
              </a:rPr>
              <a:t>O</a:t>
            </a:r>
          </a:p>
        </p:txBody>
      </p:sp>
      <p:sp>
        <p:nvSpPr>
          <p:cNvPr id="28" name="TextBox 27">
            <a:extLst>
              <a:ext uri="{FF2B5EF4-FFF2-40B4-BE49-F238E27FC236}">
                <a16:creationId xmlns:a16="http://schemas.microsoft.com/office/drawing/2014/main" id="{02BD0E31-F40A-4FB7-BDC8-BA5FD741C1B9}"/>
              </a:ext>
            </a:extLst>
          </p:cNvPr>
          <p:cNvSpPr txBox="1"/>
          <p:nvPr/>
        </p:nvSpPr>
        <p:spPr>
          <a:xfrm>
            <a:off x="10365874" y="365492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Avenir Next LT Pro Light"/>
              </a:rPr>
              <a:t>H</a:t>
            </a:r>
            <a:r>
              <a:rPr lang="en-US" sz="1000" b="1" dirty="0">
                <a:solidFill>
                  <a:srgbClr val="002060"/>
                </a:solidFill>
                <a:latin typeface="Avenir Next LT Pro Light"/>
              </a:rPr>
              <a:t>2</a:t>
            </a:r>
            <a:r>
              <a:rPr lang="en-US" b="1" dirty="0">
                <a:solidFill>
                  <a:srgbClr val="002060"/>
                </a:solidFill>
                <a:latin typeface="Avenir Next LT Pro Light"/>
              </a:rPr>
              <a:t>O</a:t>
            </a:r>
            <a:endParaRPr lang="en-US" dirty="0"/>
          </a:p>
        </p:txBody>
      </p:sp>
      <p:sp>
        <p:nvSpPr>
          <p:cNvPr id="32" name="TextBox 31">
            <a:extLst>
              <a:ext uri="{FF2B5EF4-FFF2-40B4-BE49-F238E27FC236}">
                <a16:creationId xmlns:a16="http://schemas.microsoft.com/office/drawing/2014/main" id="{B515789E-909A-4654-B11A-96E2D9B1AEE6}"/>
              </a:ext>
            </a:extLst>
          </p:cNvPr>
          <p:cNvSpPr txBox="1"/>
          <p:nvPr/>
        </p:nvSpPr>
        <p:spPr>
          <a:xfrm>
            <a:off x="9283032" y="45907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Avenir Next LT Pro Light"/>
              </a:rPr>
              <a:t>H</a:t>
            </a:r>
            <a:r>
              <a:rPr lang="en-US" sz="1000" b="1" dirty="0">
                <a:solidFill>
                  <a:srgbClr val="002060"/>
                </a:solidFill>
                <a:latin typeface="Avenir Next LT Pro Light"/>
              </a:rPr>
              <a:t>2</a:t>
            </a:r>
            <a:r>
              <a:rPr lang="en-US" b="1" dirty="0">
                <a:solidFill>
                  <a:srgbClr val="002060"/>
                </a:solidFill>
                <a:latin typeface="Avenir Next LT Pro Light"/>
              </a:rPr>
              <a:t>O</a:t>
            </a:r>
            <a:endParaRPr lang="en-US" dirty="0"/>
          </a:p>
        </p:txBody>
      </p:sp>
      <p:sp>
        <p:nvSpPr>
          <p:cNvPr id="44" name="Oval 43">
            <a:extLst>
              <a:ext uri="{FF2B5EF4-FFF2-40B4-BE49-F238E27FC236}">
                <a16:creationId xmlns:a16="http://schemas.microsoft.com/office/drawing/2014/main" id="{FD639435-405A-461B-AC6E-36351E189703}"/>
              </a:ext>
            </a:extLst>
          </p:cNvPr>
          <p:cNvSpPr/>
          <p:nvPr/>
        </p:nvSpPr>
        <p:spPr>
          <a:xfrm>
            <a:off x="10362865" y="3458075"/>
            <a:ext cx="588210" cy="88231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FCAEDA2-6244-4B24-BB2D-A7E61D6DDEF2}"/>
              </a:ext>
            </a:extLst>
          </p:cNvPr>
          <p:cNvSpPr/>
          <p:nvPr/>
        </p:nvSpPr>
        <p:spPr>
          <a:xfrm>
            <a:off x="10362865" y="4607759"/>
            <a:ext cx="588210" cy="882316"/>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AE333E8-CB30-4A45-B5BE-4530636FF03D}"/>
              </a:ext>
            </a:extLst>
          </p:cNvPr>
          <p:cNvSpPr txBox="1"/>
          <p:nvPr/>
        </p:nvSpPr>
        <p:spPr>
          <a:xfrm>
            <a:off x="10365874" y="48580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Avenir Next LT Pro Light"/>
              </a:rPr>
              <a:t>H</a:t>
            </a:r>
            <a:r>
              <a:rPr lang="en-US" sz="1000" b="1" dirty="0">
                <a:solidFill>
                  <a:srgbClr val="002060"/>
                </a:solidFill>
                <a:latin typeface="Avenir Next LT Pro Light"/>
              </a:rPr>
              <a:t>2</a:t>
            </a:r>
            <a:r>
              <a:rPr lang="en-US" b="1" dirty="0">
                <a:solidFill>
                  <a:srgbClr val="002060"/>
                </a:solidFill>
                <a:latin typeface="Avenir Next LT Pro Light"/>
              </a:rPr>
              <a:t>O</a:t>
            </a:r>
            <a:endParaRPr lang="en-US" dirty="0"/>
          </a:p>
        </p:txBody>
      </p:sp>
      <p:pic>
        <p:nvPicPr>
          <p:cNvPr id="50" name="Picture 50">
            <a:extLst>
              <a:ext uri="{FF2B5EF4-FFF2-40B4-BE49-F238E27FC236}">
                <a16:creationId xmlns:a16="http://schemas.microsoft.com/office/drawing/2014/main" id="{FBD8D7A0-D03D-4FCF-BAEC-FA84848979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080000">
            <a:off x="9443452" y="522745"/>
            <a:ext cx="1807411" cy="946404"/>
          </a:xfrm>
          <a:prstGeom prst="rect">
            <a:avLst/>
          </a:prstGeom>
        </p:spPr>
      </p:pic>
    </p:spTree>
    <p:extLst>
      <p:ext uri="{BB962C8B-B14F-4D97-AF65-F5344CB8AC3E}">
        <p14:creationId xmlns:p14="http://schemas.microsoft.com/office/powerpoint/2010/main" val="313835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6A7B77F7-EA77-4D4B-BF28-841DCC1C3B85}"/>
              </a:ext>
            </a:extLst>
          </p:cNvPr>
          <p:cNvCxnSpPr/>
          <p:nvPr/>
        </p:nvCxnSpPr>
        <p:spPr>
          <a:xfrm>
            <a:off x="7400925" y="4626976"/>
            <a:ext cx="467894" cy="374316"/>
          </a:xfrm>
          <a:prstGeom prst="straightConnector1">
            <a:avLst/>
          </a:prstGeom>
          <a:ln w="571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DED273-8930-4BDE-B522-7CB70BA45DE8}"/>
              </a:ext>
            </a:extLst>
          </p:cNvPr>
          <p:cNvSpPr>
            <a:spLocks noGrp="1"/>
          </p:cNvSpPr>
          <p:nvPr>
            <p:ph type="title"/>
          </p:nvPr>
        </p:nvSpPr>
        <p:spPr>
          <a:ln w="57150">
            <a:solidFill>
              <a:schemeClr val="tx1"/>
            </a:solidFill>
          </a:ln>
        </p:spPr>
        <p:txBody>
          <a:bodyPr/>
          <a:lstStyle/>
          <a:p>
            <a:pPr algn="ctr"/>
            <a:r>
              <a:rPr lang="en-US" dirty="0">
                <a:solidFill>
                  <a:srgbClr val="002060"/>
                </a:solidFill>
                <a:latin typeface="STCaiyun"/>
                <a:ea typeface="STCaiyun"/>
                <a:cs typeface="Calibri Light" panose="020F0302020204030204"/>
              </a:rPr>
              <a:t>Photosynthesis </a:t>
            </a:r>
            <a:r>
              <a:rPr lang="en-US" dirty="0">
                <a:solidFill>
                  <a:srgbClr val="FF0000"/>
                </a:solidFill>
                <a:latin typeface="STCaiyun"/>
                <a:ea typeface="STCaiyun"/>
                <a:cs typeface="Calibri Light" panose="020F0302020204030204"/>
              </a:rPr>
              <a:t>Cellular Respiration </a:t>
            </a:r>
            <a:r>
              <a:rPr lang="en-US" dirty="0">
                <a:solidFill>
                  <a:srgbClr val="002060"/>
                </a:solidFill>
                <a:latin typeface="STCaiyun"/>
                <a:ea typeface="STCaiyun"/>
                <a:cs typeface="Calibri Light" panose="020F0302020204030204"/>
              </a:rPr>
              <a:t>Cycle page 6</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4A1EA6C4-BA10-4D53-AEAA-E0DADFCDF5A5}"/>
              </a:ext>
            </a:extLst>
          </p:cNvPr>
          <p:cNvSpPr>
            <a:spLocks noGrp="1"/>
          </p:cNvSpPr>
          <p:nvPr>
            <p:ph idx="1"/>
          </p:nvPr>
        </p:nvSpPr>
        <p:spPr>
          <a:ln w="57150">
            <a:solidFill>
              <a:schemeClr val="accent4"/>
            </a:solidFill>
          </a:ln>
        </p:spPr>
        <p:txBody>
          <a:bodyPr vert="horz" lIns="91440" tIns="45720" rIns="91440" bIns="45720" rtlCol="0" anchor="t">
            <a:normAutofit/>
          </a:bodyPr>
          <a:lstStyle/>
          <a:p>
            <a:pPr marL="0" indent="0">
              <a:buNone/>
            </a:pPr>
            <a:endParaRPr lang="en-US" b="1" dirty="0">
              <a:solidFill>
                <a:srgbClr val="002060"/>
              </a:solidFill>
              <a:latin typeface="Avenir Next LT Pro Light"/>
            </a:endParaRPr>
          </a:p>
        </p:txBody>
      </p:sp>
      <p:sp>
        <p:nvSpPr>
          <p:cNvPr id="5" name="Rectangle 4">
            <a:extLst>
              <a:ext uri="{FF2B5EF4-FFF2-40B4-BE49-F238E27FC236}">
                <a16:creationId xmlns:a16="http://schemas.microsoft.com/office/drawing/2014/main" id="{07C7CDA0-FB2E-47DB-B0F0-F120D5CBDE48}"/>
              </a:ext>
            </a:extLst>
          </p:cNvPr>
          <p:cNvSpPr/>
          <p:nvPr/>
        </p:nvSpPr>
        <p:spPr>
          <a:xfrm>
            <a:off x="1717675" y="3435517"/>
            <a:ext cx="909052" cy="2446420"/>
          </a:xfrm>
          <a:prstGeom prst="rect">
            <a:avLst/>
          </a:prstGeom>
          <a:solidFill>
            <a:schemeClr val="accent2">
              <a:lumMod val="7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FAC0400D-6574-43F2-A510-BCFCC56A897F}"/>
              </a:ext>
            </a:extLst>
          </p:cNvPr>
          <p:cNvSpPr/>
          <p:nvPr/>
        </p:nvSpPr>
        <p:spPr>
          <a:xfrm>
            <a:off x="946484" y="1822116"/>
            <a:ext cx="2526630" cy="2112209"/>
          </a:xfrm>
          <a:prstGeom prst="cloud">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A86D7D-D389-47E0-AE7F-835601F9EE07}"/>
              </a:ext>
            </a:extLst>
          </p:cNvPr>
          <p:cNvSpPr/>
          <p:nvPr/>
        </p:nvSpPr>
        <p:spPr>
          <a:xfrm>
            <a:off x="2168023" y="2228181"/>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4E7C21B-6E74-4229-B5B4-2A77051B3FEF}"/>
              </a:ext>
            </a:extLst>
          </p:cNvPr>
          <p:cNvSpPr/>
          <p:nvPr/>
        </p:nvSpPr>
        <p:spPr>
          <a:xfrm>
            <a:off x="1459496" y="2348496"/>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893377-FA9A-4759-A6E7-B62A957769EE}"/>
              </a:ext>
            </a:extLst>
          </p:cNvPr>
          <p:cNvSpPr/>
          <p:nvPr/>
        </p:nvSpPr>
        <p:spPr>
          <a:xfrm>
            <a:off x="2769602" y="2455444"/>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A0C6188-80B9-402E-BF3A-8A2FC74AE141}"/>
              </a:ext>
            </a:extLst>
          </p:cNvPr>
          <p:cNvSpPr/>
          <p:nvPr/>
        </p:nvSpPr>
        <p:spPr>
          <a:xfrm>
            <a:off x="1539707" y="3057023"/>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C007D8-82FA-4FFE-BE32-8E28ADB68ED4}"/>
              </a:ext>
            </a:extLst>
          </p:cNvPr>
          <p:cNvSpPr/>
          <p:nvPr/>
        </p:nvSpPr>
        <p:spPr>
          <a:xfrm>
            <a:off x="2168022" y="2963444"/>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n 10">
            <a:extLst>
              <a:ext uri="{FF2B5EF4-FFF2-40B4-BE49-F238E27FC236}">
                <a16:creationId xmlns:a16="http://schemas.microsoft.com/office/drawing/2014/main" id="{F2BB067F-9204-478D-B9D0-1F77363BC046}"/>
              </a:ext>
            </a:extLst>
          </p:cNvPr>
          <p:cNvSpPr/>
          <p:nvPr/>
        </p:nvSpPr>
        <p:spPr>
          <a:xfrm>
            <a:off x="3594267" y="1822953"/>
            <a:ext cx="4251157" cy="1323472"/>
          </a:xfrm>
          <a:prstGeom prst="sun">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25D91EF2-CD17-40D8-8E7C-9C7884B0A813}"/>
              </a:ext>
            </a:extLst>
          </p:cNvPr>
          <p:cNvSpPr/>
          <p:nvPr/>
        </p:nvSpPr>
        <p:spPr>
          <a:xfrm>
            <a:off x="7707562" y="3824036"/>
            <a:ext cx="628316" cy="628316"/>
          </a:xfrm>
          <a:prstGeom prst="smileyFace">
            <a:avLst/>
          </a:prstGeom>
          <a:solidFill>
            <a:schemeClr val="accent2">
              <a:lumMod val="60000"/>
              <a:lumOff val="4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Curved 12">
            <a:extLst>
              <a:ext uri="{FF2B5EF4-FFF2-40B4-BE49-F238E27FC236}">
                <a16:creationId xmlns:a16="http://schemas.microsoft.com/office/drawing/2014/main" id="{18034AD7-E155-4C63-9B72-116E6969310F}"/>
              </a:ext>
            </a:extLst>
          </p:cNvPr>
          <p:cNvCxnSpPr/>
          <p:nvPr/>
        </p:nvCxnSpPr>
        <p:spPr>
          <a:xfrm>
            <a:off x="8024228" y="3819858"/>
            <a:ext cx="713874" cy="794085"/>
          </a:xfrm>
          <a:prstGeom prst="curvedConnector3">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E3AE3631-DF24-4A64-BBFC-5F4A4BDA3DA2}"/>
              </a:ext>
            </a:extLst>
          </p:cNvPr>
          <p:cNvCxnSpPr>
            <a:cxnSpLocks/>
          </p:cNvCxnSpPr>
          <p:nvPr/>
        </p:nvCxnSpPr>
        <p:spPr>
          <a:xfrm flipH="1">
            <a:off x="7227470" y="3819858"/>
            <a:ext cx="729915" cy="847558"/>
          </a:xfrm>
          <a:prstGeom prst="curvedConnector3">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8A580316-809A-47F5-A5FF-71561762567D}"/>
              </a:ext>
            </a:extLst>
          </p:cNvPr>
          <p:cNvSpPr/>
          <p:nvPr/>
        </p:nvSpPr>
        <p:spPr>
          <a:xfrm>
            <a:off x="7492371" y="4457366"/>
            <a:ext cx="1056105" cy="909052"/>
          </a:xfrm>
          <a:prstGeom prst="triangle">
            <a:avLst/>
          </a:prstGeom>
          <a:solidFill>
            <a:schemeClr val="accent2">
              <a:lumMod val="75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3E1A94-6908-4DB8-8E3D-514DF6175D05}"/>
              </a:ext>
            </a:extLst>
          </p:cNvPr>
          <p:cNvSpPr/>
          <p:nvPr/>
        </p:nvSpPr>
        <p:spPr>
          <a:xfrm>
            <a:off x="7141074" y="4447338"/>
            <a:ext cx="347579" cy="360947"/>
          </a:xfrm>
          <a:prstGeom prst="ellipse">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5AB9489-F054-4DD6-B3DC-E02A63768F16}"/>
              </a:ext>
            </a:extLst>
          </p:cNvPr>
          <p:cNvSpPr txBox="1"/>
          <p:nvPr/>
        </p:nvSpPr>
        <p:spPr>
          <a:xfrm>
            <a:off x="5105400" y="223119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chemeClr val="accent4"/>
                </a:solidFill>
                <a:latin typeface="Avenir Next LT Pro Light"/>
                <a:ea typeface="STCaiyun"/>
                <a:cs typeface="Calibri"/>
              </a:rPr>
              <a:t>sunlight</a:t>
            </a:r>
          </a:p>
        </p:txBody>
      </p:sp>
      <p:cxnSp>
        <p:nvCxnSpPr>
          <p:cNvPr id="20" name="Straight Arrow Connector 19">
            <a:extLst>
              <a:ext uri="{FF2B5EF4-FFF2-40B4-BE49-F238E27FC236}">
                <a16:creationId xmlns:a16="http://schemas.microsoft.com/office/drawing/2014/main" id="{02DC3C5E-3F89-464F-9A79-6AF41E38D656}"/>
              </a:ext>
            </a:extLst>
          </p:cNvPr>
          <p:cNvCxnSpPr/>
          <p:nvPr/>
        </p:nvCxnSpPr>
        <p:spPr>
          <a:xfrm>
            <a:off x="3722175" y="2694954"/>
            <a:ext cx="1221872" cy="553454"/>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420ACB8-D438-415B-A9CE-3F8FCD8AFEF3}"/>
              </a:ext>
            </a:extLst>
          </p:cNvPr>
          <p:cNvSpPr txBox="1"/>
          <p:nvPr/>
        </p:nvSpPr>
        <p:spPr>
          <a:xfrm rot="1080000">
            <a:off x="4907751" y="3187686"/>
            <a:ext cx="13662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729942"/>
                </a:solidFill>
                <a:latin typeface="Avenir Next LT Pro Light"/>
              </a:rPr>
              <a:t>oxygen</a:t>
            </a:r>
            <a:endParaRPr lang="en-US" sz="2400" dirty="0">
              <a:solidFill>
                <a:srgbClr val="729942"/>
              </a:solidFill>
              <a:latin typeface="Avenir Next LT Pro Light"/>
              <a:cs typeface="Calibri"/>
            </a:endParaRPr>
          </a:p>
        </p:txBody>
      </p:sp>
      <p:cxnSp>
        <p:nvCxnSpPr>
          <p:cNvPr id="22" name="Straight Arrow Connector 21">
            <a:extLst>
              <a:ext uri="{FF2B5EF4-FFF2-40B4-BE49-F238E27FC236}">
                <a16:creationId xmlns:a16="http://schemas.microsoft.com/office/drawing/2014/main" id="{299C8DC3-CDF0-49D1-A839-93357E8F1B31}"/>
              </a:ext>
            </a:extLst>
          </p:cNvPr>
          <p:cNvCxnSpPr>
            <a:cxnSpLocks/>
          </p:cNvCxnSpPr>
          <p:nvPr/>
        </p:nvCxnSpPr>
        <p:spPr>
          <a:xfrm>
            <a:off x="6149308" y="3549149"/>
            <a:ext cx="1302082" cy="39303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932DEB-EEDA-473E-A710-FF97929D5304}"/>
              </a:ext>
            </a:extLst>
          </p:cNvPr>
          <p:cNvCxnSpPr>
            <a:cxnSpLocks/>
          </p:cNvCxnSpPr>
          <p:nvPr/>
        </p:nvCxnSpPr>
        <p:spPr>
          <a:xfrm>
            <a:off x="3174070" y="2935585"/>
            <a:ext cx="1235240" cy="7005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FD6CDF9-6783-4988-9687-C022CCCA2C7D}"/>
              </a:ext>
            </a:extLst>
          </p:cNvPr>
          <p:cNvSpPr txBox="1"/>
          <p:nvPr/>
        </p:nvSpPr>
        <p:spPr>
          <a:xfrm rot="1500000">
            <a:off x="4223919" y="386297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venir Next LT Pro Light"/>
                <a:cs typeface="Calibri"/>
              </a:rPr>
              <a:t>sugar</a:t>
            </a:r>
          </a:p>
          <a:p>
            <a:pPr algn="l"/>
            <a:r>
              <a:rPr lang="en-US" sz="2400" dirty="0">
                <a:solidFill>
                  <a:srgbClr val="FF0000"/>
                </a:solidFill>
                <a:latin typeface="Avenir Next LT Pro Light"/>
                <a:cs typeface="Calibri"/>
              </a:rPr>
              <a:t>glucose</a:t>
            </a:r>
          </a:p>
        </p:txBody>
      </p:sp>
      <p:cxnSp>
        <p:nvCxnSpPr>
          <p:cNvPr id="25" name="Straight Arrow Connector 24">
            <a:extLst>
              <a:ext uri="{FF2B5EF4-FFF2-40B4-BE49-F238E27FC236}">
                <a16:creationId xmlns:a16="http://schemas.microsoft.com/office/drawing/2014/main" id="{9408D093-6C48-43C7-9F54-E8595DF46662}"/>
              </a:ext>
            </a:extLst>
          </p:cNvPr>
          <p:cNvCxnSpPr>
            <a:cxnSpLocks/>
          </p:cNvCxnSpPr>
          <p:nvPr/>
        </p:nvCxnSpPr>
        <p:spPr>
          <a:xfrm>
            <a:off x="5313016" y="4125375"/>
            <a:ext cx="1649661" cy="5133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0F64AF-9D00-4B5F-BD92-C09538F6EE69}"/>
              </a:ext>
            </a:extLst>
          </p:cNvPr>
          <p:cNvCxnSpPr>
            <a:cxnSpLocks/>
          </p:cNvCxnSpPr>
          <p:nvPr/>
        </p:nvCxnSpPr>
        <p:spPr>
          <a:xfrm flipH="1">
            <a:off x="5572363" y="4887374"/>
            <a:ext cx="1665705" cy="8556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8225C9-DFD3-410E-9BCF-A819DB0947A5}"/>
              </a:ext>
            </a:extLst>
          </p:cNvPr>
          <p:cNvSpPr txBox="1"/>
          <p:nvPr/>
        </p:nvSpPr>
        <p:spPr>
          <a:xfrm>
            <a:off x="4580690" y="475447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002060"/>
                </a:solidFill>
                <a:latin typeface="Avenir Next LT Pro Light"/>
                <a:cs typeface="Calibri"/>
              </a:rPr>
              <a:t>water</a:t>
            </a:r>
          </a:p>
        </p:txBody>
      </p:sp>
      <p:cxnSp>
        <p:nvCxnSpPr>
          <p:cNvPr id="28" name="Straight Arrow Connector 27">
            <a:extLst>
              <a:ext uri="{FF2B5EF4-FFF2-40B4-BE49-F238E27FC236}">
                <a16:creationId xmlns:a16="http://schemas.microsoft.com/office/drawing/2014/main" id="{31E9A1AA-3BA1-4D8E-BF3D-D2D8822016B3}"/>
              </a:ext>
            </a:extLst>
          </p:cNvPr>
          <p:cNvCxnSpPr>
            <a:cxnSpLocks/>
          </p:cNvCxnSpPr>
          <p:nvPr/>
        </p:nvCxnSpPr>
        <p:spPr>
          <a:xfrm flipH="1">
            <a:off x="2791730" y="5047795"/>
            <a:ext cx="1625602" cy="17913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438C936-DFA5-4085-9A1D-562CFEC4B22C}"/>
              </a:ext>
            </a:extLst>
          </p:cNvPr>
          <p:cNvCxnSpPr>
            <a:cxnSpLocks/>
          </p:cNvCxnSpPr>
          <p:nvPr/>
        </p:nvCxnSpPr>
        <p:spPr>
          <a:xfrm flipH="1">
            <a:off x="6334361" y="5234952"/>
            <a:ext cx="1064127" cy="1657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8A9AE6-386D-4737-8C2D-10A97C293076}"/>
              </a:ext>
            </a:extLst>
          </p:cNvPr>
          <p:cNvSpPr txBox="1"/>
          <p:nvPr/>
        </p:nvSpPr>
        <p:spPr>
          <a:xfrm>
            <a:off x="4001670" y="5285040"/>
            <a:ext cx="2649622" cy="47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venir Next LT Pro Light"/>
                <a:cs typeface="Calibri"/>
              </a:rPr>
              <a:t>carbon dioxide</a:t>
            </a:r>
          </a:p>
        </p:txBody>
      </p:sp>
      <p:cxnSp>
        <p:nvCxnSpPr>
          <p:cNvPr id="31" name="Straight Arrow Connector 30">
            <a:extLst>
              <a:ext uri="{FF2B5EF4-FFF2-40B4-BE49-F238E27FC236}">
                <a16:creationId xmlns:a16="http://schemas.microsoft.com/office/drawing/2014/main" id="{FF0236EF-E0DD-4DE1-B3E7-396A05C2FFAF}"/>
              </a:ext>
            </a:extLst>
          </p:cNvPr>
          <p:cNvCxnSpPr>
            <a:cxnSpLocks/>
          </p:cNvCxnSpPr>
          <p:nvPr/>
        </p:nvCxnSpPr>
        <p:spPr>
          <a:xfrm flipH="1">
            <a:off x="2631308" y="5569163"/>
            <a:ext cx="1237918" cy="721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86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A080C8-610E-43BE-B024-C7DEB31E0121}"/>
              </a:ext>
            </a:extLst>
          </p:cNvPr>
          <p:cNvSpPr>
            <a:spLocks noGrp="1"/>
          </p:cNvSpPr>
          <p:nvPr>
            <p:ph type="title"/>
          </p:nvPr>
        </p:nvSpPr>
        <p:spPr>
          <a:xfrm>
            <a:off x="838201" y="549249"/>
            <a:ext cx="4802249" cy="1671570"/>
          </a:xfrm>
          <a:ln w="57150">
            <a:solidFill>
              <a:schemeClr val="tx1"/>
            </a:solidFill>
          </a:ln>
        </p:spPr>
        <p:txBody>
          <a:bodyPr>
            <a:normAutofit/>
          </a:bodyPr>
          <a:lstStyle/>
          <a:p>
            <a:r>
              <a:rPr lang="en-US" sz="4000" dirty="0">
                <a:solidFill>
                  <a:srgbClr val="0070C0"/>
                </a:solidFill>
                <a:latin typeface="STCaiyun"/>
                <a:ea typeface="STCaiyun"/>
                <a:cs typeface="Calibri Light" panose="020F0302020204030204"/>
              </a:rPr>
              <a:t>Energy...</a:t>
            </a:r>
            <a:br>
              <a:rPr lang="en-US" sz="4000" dirty="0">
                <a:solidFill>
                  <a:srgbClr val="0070C0"/>
                </a:solidFill>
                <a:latin typeface="STCaiyun"/>
                <a:ea typeface="STCaiyun"/>
                <a:cs typeface="Calibri Light" panose="020F0302020204030204"/>
              </a:rPr>
            </a:br>
            <a:r>
              <a:rPr lang="en-US" sz="4000" dirty="0">
                <a:solidFill>
                  <a:srgbClr val="0070C0"/>
                </a:solidFill>
                <a:latin typeface="STCaiyun"/>
                <a:ea typeface="STCaiyun"/>
                <a:cs typeface="Calibri Light" panose="020F0302020204030204"/>
              </a:rPr>
              <a:t>Page 7</a:t>
            </a:r>
            <a:endParaRPr lang="en-US" sz="4000" dirty="0">
              <a:solidFill>
                <a:srgbClr val="0070C0"/>
              </a:solidFill>
              <a:cs typeface="Calibri Light" panose="020F0302020204030204"/>
            </a:endParaRPr>
          </a:p>
        </p:txBody>
      </p:sp>
      <p:pic>
        <p:nvPicPr>
          <p:cNvPr id="16" name="Picture 16">
            <a:extLst>
              <a:ext uri="{FF2B5EF4-FFF2-40B4-BE49-F238E27FC236}">
                <a16:creationId xmlns:a16="http://schemas.microsoft.com/office/drawing/2014/main" id="{A82BE748-3EE7-4255-92C5-29F2C3D01EF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357" r="15297" b="2"/>
          <a:stretch/>
        </p:blipFill>
        <p:spPr>
          <a:xfrm>
            <a:off x="5995436" y="1"/>
            <a:ext cx="3016307" cy="2223338"/>
          </a:xfrm>
          <a:prstGeom prst="rect">
            <a:avLst/>
          </a:prstGeom>
        </p:spPr>
      </p:pic>
      <p:pic>
        <p:nvPicPr>
          <p:cNvPr id="9" name="Picture 9" descr="Thunder Lightning Cityscape - Free photo on Pixabay">
            <a:extLst>
              <a:ext uri="{FF2B5EF4-FFF2-40B4-BE49-F238E27FC236}">
                <a16:creationId xmlns:a16="http://schemas.microsoft.com/office/drawing/2014/main" id="{1A24C915-42F1-418E-B90B-86A310BAF3FA}"/>
              </a:ext>
            </a:extLst>
          </p:cNvPr>
          <p:cNvPicPr>
            <a:picLocks noChangeAspect="1"/>
          </p:cNvPicPr>
          <p:nvPr/>
        </p:nvPicPr>
        <p:blipFill rotWithShape="1">
          <a:blip r:embed="rId4"/>
          <a:srcRect t="16217" r="3" b="3"/>
          <a:stretch/>
        </p:blipFill>
        <p:spPr>
          <a:xfrm>
            <a:off x="9188878" y="10"/>
            <a:ext cx="3003123" cy="1679499"/>
          </a:xfrm>
          <a:prstGeom prst="rect">
            <a:avLst/>
          </a:prstGeom>
        </p:spPr>
      </p:pic>
      <p:sp>
        <p:nvSpPr>
          <p:cNvPr id="3" name="Content Placeholder 2">
            <a:extLst>
              <a:ext uri="{FF2B5EF4-FFF2-40B4-BE49-F238E27FC236}">
                <a16:creationId xmlns:a16="http://schemas.microsoft.com/office/drawing/2014/main" id="{4B5AF403-18E3-471F-8754-6FE36F338496}"/>
              </a:ext>
            </a:extLst>
          </p:cNvPr>
          <p:cNvSpPr>
            <a:spLocks noGrp="1"/>
          </p:cNvSpPr>
          <p:nvPr>
            <p:ph idx="1"/>
          </p:nvPr>
        </p:nvSpPr>
        <p:spPr>
          <a:xfrm>
            <a:off x="838201" y="2384215"/>
            <a:ext cx="4802249" cy="4119186"/>
          </a:xfrm>
          <a:ln w="57150">
            <a:solidFill>
              <a:schemeClr val="accent2">
                <a:lumMod val="75000"/>
              </a:schemeClr>
            </a:solidFill>
          </a:ln>
        </p:spPr>
        <p:txBody>
          <a:bodyPr vert="horz" lIns="91440" tIns="45720" rIns="91440" bIns="45720" rtlCol="0">
            <a:normAutofit/>
          </a:bodyPr>
          <a:lstStyle/>
          <a:p>
            <a:pPr marL="0" indent="0">
              <a:buNone/>
            </a:pPr>
            <a:r>
              <a:rPr lang="en-US" sz="1100" b="1">
                <a:latin typeface="Avenir Next LT Pro Light"/>
                <a:cs typeface="Calibri" panose="020F0502020204030204"/>
              </a:rPr>
              <a:t>is the ability to do work, transfer heat or cause change.</a:t>
            </a:r>
            <a:endParaRPr lang="en-US" sz="1100">
              <a:latin typeface="Calibri" panose="020F0502020204030204"/>
              <a:cs typeface="Calibri" panose="020F0502020204030204"/>
            </a:endParaRPr>
          </a:p>
          <a:p>
            <a:pPr marL="0" indent="0">
              <a:buNone/>
            </a:pPr>
            <a:r>
              <a:rPr lang="en-US" sz="1100" b="1" u="sng">
                <a:latin typeface="Avenir Next LT Pro Light"/>
                <a:cs typeface="Calibri"/>
              </a:rPr>
              <a:t>Mechanical</a:t>
            </a:r>
          </a:p>
          <a:p>
            <a:pPr marL="0" indent="0">
              <a:buNone/>
            </a:pPr>
            <a:r>
              <a:rPr lang="en-US" sz="1100" b="1">
                <a:latin typeface="Avenir Next LT Pro Light"/>
                <a:cs typeface="Calibri"/>
              </a:rPr>
              <a:t>motion and position</a:t>
            </a:r>
          </a:p>
          <a:p>
            <a:pPr marL="0" indent="0">
              <a:buNone/>
            </a:pPr>
            <a:r>
              <a:rPr lang="en-US" sz="1100" b="1" u="sng">
                <a:latin typeface="Avenir Next LT Pro Light"/>
                <a:cs typeface="Calibri"/>
              </a:rPr>
              <a:t>Electrical</a:t>
            </a:r>
          </a:p>
          <a:p>
            <a:pPr marL="0" indent="0">
              <a:buNone/>
            </a:pPr>
            <a:r>
              <a:rPr lang="en-US" sz="1100" b="1">
                <a:latin typeface="Avenir Next LT Pro Light"/>
                <a:cs typeface="Calibri"/>
              </a:rPr>
              <a:t>flow of electrons</a:t>
            </a:r>
          </a:p>
          <a:p>
            <a:pPr marL="0" indent="0">
              <a:buNone/>
            </a:pPr>
            <a:r>
              <a:rPr lang="en-US" sz="1100" b="1" u="sng">
                <a:latin typeface="Avenir Next LT Pro Light"/>
                <a:cs typeface="Calibri"/>
              </a:rPr>
              <a:t>Radiant</a:t>
            </a:r>
          </a:p>
          <a:p>
            <a:pPr marL="0" indent="0">
              <a:buNone/>
            </a:pPr>
            <a:r>
              <a:rPr lang="en-US" sz="1100" b="1">
                <a:latin typeface="Avenir Next LT Pro Light"/>
                <a:cs typeface="Calibri"/>
              </a:rPr>
              <a:t>forms of light energy</a:t>
            </a:r>
          </a:p>
          <a:p>
            <a:pPr marL="0" indent="0">
              <a:buNone/>
            </a:pPr>
            <a:r>
              <a:rPr lang="en-US" sz="1100" b="1" u="sng">
                <a:latin typeface="Avenir Next LT Pro Light"/>
                <a:cs typeface="Calibri"/>
              </a:rPr>
              <a:t>Chemical</a:t>
            </a:r>
          </a:p>
          <a:p>
            <a:pPr marL="0" indent="0">
              <a:buNone/>
            </a:pPr>
            <a:r>
              <a:rPr lang="en-US" sz="1100" b="1">
                <a:latin typeface="Avenir Next LT Pro Light"/>
                <a:cs typeface="Calibri"/>
              </a:rPr>
              <a:t>stored in bonds</a:t>
            </a:r>
          </a:p>
          <a:p>
            <a:pPr marL="0" indent="0">
              <a:buNone/>
            </a:pPr>
            <a:r>
              <a:rPr lang="en-US" sz="1100" b="1" u="sng">
                <a:latin typeface="Avenir Next LT Pro Light"/>
                <a:cs typeface="Calibri"/>
              </a:rPr>
              <a:t>Nuclear</a:t>
            </a:r>
          </a:p>
          <a:p>
            <a:pPr marL="0" indent="0">
              <a:buNone/>
            </a:pPr>
            <a:r>
              <a:rPr lang="en-US" sz="1100" b="1">
                <a:latin typeface="Avenir Next LT Pro Light"/>
                <a:cs typeface="Calibri"/>
              </a:rPr>
              <a:t>splitting atoms</a:t>
            </a:r>
          </a:p>
          <a:p>
            <a:pPr marL="0" indent="0">
              <a:buNone/>
            </a:pPr>
            <a:r>
              <a:rPr lang="en-US" sz="1100" b="1" u="sng">
                <a:latin typeface="Avenir Next LT Pro Light"/>
                <a:cs typeface="Calibri"/>
              </a:rPr>
              <a:t>Thermal</a:t>
            </a:r>
          </a:p>
          <a:p>
            <a:pPr marL="0" indent="0">
              <a:buNone/>
            </a:pPr>
            <a:r>
              <a:rPr lang="en-US" sz="1100" b="1">
                <a:latin typeface="Avenir Next LT Pro Light"/>
                <a:cs typeface="Calibri"/>
              </a:rPr>
              <a:t>heat</a:t>
            </a:r>
          </a:p>
          <a:p>
            <a:pPr marL="0" indent="0">
              <a:buNone/>
            </a:pPr>
            <a:endParaRPr lang="en-US" sz="1100" b="1">
              <a:latin typeface="Avenir Next LT Pro Light"/>
              <a:cs typeface="Calibri"/>
            </a:endParaRPr>
          </a:p>
          <a:p>
            <a:pPr marL="0" indent="0">
              <a:buNone/>
            </a:pPr>
            <a:endParaRPr lang="en-US" sz="1100" b="1">
              <a:latin typeface="Avenir Next LT Pro Light"/>
              <a:cs typeface="Calibri"/>
            </a:endParaRPr>
          </a:p>
        </p:txBody>
      </p:sp>
      <p:pic>
        <p:nvPicPr>
          <p:cNvPr id="13" name="Picture 13">
            <a:extLst>
              <a:ext uri="{FF2B5EF4-FFF2-40B4-BE49-F238E27FC236}">
                <a16:creationId xmlns:a16="http://schemas.microsoft.com/office/drawing/2014/main" id="{8D07EDAC-12C2-45F7-8E59-3A3AA9DFEDCC}"/>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020" r="7865" b="3"/>
          <a:stretch/>
        </p:blipFill>
        <p:spPr>
          <a:xfrm>
            <a:off x="5995437" y="2384215"/>
            <a:ext cx="3016307" cy="2234180"/>
          </a:xfrm>
          <a:prstGeom prst="rect">
            <a:avLst/>
          </a:prstGeom>
        </p:spPr>
      </p:pic>
      <p:pic>
        <p:nvPicPr>
          <p:cNvPr id="19" name="Picture 19" descr="Forest Fire Free Stock Photo - Public Domain Pictures">
            <a:extLst>
              <a:ext uri="{FF2B5EF4-FFF2-40B4-BE49-F238E27FC236}">
                <a16:creationId xmlns:a16="http://schemas.microsoft.com/office/drawing/2014/main" id="{61F070DC-F88F-43FB-BB4A-046AF5A895C7}"/>
              </a:ext>
            </a:extLst>
          </p:cNvPr>
          <p:cNvPicPr>
            <a:picLocks noChangeAspect="1"/>
          </p:cNvPicPr>
          <p:nvPr/>
        </p:nvPicPr>
        <p:blipFill rotWithShape="1">
          <a:blip r:embed="rId7"/>
          <a:srcRect l="2925"/>
          <a:stretch/>
        </p:blipFill>
        <p:spPr>
          <a:xfrm>
            <a:off x="9188877" y="1843285"/>
            <a:ext cx="3003123" cy="2064985"/>
          </a:xfrm>
          <a:prstGeom prst="rect">
            <a:avLst/>
          </a:prstGeom>
        </p:spPr>
      </p:pic>
      <p:pic>
        <p:nvPicPr>
          <p:cNvPr id="8" name="Picture 8" descr="Roller Coaster Free Stock Photo - Public Domain Pictures">
            <a:extLst>
              <a:ext uri="{FF2B5EF4-FFF2-40B4-BE49-F238E27FC236}">
                <a16:creationId xmlns:a16="http://schemas.microsoft.com/office/drawing/2014/main" id="{71B4C42A-F6FE-4662-A044-8C20E5E0BAEF}"/>
              </a:ext>
            </a:extLst>
          </p:cNvPr>
          <p:cNvPicPr>
            <a:picLocks noChangeAspect="1"/>
          </p:cNvPicPr>
          <p:nvPr/>
        </p:nvPicPr>
        <p:blipFill rotWithShape="1">
          <a:blip r:embed="rId8"/>
          <a:srcRect t="15361" r="3" b="3"/>
          <a:stretch/>
        </p:blipFill>
        <p:spPr>
          <a:xfrm>
            <a:off x="5995436" y="4790113"/>
            <a:ext cx="3016307" cy="2067887"/>
          </a:xfrm>
          <a:prstGeom prst="rect">
            <a:avLst/>
          </a:prstGeom>
        </p:spPr>
      </p:pic>
      <p:pic>
        <p:nvPicPr>
          <p:cNvPr id="10" name="Picture 10">
            <a:extLst>
              <a:ext uri="{FF2B5EF4-FFF2-40B4-BE49-F238E27FC236}">
                <a16:creationId xmlns:a16="http://schemas.microsoft.com/office/drawing/2014/main" id="{B56175FF-EC7C-471B-8C99-0446EC8A7A6E}"/>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28645" r="3790"/>
          <a:stretch/>
        </p:blipFill>
        <p:spPr>
          <a:xfrm>
            <a:off x="9188878" y="4079988"/>
            <a:ext cx="3003123" cy="2778013"/>
          </a:xfrm>
          <a:prstGeom prst="rect">
            <a:avLst/>
          </a:prstGeom>
        </p:spPr>
      </p:pic>
    </p:spTree>
    <p:extLst>
      <p:ext uri="{BB962C8B-B14F-4D97-AF65-F5344CB8AC3E}">
        <p14:creationId xmlns:p14="http://schemas.microsoft.com/office/powerpoint/2010/main" val="3328172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1371-324B-4C3F-90C0-35BA175A1556}"/>
              </a:ext>
            </a:extLst>
          </p:cNvPr>
          <p:cNvSpPr>
            <a:spLocks noGrp="1"/>
          </p:cNvSpPr>
          <p:nvPr>
            <p:ph type="ctrTitle"/>
          </p:nvPr>
        </p:nvSpPr>
        <p:spPr/>
        <p:txBody>
          <a:bodyPr/>
          <a:lstStyle/>
          <a:p>
            <a:r>
              <a:rPr lang="en-US" dirty="0"/>
              <a:t>This must be the last page in the PowerPoint</a:t>
            </a:r>
          </a:p>
        </p:txBody>
      </p:sp>
      <p:sp>
        <p:nvSpPr>
          <p:cNvPr id="3" name="Subtitle 2">
            <a:extLst>
              <a:ext uri="{FF2B5EF4-FFF2-40B4-BE49-F238E27FC236}">
                <a16:creationId xmlns:a16="http://schemas.microsoft.com/office/drawing/2014/main" id="{85475424-4C20-4C1F-AFB0-2BFDDA00F15F}"/>
              </a:ext>
            </a:extLst>
          </p:cNvPr>
          <p:cNvSpPr>
            <a:spLocks noGrp="1"/>
          </p:cNvSpPr>
          <p:nvPr>
            <p:ph type="subTitle" idx="1"/>
          </p:nvPr>
        </p:nvSpPr>
        <p:spPr/>
        <p:txBody>
          <a:bodyPr>
            <a:normAutofit fontScale="92500" lnSpcReduction="10000"/>
          </a:bodyPr>
          <a:lstStyle/>
          <a:p>
            <a:r>
              <a:rPr lang="en-US" dirty="0"/>
              <a:t>Instructions</a:t>
            </a:r>
          </a:p>
          <a:p>
            <a:r>
              <a:rPr lang="en-US" dirty="0"/>
              <a:t>Turn your notes into a complete, detailed PowerPoint presentation. You must do more than just insert photos of your notes, but you may include the pictures you drew as part of your presentation. You may use internet pictures as well and you can be creative with the fonts and colors.</a:t>
            </a:r>
          </a:p>
        </p:txBody>
      </p:sp>
    </p:spTree>
    <p:extLst>
      <p:ext uri="{BB962C8B-B14F-4D97-AF65-F5344CB8AC3E}">
        <p14:creationId xmlns:p14="http://schemas.microsoft.com/office/powerpoint/2010/main" val="1801685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29fe3c8e-909c-4172-8529-210796b9a0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6D7D8AA9294847A81DBD964F310D88" ma:contentTypeVersion="11" ma:contentTypeDescription="Create a new document." ma:contentTypeScope="" ma:versionID="b1ff089f2d16385164f07b5864b2bce8">
  <xsd:schema xmlns:xsd="http://www.w3.org/2001/XMLSchema" xmlns:xs="http://www.w3.org/2001/XMLSchema" xmlns:p="http://schemas.microsoft.com/office/2006/metadata/properties" xmlns:ns2="29fe3c8e-909c-4172-8529-210796b9a013" xmlns:ns3="4bd85fcc-f9ce-48b1-aa17-818b319c90c0" targetNamespace="http://schemas.microsoft.com/office/2006/metadata/properties" ma:root="true" ma:fieldsID="0f0ea9eda440ddf455d7e6f78e8e6638" ns2:_="" ns3:_="">
    <xsd:import namespace="29fe3c8e-909c-4172-8529-210796b9a013"/>
    <xsd:import namespace="4bd85fcc-f9ce-48b1-aa17-818b319c90c0"/>
    <xsd:element name="properties">
      <xsd:complexType>
        <xsd:sequence>
          <xsd:element name="documentManagement">
            <xsd:complexType>
              <xsd:all>
                <xsd:element ref="ns2:ReferenceId"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e3c8e-909c-4172-8529-210796b9a013"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85fcc-f9ce-48b1-aa17-818b319c90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A29816-B8D1-4C08-B024-6716B9CBBB0F}">
  <ds:schemaRefs>
    <ds:schemaRef ds:uri="http://schemas.microsoft.com/sharepoint/v3/contenttype/forms"/>
  </ds:schemaRefs>
</ds:datastoreItem>
</file>

<file path=customXml/itemProps2.xml><?xml version="1.0" encoding="utf-8"?>
<ds:datastoreItem xmlns:ds="http://schemas.openxmlformats.org/officeDocument/2006/customXml" ds:itemID="{9797C29B-DB86-4531-805A-57C9BABC7869}">
  <ds:schemaRefs>
    <ds:schemaRef ds:uri="http://purl.org/dc/terms/"/>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4bd85fcc-f9ce-48b1-aa17-818b319c90c0"/>
    <ds:schemaRef ds:uri="29fe3c8e-909c-4172-8529-210796b9a013"/>
    <ds:schemaRef ds:uri="http://purl.org/dc/elements/1.1/"/>
  </ds:schemaRefs>
</ds:datastoreItem>
</file>

<file path=customXml/itemProps3.xml><?xml version="1.0" encoding="utf-8"?>
<ds:datastoreItem xmlns:ds="http://schemas.openxmlformats.org/officeDocument/2006/customXml" ds:itemID="{1EDFA53B-823B-4B89-A2B3-D50047E08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fe3c8e-909c-4172-8529-210796b9a013"/>
    <ds:schemaRef ds:uri="4bd85fcc-f9ce-48b1-aa17-818b319c9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389</Words>
  <Application>Microsoft Office PowerPoint</Application>
  <PresentationFormat>Widescreen</PresentationFormat>
  <Paragraphs>120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STCaiyun</vt:lpstr>
      <vt:lpstr>Abadi Extra Light</vt:lpstr>
      <vt:lpstr>Arial</vt:lpstr>
      <vt:lpstr>Avenir Next LT Pro Light</vt:lpstr>
      <vt:lpstr>Calibri</vt:lpstr>
      <vt:lpstr>Calibri Light</vt:lpstr>
      <vt:lpstr>Office Theme</vt:lpstr>
      <vt:lpstr>Ecology Notes Pages 1-7</vt:lpstr>
      <vt:lpstr>-Science-  page 1</vt:lpstr>
      <vt:lpstr>Cell Theory page 2</vt:lpstr>
      <vt:lpstr>Cells page 3</vt:lpstr>
      <vt:lpstr> Photosynthesis  page 4 part 1 </vt:lpstr>
      <vt:lpstr>Cellular Respiration page 4 part 2</vt:lpstr>
      <vt:lpstr>Photosynthesis Cellular Respiration Cycle page 6</vt:lpstr>
      <vt:lpstr>Energy... Page 7</vt:lpstr>
      <vt:lpstr>This must be the last page in the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Notes Pages 1-7</dc:title>
  <dc:creator>Gierut, Deborah</dc:creator>
  <cp:lastModifiedBy>Gierut, Deborah</cp:lastModifiedBy>
  <cp:revision>1251</cp:revision>
  <dcterms:created xsi:type="dcterms:W3CDTF">2021-03-08T00:00:12Z</dcterms:created>
  <dcterms:modified xsi:type="dcterms:W3CDTF">2021-03-26T17:34:36Z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0x010100906D7D8AA9294847A81DBD964F310D88</vt:lpwstr>
  </property>
  <property fmtid="{D5CDD505-2E9C-101B-9397-08002B2CF9AE}" pid="3" name="Order">
    <vt:r8>31800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TemplateUrl">
    <vt:lpwstr/>
  </property>
</Properties>
</file>