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9" r:id="rId3"/>
    <p:sldId id="269" r:id="rId4"/>
    <p:sldId id="260" r:id="rId5"/>
    <p:sldId id="261" r:id="rId6"/>
    <p:sldId id="271" r:id="rId7"/>
    <p:sldId id="262" r:id="rId8"/>
    <p:sldId id="263" r:id="rId9"/>
    <p:sldId id="264" r:id="rId10"/>
    <p:sldId id="265" r:id="rId11"/>
    <p:sldId id="268" r:id="rId12"/>
    <p:sldId id="267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350F64-B64E-B5AC-FACC-C83725D1565C}" v="3" dt="2020-10-19T02:36:41.473"/>
    <p1510:client id="{9C867599-235E-4FAE-88B1-5B06347DA63F}" v="26" dt="2020-10-19T02:43:05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4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326E5D6-7F7B-42C1-A060-B388BB8376A1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721F5C2-D12C-47B6-BC75-733A3E07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96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fashion/2020/jan/13/fashionable-face-masks-trying-to-make-something-horrific-seem-appealing#img-1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n.com/videos/us/2020/04/01/college-student-face-masks-deaf-hard-hearing-pkg-vpx.wlex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>
              <a:buSzPts val="1100"/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>
              <a:buSzPts val="1100"/>
            </a:pPr>
            <a:r>
              <a:rPr lang="en-US"/>
              <a:t>Do not contaminate yourself while wearing your mask</a:t>
            </a:r>
          </a:p>
          <a:p>
            <a:pPr>
              <a:buSzPts val="1100"/>
            </a:pPr>
            <a:r>
              <a:rPr lang="en-US"/>
              <a:t>-Don’t put the mask around your neck or up on your forehead</a:t>
            </a:r>
          </a:p>
          <a:p>
            <a:pPr>
              <a:buSzPts val="1100"/>
            </a:pPr>
            <a:r>
              <a:rPr lang="en-US"/>
              <a:t>-Avoid touching the mask and wash your hands if you do</a:t>
            </a:r>
          </a:p>
          <a:p>
            <a:pPr>
              <a:buSzPts val="1100"/>
            </a:pPr>
            <a:endParaRPr lang="en-US"/>
          </a:p>
          <a:p>
            <a:pPr>
              <a:buSzPts val="1100"/>
            </a:pPr>
            <a:r>
              <a:rPr lang="en-US"/>
              <a:t>Do not contaminate yourself while removing your mask</a:t>
            </a:r>
          </a:p>
          <a:p>
            <a:pPr>
              <a:buSzPts val="1100"/>
            </a:pPr>
            <a:r>
              <a:rPr lang="en-US"/>
              <a:t>-Grasp just the ties or the elastics at the ears or the back of the head</a:t>
            </a:r>
          </a:p>
          <a:p>
            <a:pPr>
              <a:buSzPts val="1100"/>
            </a:pPr>
            <a:r>
              <a:rPr lang="en-US"/>
              <a:t>-Fold the mask with the outside corners together</a:t>
            </a:r>
          </a:p>
          <a:p>
            <a:pPr>
              <a:buSzPts val="1100"/>
            </a:pPr>
            <a:r>
              <a:rPr lang="en-US"/>
              <a:t>-Be careful not to touch your eyes, nose or mouth and wash your hands</a:t>
            </a:r>
          </a:p>
          <a:p>
            <a:pPr>
              <a:buSzPts val="1100"/>
            </a:pPr>
            <a:r>
              <a:rPr lang="en-US"/>
              <a:t>-Wash or dispose of masks when they become visibly wet or soiled and daily </a:t>
            </a:r>
          </a:p>
          <a:p>
            <a:pPr>
              <a:buSzPts val="1100"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2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>
              <a:buSzPts val="1100"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1241718" lvl="1" indent="-430945">
              <a:lnSpc>
                <a:spcPct val="114999"/>
              </a:lnSpc>
              <a:buSzPts val="1100"/>
              <a:buFont typeface="Arial,Sans-Serif"/>
              <a:buChar char="○"/>
            </a:pPr>
            <a:r>
              <a:rPr lang="en"/>
              <a:t>Most people have mild to no symptoms</a:t>
            </a:r>
            <a:endParaRPr lang="en-US"/>
          </a:p>
          <a:p>
            <a:pPr marL="1241718" lvl="1" indent="-430945">
              <a:lnSpc>
                <a:spcPct val="114999"/>
              </a:lnSpc>
              <a:buSzPts val="1100"/>
              <a:buFont typeface="Arial,Sans-Serif"/>
              <a:buChar char="○"/>
            </a:pPr>
            <a:r>
              <a:rPr lang="en"/>
              <a:t>A minority of people have severe symptoms that require hospitalization</a:t>
            </a:r>
            <a:endParaRPr lang="en">
              <a:cs typeface="Calibri"/>
            </a:endParaRPr>
          </a:p>
          <a:p>
            <a:pPr marL="810772" lvl="1">
              <a:lnSpc>
                <a:spcPct val="114999"/>
              </a:lnSpc>
              <a:buSzPts val="1100"/>
            </a:pPr>
            <a:endParaRPr lang="en">
              <a:cs typeface="Calibri"/>
            </a:endParaRPr>
          </a:p>
          <a:p>
            <a:pPr marL="810772" lvl="1">
              <a:lnSpc>
                <a:spcPct val="114999"/>
              </a:lnSpc>
              <a:buSzPts val="1100"/>
            </a:pPr>
            <a:r>
              <a:rPr lang="en">
                <a:cs typeface="Calibri"/>
              </a:rPr>
              <a:t>Mainly Spreads person to person</a:t>
            </a:r>
            <a:endParaRPr lang="en"/>
          </a:p>
          <a:p>
            <a:pPr marL="1241718" lvl="1" indent="-430945">
              <a:lnSpc>
                <a:spcPct val="114999"/>
              </a:lnSpc>
              <a:buSzPts val="1100"/>
              <a:buFont typeface="Arial,Sans-Serif"/>
              <a:buChar char="○"/>
            </a:pPr>
            <a:r>
              <a:rPr lang="en"/>
              <a:t>Between two people who are in close contact</a:t>
            </a:r>
            <a:endParaRPr lang="en-US"/>
          </a:p>
          <a:p>
            <a:pPr marL="1241718" lvl="1" indent="-430945">
              <a:lnSpc>
                <a:spcPct val="114999"/>
              </a:lnSpc>
              <a:buSzPts val="1100"/>
              <a:buFont typeface="Arial,Sans-Serif"/>
              <a:buChar char="○"/>
            </a:pPr>
            <a:r>
              <a:rPr lang="en"/>
              <a:t>Respiratory droplets from a cough, sneeze, singing or talking.</a:t>
            </a:r>
          </a:p>
          <a:p>
            <a:pPr marL="810772" lvl="1">
              <a:lnSpc>
                <a:spcPct val="114999"/>
              </a:lnSpc>
              <a:buSzPts val="1100"/>
            </a:pPr>
            <a:endParaRPr lang="en"/>
          </a:p>
          <a:p>
            <a:pPr marL="810772" lvl="1">
              <a:lnSpc>
                <a:spcPct val="114999"/>
              </a:lnSpc>
              <a:buSzPts val="1100"/>
            </a:pPr>
            <a:r>
              <a:rPr lang="en"/>
              <a:t>Symptoms include:</a:t>
            </a:r>
          </a:p>
          <a:p>
            <a:pPr marL="810772" lvl="1">
              <a:lnSpc>
                <a:spcPct val="114999"/>
              </a:lnSpc>
              <a:buSzPts val="1100"/>
            </a:pPr>
            <a:r>
              <a:rPr lang="en-US"/>
              <a:t>• Fever (100.0 or greater)               		• Nausea </a:t>
            </a:r>
          </a:p>
          <a:p>
            <a:pPr marL="810772" lvl="1">
              <a:lnSpc>
                <a:spcPct val="114999"/>
              </a:lnSpc>
              <a:buSzPts val="1100"/>
            </a:pPr>
            <a:r>
              <a:rPr lang="en-US"/>
              <a:t>• Stomachache                                 		• Diarrhea </a:t>
            </a:r>
          </a:p>
          <a:p>
            <a:pPr marL="810772" lvl="1">
              <a:lnSpc>
                <a:spcPct val="114999"/>
              </a:lnSpc>
              <a:buSzPts val="1100"/>
            </a:pPr>
            <a:r>
              <a:rPr lang="en-US"/>
              <a:t>• Headache                                       		• Fatigue </a:t>
            </a:r>
          </a:p>
          <a:p>
            <a:pPr marL="810772" lvl="1">
              <a:lnSpc>
                <a:spcPct val="114999"/>
              </a:lnSpc>
              <a:buSzPts val="1100"/>
            </a:pPr>
            <a:r>
              <a:rPr lang="en-US"/>
              <a:t>• Runny nose                                    		• Congestion </a:t>
            </a:r>
          </a:p>
          <a:p>
            <a:pPr marL="810772" lvl="1">
              <a:lnSpc>
                <a:spcPct val="114999"/>
              </a:lnSpc>
              <a:buSzPts val="1100"/>
            </a:pPr>
            <a:r>
              <a:rPr lang="en-US"/>
              <a:t>•Sore throat                                      		• Loss of taste or smell </a:t>
            </a:r>
          </a:p>
          <a:p>
            <a:pPr marL="810772" lvl="1">
              <a:lnSpc>
                <a:spcPct val="114999"/>
              </a:lnSpc>
              <a:buSzPts val="1100"/>
            </a:pPr>
            <a:r>
              <a:rPr lang="en-US"/>
              <a:t>• Muscle/body aches                      		• New and persistent/ </a:t>
            </a:r>
          </a:p>
          <a:p>
            <a:pPr marL="810772" lvl="1">
              <a:lnSpc>
                <a:spcPct val="114999"/>
              </a:lnSpc>
              <a:buSzPts val="1100"/>
            </a:pPr>
            <a:r>
              <a:rPr lang="en-US"/>
              <a:t>•Shortness of breath and/or 			   uncontrolled cough</a:t>
            </a:r>
          </a:p>
          <a:p>
            <a:pPr marL="810772" lvl="1">
              <a:lnSpc>
                <a:spcPct val="114999"/>
              </a:lnSpc>
              <a:buSzPts val="1100"/>
            </a:pPr>
            <a:r>
              <a:rPr lang="en-US"/>
              <a:t>  difficulty breathing </a:t>
            </a:r>
          </a:p>
          <a:p>
            <a:pPr marL="810772" lvl="1">
              <a:lnSpc>
                <a:spcPct val="114999"/>
              </a:lnSpc>
              <a:buSzPts val="1100"/>
            </a:pPr>
            <a:endParaRPr lang="en"/>
          </a:p>
          <a:p>
            <a:pPr marL="810772" lvl="1">
              <a:lnSpc>
                <a:spcPct val="114999"/>
              </a:lnSpc>
              <a:buSzPts val="1100"/>
            </a:pPr>
            <a:endParaRPr lang="en"/>
          </a:p>
          <a:p>
            <a:pPr marL="1241718" lvl="1" indent="-430945">
              <a:lnSpc>
                <a:spcPct val="114999"/>
              </a:lnSpc>
              <a:buSzPts val="1100"/>
              <a:buFont typeface="Arial,Sans-Serif"/>
              <a:buChar char="○"/>
            </a:pPr>
            <a:endParaRPr lang="en">
              <a:cs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810895" lvl="1">
              <a:lnSpc>
                <a:spcPct val="114999"/>
              </a:lnSpc>
              <a:buSzPts val="1100"/>
            </a:pPr>
            <a:r>
              <a:rPr lang="en"/>
              <a:t>You hear a lot about COVID-19 because it is a new illness.....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65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>
              <a:buSzPts val="1100"/>
            </a:pPr>
            <a:r>
              <a:rPr lang="en-US">
                <a:cs typeface="Calibri"/>
              </a:rPr>
              <a:t>When you should wash your hands?</a:t>
            </a:r>
          </a:p>
          <a:p>
            <a:pPr marL="1241718" lvl="1" indent="-422533">
              <a:lnSpc>
                <a:spcPct val="114999"/>
              </a:lnSpc>
              <a:buSzPts val="1100"/>
              <a:buFont typeface="Arial,Sans-Serif"/>
              <a:buChar char="○"/>
            </a:pPr>
            <a:r>
              <a:rPr lang="en"/>
              <a:t>After physical contact with people who are ill</a:t>
            </a:r>
            <a:endParaRPr lang="en-US"/>
          </a:p>
          <a:p>
            <a:pPr marL="1241718" lvl="1" indent="-422533">
              <a:lnSpc>
                <a:spcPct val="114999"/>
              </a:lnSpc>
              <a:buSzPts val="1100"/>
              <a:buFont typeface="Arial,Sans-Serif"/>
              <a:buChar char="○"/>
            </a:pPr>
            <a:r>
              <a:rPr lang="en"/>
              <a:t>Before, during, and after food prep</a:t>
            </a:r>
            <a:endParaRPr lang="en-US"/>
          </a:p>
          <a:p>
            <a:pPr marL="1241718" lvl="1" indent="-422533">
              <a:lnSpc>
                <a:spcPct val="114999"/>
              </a:lnSpc>
              <a:buSzPts val="1100"/>
              <a:buFont typeface="Arial,Sans-Serif"/>
              <a:buChar char="○"/>
            </a:pPr>
            <a:r>
              <a:rPr lang="en"/>
              <a:t>Before eating food</a:t>
            </a:r>
            <a:endParaRPr lang="en-US"/>
          </a:p>
          <a:p>
            <a:pPr marL="1241718" lvl="1" indent="-422533">
              <a:lnSpc>
                <a:spcPct val="114999"/>
              </a:lnSpc>
              <a:buSzPts val="1100"/>
              <a:buFont typeface="Arial,Sans-Serif"/>
              <a:buChar char="○"/>
            </a:pPr>
            <a:r>
              <a:rPr lang="en"/>
              <a:t>After touching garbage/trash</a:t>
            </a:r>
            <a:endParaRPr lang="en-US"/>
          </a:p>
          <a:p>
            <a:pPr marL="1241718" lvl="1" indent="-422533">
              <a:lnSpc>
                <a:spcPct val="114999"/>
              </a:lnSpc>
              <a:buSzPts val="1100"/>
              <a:buFont typeface="Arial,Sans-Serif"/>
              <a:buChar char="○"/>
            </a:pPr>
            <a:r>
              <a:rPr lang="en"/>
              <a:t>Before touching your eyes, mouth, or nose</a:t>
            </a:r>
            <a:endParaRPr lang="en-US"/>
          </a:p>
          <a:p>
            <a:pPr marL="1241718" lvl="1" indent="-422533">
              <a:lnSpc>
                <a:spcPct val="114999"/>
              </a:lnSpc>
              <a:buSzPts val="1100"/>
              <a:buFont typeface="Arial,Sans-Serif"/>
              <a:buChar char="○"/>
            </a:pPr>
            <a:r>
              <a:rPr lang="en"/>
              <a:t>After using the toilet, assisting in the bathroom, or changing a diaper</a:t>
            </a:r>
            <a:endParaRPr lang="en-US"/>
          </a:p>
          <a:p>
            <a:pPr marL="1241718" lvl="1" indent="-422533">
              <a:lnSpc>
                <a:spcPct val="114999"/>
              </a:lnSpc>
              <a:buSzPts val="1100"/>
              <a:buFont typeface="Arial,Sans-Serif"/>
              <a:buChar char="○"/>
            </a:pPr>
            <a:r>
              <a:rPr lang="en"/>
              <a:t>After touching any high contact surfaces in public (i.e. gas pumps, credit card machines, doorknobs)</a:t>
            </a:r>
            <a:endParaRPr lang="en-US"/>
          </a:p>
          <a:p>
            <a:pPr marL="1241718" lvl="1" indent="-422533">
              <a:lnSpc>
                <a:spcPct val="114999"/>
              </a:lnSpc>
              <a:buSzPts val="1100"/>
              <a:buFont typeface="Arial,Sans-Serif"/>
              <a:buChar char="○"/>
            </a:pPr>
            <a:r>
              <a:rPr lang="en"/>
              <a:t>Before and after wearing gloves</a:t>
            </a:r>
            <a:endParaRPr lang="en-US"/>
          </a:p>
          <a:p>
            <a:pPr marL="1241718" lvl="1" indent="-422533">
              <a:lnSpc>
                <a:spcPct val="114999"/>
              </a:lnSpc>
              <a:buSzPts val="1100"/>
              <a:buFont typeface="Arial,Sans-Serif"/>
              <a:buChar char="○"/>
            </a:pPr>
            <a:r>
              <a:rPr lang="en"/>
              <a:t>Before putting on and after taking off a face mask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>
              <a:buSzPts val="1100"/>
            </a:pP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-Stay distanced while playing</a:t>
            </a:r>
            <a:endParaRPr lang="en-US">
              <a:cs typeface="Calibri"/>
            </a:endParaRPr>
          </a:p>
          <a:p>
            <a:r>
              <a:rPr lang="en-US"/>
              <a:t>-Keep Distance at gatherings with people</a:t>
            </a:r>
            <a:endParaRPr lang="en-US" u="sng">
              <a:cs typeface="Calibri"/>
            </a:endParaRPr>
          </a:p>
          <a:p>
            <a:r>
              <a:rPr lang="en-US">
                <a:cs typeface="Calibri"/>
              </a:rPr>
              <a:t>-</a:t>
            </a:r>
            <a:r>
              <a:rPr lang="en-US"/>
              <a:t>Choose Safe Social Activities 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1F5C2-D12C-47B6-BC75-733A3E070F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89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defTabSz="931774">
              <a:buSzPts val="1100"/>
              <a:defRPr/>
            </a:pPr>
            <a:r>
              <a:rPr lang="en-US"/>
              <a:t>Do not use: Reference only </a:t>
            </a:r>
            <a:r>
              <a:rPr lang="en-U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https://www.theguardian.com/fashion/2020/jan/13/fashionable-face-masks-trying-to-make-something-horrific-seem-appealing#img-1</a:t>
            </a:r>
            <a:endParaRPr lang="en-US"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ts val="1100"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1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defTabSz="931774">
              <a:buSzPts val="1100"/>
              <a:defRPr/>
            </a:pPr>
            <a:r>
              <a:rPr lang="en-US"/>
              <a:t>Wash your hands if you accidently touch the mask while wearing it, and after taking off your mask</a:t>
            </a:r>
          </a:p>
          <a:p>
            <a:pPr defTabSz="931774">
              <a:buSzPts val="1100"/>
              <a:defRPr/>
            </a:pPr>
            <a:endParaRPr lang="en-US"/>
          </a:p>
          <a:p>
            <a:pPr defTabSz="931774">
              <a:buSzPts val="1100"/>
              <a:defRPr/>
            </a:pPr>
            <a:r>
              <a:rPr lang="en-US"/>
              <a:t>Mask with window may be appropriate for some people who communicate with sign language or who have facial expressions that signify oncoming seizure</a:t>
            </a:r>
          </a:p>
          <a:p>
            <a:pPr defTabSz="931774">
              <a:buSzPts val="1100"/>
              <a:defRPr/>
            </a:pPr>
            <a:endParaRPr lang="en-US"/>
          </a:p>
          <a:p>
            <a:pPr>
              <a:buSzPts val="1100"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>
              <a:buSzPts val="1100"/>
            </a:pPr>
            <a:endParaRPr lang="en-US"/>
          </a:p>
          <a:p>
            <a:pPr>
              <a:buSzPts val="1100"/>
            </a:pPr>
            <a:r>
              <a:rPr lang="en-US"/>
              <a:t>Prevents spread of germs from people who may be sick or do not have symptoms</a:t>
            </a:r>
          </a:p>
          <a:p>
            <a:pPr>
              <a:buSzPts val="1100"/>
            </a:pPr>
            <a:endParaRPr lang="en-US"/>
          </a:p>
          <a:p>
            <a:pPr>
              <a:buSzPts val="1100"/>
            </a:pPr>
            <a:endParaRPr lang="en-US"/>
          </a:p>
          <a:p>
            <a:pPr>
              <a:buSzPts val="1100"/>
            </a:pPr>
            <a:r>
              <a:rPr lang="en-US"/>
              <a:t>Should be at least two layer</a:t>
            </a:r>
          </a:p>
          <a:p>
            <a:pPr>
              <a:buSzPts val="1100"/>
            </a:pPr>
            <a:r>
              <a:rPr lang="en-US"/>
              <a:t>-Should cover your nose and mouth without large gaps around the side</a:t>
            </a:r>
          </a:p>
          <a:p>
            <a:pPr>
              <a:buSzPts val="1100"/>
            </a:pPr>
            <a:r>
              <a:rPr lang="en-US"/>
              <a:t>-A metal piece bent over the bridge of the nose will help people with glasses prevent fogging</a:t>
            </a:r>
          </a:p>
          <a:p>
            <a:pPr>
              <a:buSzPts val="1100"/>
            </a:pPr>
            <a:r>
              <a:rPr lang="en-US"/>
              <a:t>-Wash masks daily and when visibly soiled or wet</a:t>
            </a:r>
          </a:p>
          <a:p>
            <a:pPr>
              <a:buSzPts val="1100"/>
            </a:pPr>
            <a:endParaRPr lang="en-US"/>
          </a:p>
          <a:p>
            <a:pPr defTabSz="931774">
              <a:buSzPts val="1100"/>
              <a:defRPr/>
            </a:pPr>
            <a:r>
              <a:rPr lang="en-US"/>
              <a:t>Do not use: Reference Only </a:t>
            </a:r>
            <a:r>
              <a:rPr lang="en-U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https://www.cnn.com/videos/us/2020/04/01/college-student-face-masks-deaf-hard-hearing-pkg-vpx.wlex</a:t>
            </a:r>
            <a:endParaRPr lang="en-US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buSzPts val="1100"/>
            </a:pPr>
            <a:endParaRPr lang="en-US"/>
          </a:p>
          <a:p>
            <a:pPr>
              <a:buSzPts val="1100"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/>
          <p:nvPr/>
        </p:nvSpPr>
        <p:spPr>
          <a:xfrm>
            <a:off x="-100" y="6727600"/>
            <a:ext cx="12192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9"/>
          <p:cNvCxnSpPr/>
          <p:nvPr/>
        </p:nvCxnSpPr>
        <p:spPr>
          <a:xfrm>
            <a:off x="9343647" y="4235851"/>
            <a:ext cx="7496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9"/>
          <p:cNvCxnSpPr/>
          <p:nvPr/>
        </p:nvCxnSpPr>
        <p:spPr>
          <a:xfrm>
            <a:off x="2100047" y="4211003"/>
            <a:ext cx="7496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9"/>
          <p:cNvGrpSpPr/>
          <p:nvPr/>
        </p:nvGrpSpPr>
        <p:grpSpPr>
          <a:xfrm>
            <a:off x="1338859" y="1362700"/>
            <a:ext cx="9515559" cy="203200"/>
            <a:chOff x="1346429" y="1011300"/>
            <a:chExt cx="6452100" cy="152400"/>
          </a:xfrm>
        </p:grpSpPr>
        <p:cxnSp>
          <p:nvCxnSpPr>
            <p:cNvPr id="13" name="Google Shape;13;p29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9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9"/>
          <p:cNvGrpSpPr/>
          <p:nvPr/>
        </p:nvGrpSpPr>
        <p:grpSpPr>
          <a:xfrm>
            <a:off x="1338869" y="5292133"/>
            <a:ext cx="9515559" cy="203200"/>
            <a:chOff x="1346435" y="3969088"/>
            <a:chExt cx="6452100" cy="152400"/>
          </a:xfrm>
        </p:grpSpPr>
        <p:cxnSp>
          <p:nvCxnSpPr>
            <p:cNvPr id="16" name="Google Shape;16;p29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9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9"/>
          <p:cNvSpPr txBox="1">
            <a:spLocks noGrp="1"/>
          </p:cNvSpPr>
          <p:nvPr>
            <p:ph type="ctrTitle"/>
          </p:nvPr>
        </p:nvSpPr>
        <p:spPr>
          <a:xfrm>
            <a:off x="1338867" y="2335685"/>
            <a:ext cx="9515600" cy="13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subTitle" idx="1"/>
          </p:nvPr>
        </p:nvSpPr>
        <p:spPr>
          <a:xfrm>
            <a:off x="2849633" y="3800052"/>
            <a:ext cx="64940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28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nationaldeafcenter.org/news/communicating-face-mask-what-colleges-need-know-deaf-students-and-everyone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hyperlink" Target="http://www.pngall.com/sick-png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M4olt47pr_o" TargetMode="External"/><Relationship Id="rId3" Type="http://schemas.openxmlformats.org/officeDocument/2006/relationships/hyperlink" Target="https://www.cdc.gov/handwashing/when-how-handwashing.html" TargetMode="External"/><Relationship Id="rId7" Type="http://schemas.openxmlformats.org/officeDocument/2006/relationships/hyperlink" Target="https://www.thenationalcouncil.org/covid-19-guidance-for-behavioral-health-residential-facilitie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da.gov/medical-devices/general-hospital-devices-and-supplies/non-contact-infrared-thermometers" TargetMode="External"/><Relationship Id="rId11" Type="http://schemas.openxmlformats.org/officeDocument/2006/relationships/hyperlink" Target="https://www.cdc.gov/coronavirus/2019-ncov/community/schools-childcare/guidance-for-schools.html" TargetMode="External"/><Relationship Id="rId5" Type="http://schemas.openxmlformats.org/officeDocument/2006/relationships/hyperlink" Target="https://my.clevelandclinic.org/health/articles/9959-thermometers-how-to-take-your-temperature" TargetMode="External"/><Relationship Id="rId10" Type="http://schemas.openxmlformats.org/officeDocument/2006/relationships/hyperlink" Target="https://www.hopkinsmedicine.org/health/conditions-and-diseases/coronavirus/coronavirus-face-masks-what-you-need-to-know" TargetMode="External"/><Relationship Id="rId4" Type="http://schemas.openxmlformats.org/officeDocument/2006/relationships/hyperlink" Target="https://newsnetwork.mayoclinic.org/discussion/how-to-take-your-temperature/" TargetMode="External"/><Relationship Id="rId9" Type="http://schemas.openxmlformats.org/officeDocument/2006/relationships/hyperlink" Target="https://www.medscape.com/viewarticle/931249?fbclid=IwAR072eaDCNowWkeX5ea2TDkS1341vF50kY-SvxwC9VzoKediJHgaG0aUEWQ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pngimg.com/download/15992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eZw4Ga3jg3E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://www.youtube.com/watch?v=eZw4Ga3jg3E" TargetMode="External"/><Relationship Id="rId5" Type="http://schemas.openxmlformats.org/officeDocument/2006/relationships/hyperlink" Target="http://&#160;https:/youtu.be/eZw4Ga3jg3E" TargetMode="Externa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rossbrownfoot.blogspot.com/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"/>
          <p:cNvSpPr txBox="1">
            <a:spLocks noGrp="1"/>
          </p:cNvSpPr>
          <p:nvPr>
            <p:ph type="subTitle" idx="1"/>
          </p:nvPr>
        </p:nvSpPr>
        <p:spPr>
          <a:xfrm>
            <a:off x="1628776" y="5481638"/>
            <a:ext cx="3881438" cy="71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200"/>
              <a:t>Created by: Sherry Ma, MHA, BSN,RN,PHN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200"/>
              <a:t>School Nurse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400"/>
          </a:p>
        </p:txBody>
      </p:sp>
      <p:pic>
        <p:nvPicPr>
          <p:cNvPr id="3" name="Picture 2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8DEFE07C-044F-4616-BAC4-1CEE3EEE3F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096000" y="1614488"/>
            <a:ext cx="4572000" cy="363855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7DA77B0-C2BA-42CB-BBC0-6C9294C8C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867" y="1695450"/>
            <a:ext cx="4666646" cy="2371725"/>
          </a:xfrm>
        </p:spPr>
        <p:txBody>
          <a:bodyPr/>
          <a:lstStyle/>
          <a:p>
            <a:r>
              <a:rPr lang="en-US" sz="2800"/>
              <a:t>COVID-19 Back to School Basics for </a:t>
            </a:r>
            <a:br>
              <a:rPr lang="en-US" sz="2800"/>
            </a:br>
            <a:r>
              <a:rPr lang="en-US" sz="2800"/>
              <a:t>Secondary Students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2D8E23-BBBD-4D2B-BA6B-64A26A35F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1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"/>
          <p:cNvSpPr txBox="1">
            <a:spLocks noGrp="1"/>
          </p:cNvSpPr>
          <p:nvPr>
            <p:ph type="title"/>
          </p:nvPr>
        </p:nvSpPr>
        <p:spPr>
          <a:xfrm>
            <a:off x="415600" y="350400"/>
            <a:ext cx="5347025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b="1"/>
              <a:t>Masks and Keeping Yourself Safe</a:t>
            </a:r>
            <a:endParaRPr b="1"/>
          </a:p>
        </p:txBody>
      </p:sp>
      <p:sp>
        <p:nvSpPr>
          <p:cNvPr id="202" name="Google Shape;202;p20"/>
          <p:cNvSpPr txBox="1">
            <a:spLocks noGrp="1"/>
          </p:cNvSpPr>
          <p:nvPr>
            <p:ph type="body" idx="1"/>
          </p:nvPr>
        </p:nvSpPr>
        <p:spPr>
          <a:xfrm>
            <a:off x="148667" y="1400967"/>
            <a:ext cx="4194733" cy="3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18565" lvl="1" indent="-42291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" sz="1850"/>
              <a:t>Do not touch your mask while wearing it</a:t>
            </a:r>
          </a:p>
          <a:p>
            <a:pPr marL="1218565" lvl="1" indent="-4229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endParaRPr lang="en"/>
          </a:p>
          <a:p>
            <a:pPr marL="1218565" lvl="1" indent="-42291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" sz="1850"/>
              <a:t>Follow these steps to remove your mask</a:t>
            </a:r>
          </a:p>
          <a:p>
            <a:pPr marL="1218565" lvl="1" indent="-4229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endParaRPr lang="en"/>
          </a:p>
          <a:p>
            <a:pPr marL="1218565" lvl="1" indent="-42291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" sz="1850"/>
              <a:t>Wash or dispose of your masks when visibly wet or soiled and daily </a:t>
            </a:r>
            <a:endParaRPr/>
          </a:p>
        </p:txBody>
      </p:sp>
      <p:pic>
        <p:nvPicPr>
          <p:cNvPr id="203" name="Google Shape;203;p20"/>
          <p:cNvPicPr preferRelativeResize="0"/>
          <p:nvPr/>
        </p:nvPicPr>
        <p:blipFill rotWithShape="1">
          <a:blip r:embed="rId5">
            <a:alphaModFix/>
          </a:blip>
          <a:srcRect t="12236" b="-967"/>
          <a:stretch/>
        </p:blipFill>
        <p:spPr>
          <a:xfrm>
            <a:off x="5405321" y="66675"/>
            <a:ext cx="6570254" cy="672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E21995-295F-46F3-A063-181F17E7A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4013" y="29483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9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07830A-9D48-461D-BAA9-09800FAF8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/>
              </a:rPr>
              <a:t>What do I do if I become sick at school?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321E99-FC2C-4370-9FB3-E37E46461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8965" indent="-456565"/>
            <a:r>
              <a:rPr lang="en-US">
                <a:solidFill>
                  <a:schemeClr val="bg2">
                    <a:lumMod val="50000"/>
                  </a:schemeClr>
                </a:solidFill>
              </a:rPr>
              <a:t>Report any symptoms to an adult on campus</a:t>
            </a:r>
          </a:p>
          <a:p>
            <a:pPr marL="1218565" lvl="1" indent="-422910"/>
            <a:r>
              <a:rPr lang="en-US">
                <a:solidFill>
                  <a:schemeClr val="bg2">
                    <a:lumMod val="50000"/>
                  </a:schemeClr>
                </a:solidFill>
              </a:rPr>
              <a:t>Teacher</a:t>
            </a:r>
          </a:p>
          <a:p>
            <a:pPr marL="1218565" lvl="1" indent="-422910"/>
            <a:r>
              <a:rPr lang="en-US">
                <a:solidFill>
                  <a:schemeClr val="bg2">
                    <a:lumMod val="50000"/>
                  </a:schemeClr>
                </a:solidFill>
              </a:rPr>
              <a:t>Coach</a:t>
            </a:r>
          </a:p>
          <a:p>
            <a:pPr marL="1218565" lvl="1" indent="-422910"/>
            <a:r>
              <a:rPr lang="en-US">
                <a:solidFill>
                  <a:schemeClr val="bg2">
                    <a:lumMod val="50000"/>
                  </a:schemeClr>
                </a:solidFill>
              </a:rPr>
              <a:t>Administrator</a:t>
            </a:r>
          </a:p>
          <a:p>
            <a:pPr marL="1218565" lvl="1" indent="-422910"/>
            <a:r>
              <a:rPr lang="en-US">
                <a:solidFill>
                  <a:schemeClr val="bg2">
                    <a:lumMod val="50000"/>
                  </a:schemeClr>
                </a:solidFill>
              </a:rPr>
              <a:t>School Health Office</a:t>
            </a:r>
          </a:p>
          <a:p>
            <a:pPr marL="1218565" lvl="1" indent="-422910"/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471805" indent="-285750"/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They will direct you on what to do next</a:t>
            </a:r>
          </a:p>
        </p:txBody>
      </p:sp>
      <p:pic>
        <p:nvPicPr>
          <p:cNvPr id="9" name="Picture 9" descr="Icon&#10;&#10;Description automatically generated">
            <a:extLst>
              <a:ext uri="{FF2B5EF4-FFF2-40B4-BE49-F238E27FC236}">
                <a16:creationId xmlns:a16="http://schemas.microsoft.com/office/drawing/2014/main" id="{B52CB010-582B-4744-BD54-E215C2FBA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76803" y="1898580"/>
            <a:ext cx="3292188" cy="306621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A4BF23-C343-4F66-B0CE-6EDD556F8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8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2400" b="1"/>
              <a:t>Resources</a:t>
            </a:r>
            <a:endParaRPr sz="2400" b="1"/>
          </a:p>
        </p:txBody>
      </p:sp>
      <p:sp>
        <p:nvSpPr>
          <p:cNvPr id="247" name="Google Shape;247;p27"/>
          <p:cNvSpPr txBox="1">
            <a:spLocks noGrp="1"/>
          </p:cNvSpPr>
          <p:nvPr>
            <p:ph type="body" idx="1"/>
          </p:nvPr>
        </p:nvSpPr>
        <p:spPr>
          <a:xfrm>
            <a:off x="0" y="1896529"/>
            <a:ext cx="113608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8965" lvl="0" indent="-39751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" sz="1700" u="sng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https://www.cdc.gov/handwashing/when-how-handwashing.html</a:t>
            </a:r>
            <a:endParaRPr lang="en-US" sz="1700">
              <a:solidFill>
                <a:schemeClr val="bg2">
                  <a:lumMod val="50000"/>
                </a:schemeClr>
              </a:solidFill>
            </a:endParaRPr>
          </a:p>
          <a:p>
            <a:pPr marL="608965" lvl="0" indent="-39751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" sz="1700" u="sng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https://newsnetwork.mayoclinic.org/discussion/how-to-take-your-temperature/</a:t>
            </a:r>
            <a:endParaRPr sz="1700">
              <a:solidFill>
                <a:schemeClr val="bg2">
                  <a:lumMod val="50000"/>
                </a:schemeClr>
              </a:solidFill>
              <a:latin typeface="Arial"/>
              <a:ea typeface="Arial"/>
              <a:cs typeface="Arial"/>
            </a:endParaRPr>
          </a:p>
          <a:p>
            <a:pPr marL="608965" lvl="0" indent="-39751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" sz="1700" u="sng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https://my.clevelandclinic.org/health/articles/9959-thermometers-how-to-take-your-temperature</a:t>
            </a:r>
            <a:endParaRPr sz="1700">
              <a:solidFill>
                <a:schemeClr val="bg2">
                  <a:lumMod val="50000"/>
                </a:schemeClr>
              </a:solidFill>
              <a:latin typeface="Arial"/>
              <a:ea typeface="Arial"/>
              <a:cs typeface="Arial"/>
            </a:endParaRPr>
          </a:p>
          <a:p>
            <a:pPr marL="608965" lvl="0" indent="-39751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" sz="1700" u="sng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https://www.fda.gov/medical-devices/general-hospital-devices-and-supplies/non-contact-infrared-thermometers</a:t>
            </a:r>
            <a:endParaRPr sz="1700">
              <a:solidFill>
                <a:schemeClr val="bg2">
                  <a:lumMod val="50000"/>
                </a:schemeClr>
              </a:solidFill>
              <a:latin typeface="Arial"/>
              <a:ea typeface="Arial"/>
              <a:cs typeface="Arial"/>
            </a:endParaRPr>
          </a:p>
          <a:p>
            <a:pPr marL="608965" lvl="0" indent="-39751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" sz="1700" u="sng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https://www.thenationalcouncil.org/covid-19-guidance-for-behavioral-health-residential-facilities/</a:t>
            </a:r>
            <a:endParaRPr sz="1700">
              <a:solidFill>
                <a:schemeClr val="bg2">
                  <a:lumMod val="50000"/>
                </a:schemeClr>
              </a:solidFill>
              <a:latin typeface="Arial"/>
              <a:ea typeface="Arial"/>
              <a:cs typeface="Arial"/>
            </a:endParaRPr>
          </a:p>
          <a:p>
            <a:pPr marL="608965" lvl="0" indent="-39751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 sz="1700" u="sng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https://youtu.be/M4olt47pr_o</a:t>
            </a:r>
            <a:endParaRPr sz="1700" u="sng">
              <a:solidFill>
                <a:schemeClr val="bg2">
                  <a:lumMod val="50000"/>
                </a:schemeClr>
              </a:solidFill>
              <a:latin typeface="Arial"/>
              <a:ea typeface="Arial"/>
              <a:cs typeface="Arial"/>
            </a:endParaRPr>
          </a:p>
          <a:p>
            <a:pPr marL="608965" lvl="0" indent="-39751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 sz="1450" u="sng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https://www.medscape.com/viewarticle/931249?fbclid=IwAR072eaDCNowWkeX5ea2TDkS1341vF50kY-SvxwC9VzoKediJHgaG0aUEWQ</a:t>
            </a:r>
            <a:endParaRPr sz="1450" u="sng">
              <a:solidFill>
                <a:schemeClr val="bg2">
                  <a:lumMod val="50000"/>
                </a:schemeClr>
              </a:solidFill>
              <a:latin typeface="Arial"/>
              <a:ea typeface="Arial"/>
              <a:cs typeface="Arial"/>
            </a:endParaRPr>
          </a:p>
          <a:p>
            <a:pPr marL="608965" lvl="0" indent="-3975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" sz="1450" u="sng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https://www.hopkinsmedicine.org/health/conditions-and-diseases/coronavirus/coronavirus-face-masks-what-you-need-to-know</a:t>
            </a:r>
            <a:endParaRPr sz="1450">
              <a:solidFill>
                <a:schemeClr val="bg2">
                  <a:lumMod val="50000"/>
                </a:schemeClr>
              </a:solidFill>
            </a:endParaRPr>
          </a:p>
          <a:p>
            <a:pPr marL="608965" lvl="0" indent="-3975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450" u="sng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https://www.cdc.gov/coronavirus/2019-ncov/community/schools-childcare/guidance-for-schools.html</a:t>
            </a:r>
            <a:endParaRPr sz="145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252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>
            <a:spLocks noGrp="1"/>
          </p:cNvSpPr>
          <p:nvPr>
            <p:ph type="title"/>
          </p:nvPr>
        </p:nvSpPr>
        <p:spPr>
          <a:xfrm>
            <a:off x="467086" y="408016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2400" b="1"/>
              <a:t>What is COVID-19?</a:t>
            </a:r>
            <a:endParaRPr sz="2400" b="1"/>
          </a:p>
        </p:txBody>
      </p:sp>
      <p:sp>
        <p:nvSpPr>
          <p:cNvPr id="79" name="Google Shape;79;p3"/>
          <p:cNvSpPr txBox="1">
            <a:spLocks noGrp="1"/>
          </p:cNvSpPr>
          <p:nvPr>
            <p:ph type="body" idx="1"/>
          </p:nvPr>
        </p:nvSpPr>
        <p:spPr>
          <a:xfrm>
            <a:off x="415600" y="1714174"/>
            <a:ext cx="5288692" cy="4377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8965" indent="-456565">
              <a:lnSpc>
                <a:spcPct val="115000"/>
              </a:lnSpc>
            </a:pPr>
            <a:endParaRPr lang="en" sz="1850"/>
          </a:p>
          <a:p>
            <a:pPr marL="608965" indent="-456565">
              <a:lnSpc>
                <a:spcPct val="114999"/>
              </a:lnSpc>
            </a:pPr>
            <a:r>
              <a:rPr lang="en" sz="2400"/>
              <a:t>A disease caused by a new coronavirus</a:t>
            </a:r>
            <a:endParaRPr lang="en-US" sz="2400"/>
          </a:p>
          <a:p>
            <a:pPr marL="1218565" lvl="1" indent="-4229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" sz="2400"/>
          </a:p>
          <a:p>
            <a:pPr marL="608965" indent="-456565">
              <a:lnSpc>
                <a:spcPct val="115000"/>
              </a:lnSpc>
            </a:pPr>
            <a:endParaRPr lang="en" sz="2400"/>
          </a:p>
          <a:p>
            <a:pPr marL="608965" indent="-456565">
              <a:lnSpc>
                <a:spcPct val="114999"/>
              </a:lnSpc>
            </a:pPr>
            <a:r>
              <a:rPr lang="en" sz="2400"/>
              <a:t>It is mainly spread from person-to-person</a:t>
            </a:r>
            <a:endParaRPr sz="2400"/>
          </a:p>
          <a:p>
            <a:pPr marL="1218565" lvl="1" indent="-4229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" sz="1850"/>
          </a:p>
        </p:txBody>
      </p:sp>
      <p:pic>
        <p:nvPicPr>
          <p:cNvPr id="80" name="Google Shape;8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1980" y="895351"/>
            <a:ext cx="5987952" cy="5396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68EF47-8DCA-40A1-BFBB-8E4C6436D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4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>
            <a:spLocks noGrp="1"/>
          </p:cNvSpPr>
          <p:nvPr>
            <p:ph type="title"/>
          </p:nvPr>
        </p:nvSpPr>
        <p:spPr>
          <a:xfrm>
            <a:off x="467086" y="408016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2400" b="1"/>
              <a:t>What is Being Done About COVID-19?</a:t>
            </a:r>
            <a:endParaRPr sz="2400" b="1"/>
          </a:p>
        </p:txBody>
      </p:sp>
      <p:sp>
        <p:nvSpPr>
          <p:cNvPr id="79" name="Google Shape;79;p3"/>
          <p:cNvSpPr txBox="1">
            <a:spLocks noGrp="1"/>
          </p:cNvSpPr>
          <p:nvPr>
            <p:ph type="body" idx="1"/>
          </p:nvPr>
        </p:nvSpPr>
        <p:spPr>
          <a:xfrm>
            <a:off x="415600" y="1714174"/>
            <a:ext cx="5313688" cy="4377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400" indent="0">
              <a:lnSpc>
                <a:spcPct val="115000"/>
              </a:lnSpc>
              <a:buNone/>
            </a:pPr>
            <a:endParaRPr lang="en" sz="1850"/>
          </a:p>
          <a:p>
            <a:pPr marL="152400" indent="0">
              <a:lnSpc>
                <a:spcPct val="115000"/>
              </a:lnSpc>
              <a:buNone/>
            </a:pPr>
            <a:endParaRPr lang="en" sz="1850"/>
          </a:p>
          <a:p>
            <a:pPr marL="608965" indent="-456565">
              <a:lnSpc>
                <a:spcPct val="115000"/>
              </a:lnSpc>
            </a:pPr>
            <a:r>
              <a:rPr lang="en" sz="1850"/>
              <a:t>Scientists and doctors are working every day to learn about COVID-19</a:t>
            </a:r>
          </a:p>
          <a:p>
            <a:pPr marL="152400" indent="0">
              <a:lnSpc>
                <a:spcPct val="115000"/>
              </a:lnSpc>
              <a:buNone/>
            </a:pPr>
            <a:endParaRPr lang="en" sz="1850"/>
          </a:p>
          <a:p>
            <a:pPr marL="608965" indent="-456565">
              <a:lnSpc>
                <a:spcPct val="115000"/>
              </a:lnSpc>
            </a:pPr>
            <a:r>
              <a:rPr lang="en" sz="1850"/>
              <a:t>They are working hard  to keep us safe</a:t>
            </a:r>
          </a:p>
          <a:p>
            <a:pPr marL="1218565" lvl="1" indent="-4229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" sz="1850"/>
          </a:p>
        </p:txBody>
      </p:sp>
      <p:pic>
        <p:nvPicPr>
          <p:cNvPr id="5" name="Picture 4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654BF3CA-46F6-48FA-9D83-AF046C3D4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129462" y="652462"/>
            <a:ext cx="4810125" cy="51625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9A9024-CB78-41D7-AF4E-C2AC1AD2D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5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11339" y="-284587"/>
            <a:ext cx="7395825" cy="677835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2"/>
          <p:cNvSpPr txBox="1"/>
          <p:nvPr/>
        </p:nvSpPr>
        <p:spPr>
          <a:xfrm>
            <a:off x="-73420" y="2261631"/>
            <a:ext cx="4360335" cy="2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42950" lvl="1" indent="-285750">
              <a:lnSpc>
                <a:spcPct val="115000"/>
              </a:lnSpc>
              <a:spcAft>
                <a:spcPts val="2133"/>
              </a:spcAft>
              <a:buSzPts val="1300"/>
              <a:buFont typeface="Arial" panose="020B0604020202020204" pitchFamily="34" charset="0"/>
              <a:buChar char="•"/>
            </a:pPr>
            <a:r>
              <a:rPr lang="en" sz="2000" b="0" i="0" u="none" strike="noStrike" cap="none">
                <a:solidFill>
                  <a:schemeClr val="bg2">
                    <a:lumMod val="50000"/>
                  </a:schemeClr>
                </a:solidFill>
                <a:ea typeface="Open Sans"/>
                <a:cs typeface="Open Sans"/>
                <a:sym typeface="Open Sans"/>
              </a:rPr>
              <a:t>Hand washing is the first line of defense</a:t>
            </a:r>
            <a:r>
              <a:rPr lang="en" sz="2000">
                <a:solidFill>
                  <a:schemeClr val="bg2">
                    <a:lumMod val="50000"/>
                  </a:schemeClr>
                </a:solidFill>
                <a:ea typeface="Open Sans"/>
                <a:cs typeface="Open Sans"/>
                <a:sym typeface="Open Sans"/>
              </a:rPr>
              <a:t>  </a:t>
            </a:r>
            <a:endParaRPr lang="en" sz="2000" b="0" i="0" u="none" strike="noStrike" cap="none">
              <a:solidFill>
                <a:schemeClr val="bg2">
                  <a:lumMod val="50000"/>
                </a:schemeClr>
              </a:solidFill>
              <a:ea typeface="Open Sans"/>
              <a:cs typeface="Open Sans"/>
            </a:endParaRPr>
          </a:p>
          <a:p>
            <a:pPr marL="742950" lvl="1" indent="-285750">
              <a:spcAft>
                <a:spcPts val="2133"/>
              </a:spcAft>
              <a:buSzPts val="1300"/>
              <a:buFont typeface="Arial" panose="020B0604020202020204" pitchFamily="34" charset="0"/>
              <a:buChar char="•"/>
            </a:pPr>
            <a:r>
              <a:rPr lang="en" sz="2000" b="0" i="0" u="none" strike="noStrike" cap="none">
                <a:solidFill>
                  <a:schemeClr val="bg2">
                    <a:lumMod val="50000"/>
                  </a:schemeClr>
                </a:solidFill>
                <a:ea typeface="Open Sans"/>
                <a:cs typeface="Open Sans"/>
                <a:sym typeface="Open Sans"/>
              </a:rPr>
              <a:t>Wash hands with soap and water for at least 20 seconds or use hand sanitizer that is at least 60-70% </a:t>
            </a:r>
            <a:r>
              <a:rPr lang="en" sz="2000">
                <a:solidFill>
                  <a:schemeClr val="bg2">
                    <a:lumMod val="50000"/>
                  </a:schemeClr>
                </a:solidFill>
                <a:ea typeface="Open Sans"/>
                <a:cs typeface="Open Sans"/>
                <a:sym typeface="Open Sans"/>
              </a:rPr>
              <a:t>ethyl-alcohol</a:t>
            </a:r>
            <a:r>
              <a:rPr lang="en" sz="2000" b="0" i="0" u="none" strike="noStrike" cap="none">
                <a:solidFill>
                  <a:schemeClr val="bg2">
                    <a:lumMod val="50000"/>
                  </a:schemeClr>
                </a:solidFill>
                <a:ea typeface="Open Sans"/>
                <a:cs typeface="Open Sans"/>
                <a:sym typeface="Open Sans"/>
              </a:rPr>
              <a:t> based</a:t>
            </a:r>
            <a:endParaRPr sz="2000" b="0" i="0" u="none" strike="noStrike" cap="none">
              <a:solidFill>
                <a:schemeClr val="bg2">
                  <a:lumMod val="50000"/>
                </a:schemeClr>
              </a:solidFill>
              <a:ea typeface="Open Sans"/>
              <a:cs typeface="Open Sans"/>
              <a:sym typeface="Open San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DFC377A-7A5F-41D4-A876-43B52E5F2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99" y="593367"/>
            <a:ext cx="3696879" cy="943200"/>
          </a:xfrm>
        </p:spPr>
        <p:txBody>
          <a:bodyPr/>
          <a:lstStyle/>
          <a:p>
            <a:pPr algn="ctr"/>
            <a:r>
              <a:rPr lang="en-US" sz="2400"/>
              <a:t>It Starts with Good Hand Hygiene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9A1AA4-EB55-4DF0-8719-B4A914F1B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96C3A9-E404-4CEE-8F94-6E44686F89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3"/>
          <p:cNvSpPr txBox="1"/>
          <p:nvPr/>
        </p:nvSpPr>
        <p:spPr>
          <a:xfrm>
            <a:off x="6562170" y="6421600"/>
            <a:ext cx="3742000" cy="4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en" sz="1450" u="sng" dirty="0">
                <a:solidFill>
                  <a:schemeClr val="bg2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Video: https</a:t>
            </a:r>
            <a:r>
              <a:rPr lang="en" sz="1450" b="0" i="0" u="sng" strike="noStrike" cap="none" dirty="0">
                <a:solidFill>
                  <a:schemeClr val="bg2">
                    <a:lumMod val="50000"/>
                  </a:schemeClr>
                </a:solidFill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://youtu.be/eZw4Ga3jg3E</a:t>
            </a:r>
            <a:endParaRPr sz="1450" b="0" i="0" u="none" strike="noStrike" cap="none" dirty="0">
              <a:solidFill>
                <a:schemeClr val="bg2">
                  <a:lumMod val="50000"/>
                </a:schemeClr>
              </a:solidFill>
              <a:sym typeface="Arial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49" name="Google Shape;149;p13" descr="This handwashing demonstration will show you how handwashing can get rid of germs and chemicals that get on our hands every day.&#10;&#10;Comments on this video are allowed in accordance with our comment policy:&#10;http://www.cdc.gov/SocialMedia/Tools/CommentPolicy.html &#10;&#10;This video can also be viewed at&#10;https://www.cdc.gov/wcms/video/low-res/cdctv/2017/34753475Handwashing.mp4" title="Fight Germs. Wash Your Hands!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01943" y="552039"/>
            <a:ext cx="7828800" cy="58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3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8767" y="89533"/>
            <a:ext cx="4224435" cy="642823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3"/>
          <p:cNvSpPr txBox="1"/>
          <p:nvPr/>
        </p:nvSpPr>
        <p:spPr>
          <a:xfrm>
            <a:off x="5658267" y="0"/>
            <a:ext cx="6070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667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Washing Hands Saves Lives!</a:t>
            </a:r>
            <a:endParaRPr sz="2667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B35511-51CE-463C-9416-407CE85C8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5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A7C67-773E-4A8C-9AA2-2A6EA3BC3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00000"/>
                </a:solidFill>
              </a:rPr>
              <a:t>Social Distancing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B15C1-259E-42F3-A951-3B9644C35C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8965" indent="-456565"/>
            <a:r>
              <a:rPr lang="en-US">
                <a:solidFill>
                  <a:srgbClr val="000000"/>
                </a:solidFill>
                <a:latin typeface="Arial"/>
              </a:rPr>
              <a:t>Keep a safe distance to slow the spread</a:t>
            </a:r>
          </a:p>
          <a:p>
            <a:pPr marL="152400" indent="0">
              <a:lnSpc>
                <a:spcPct val="114999"/>
              </a:lnSpc>
              <a:buNone/>
            </a:pPr>
            <a:r>
              <a:rPr lang="en-US">
                <a:solidFill>
                  <a:srgbClr val="000000"/>
                </a:solidFill>
                <a:latin typeface="Arial"/>
              </a:rPr>
              <a:t>       of the virus</a:t>
            </a:r>
          </a:p>
          <a:p>
            <a:pPr marL="152400" indent="0">
              <a:lnSpc>
                <a:spcPct val="114999"/>
              </a:lnSpc>
              <a:buNone/>
            </a:pPr>
            <a:endParaRPr lang="en-US">
              <a:solidFill>
                <a:srgbClr val="000000"/>
              </a:solidFill>
              <a:latin typeface="Arial"/>
            </a:endParaRPr>
          </a:p>
          <a:p>
            <a:pPr marL="608965" indent="-456565">
              <a:lnSpc>
                <a:spcPct val="114999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Practice social distancing by putting </a:t>
            </a:r>
          </a:p>
          <a:p>
            <a:pPr marL="152400" indent="0">
              <a:lnSpc>
                <a:spcPct val="114999"/>
              </a:lnSpc>
              <a:buNone/>
            </a:pPr>
            <a:r>
              <a:rPr lang="en-US">
                <a:solidFill>
                  <a:srgbClr val="000000"/>
                </a:solidFill>
                <a:latin typeface="Arial"/>
              </a:rPr>
              <a:t>        space between yourself and others</a:t>
            </a:r>
          </a:p>
          <a:p>
            <a:pPr marL="152400" indent="0">
              <a:lnSpc>
                <a:spcPct val="114999"/>
              </a:lnSpc>
              <a:buNone/>
            </a:pPr>
            <a:endParaRPr lang="en-US">
              <a:solidFill>
                <a:srgbClr val="000000"/>
              </a:solidFill>
              <a:latin typeface="Arial"/>
            </a:endParaRPr>
          </a:p>
          <a:p>
            <a:pPr marL="608965" indent="-456565">
              <a:lnSpc>
                <a:spcPct val="114999"/>
              </a:lnSpc>
            </a:pPr>
            <a:r>
              <a:rPr lang="en-US">
                <a:solidFill>
                  <a:srgbClr val="000000"/>
                </a:solidFill>
              </a:rPr>
              <a:t>Stay about 2 arms’ length from other people </a:t>
            </a:r>
          </a:p>
          <a:p>
            <a:pPr marL="152400" indent="0">
              <a:lnSpc>
                <a:spcPct val="114999"/>
              </a:lnSpc>
              <a:buNone/>
            </a:pPr>
            <a:r>
              <a:rPr lang="en-US">
                <a:solidFill>
                  <a:srgbClr val="000000"/>
                </a:solidFill>
              </a:rPr>
              <a:t>        who are not from your household in both </a:t>
            </a:r>
          </a:p>
          <a:p>
            <a:pPr marL="152400" indent="0">
              <a:lnSpc>
                <a:spcPct val="114999"/>
              </a:lnSpc>
              <a:buNone/>
            </a:pPr>
            <a:r>
              <a:rPr lang="en-US">
                <a:solidFill>
                  <a:srgbClr val="000000"/>
                </a:solidFill>
              </a:rPr>
              <a:t>        indoor and outdoor spaces</a:t>
            </a:r>
          </a:p>
          <a:p>
            <a:pPr marL="152400" indent="0">
              <a:lnSpc>
                <a:spcPct val="114999"/>
              </a:lnSpc>
              <a:buNone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1B9813DF-4188-41F1-88F0-08CBA3F34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568849" y="1974396"/>
            <a:ext cx="3680731" cy="307249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28802-9E42-43C2-9B92-B9FF75CBF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4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5"/>
          <p:cNvSpPr txBox="1">
            <a:spLocks noGrp="1"/>
          </p:cNvSpPr>
          <p:nvPr>
            <p:ph type="title"/>
          </p:nvPr>
        </p:nvSpPr>
        <p:spPr>
          <a:xfrm>
            <a:off x="482100" y="471300"/>
            <a:ext cx="11360800" cy="9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2000" b="1"/>
              <a:t>Mask Wearing, The New Fashion</a:t>
            </a:r>
            <a:endParaRPr sz="2000" b="1"/>
          </a:p>
        </p:txBody>
      </p:sp>
      <p:pic>
        <p:nvPicPr>
          <p:cNvPr id="164" name="Google Shape;16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61935" y="2222068"/>
            <a:ext cx="7468135" cy="448086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5"/>
          <p:cNvSpPr txBox="1"/>
          <p:nvPr/>
        </p:nvSpPr>
        <p:spPr>
          <a:xfrm>
            <a:off x="343700" y="1191533"/>
            <a:ext cx="114340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4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</a:pPr>
            <a:r>
              <a:rPr lang="en" sz="2400" b="0" i="0" u="none" strike="noStrike" cap="none">
                <a:solidFill>
                  <a:schemeClr val="bg2">
                    <a:lumMod val="50000"/>
                  </a:schemeClr>
                </a:solidFill>
                <a:ea typeface="Open Sans"/>
                <a:cs typeface="Open Sans"/>
                <a:sym typeface="Open Sans"/>
              </a:rPr>
              <a:t>Masks can help protect others from any germs that you might be carrying, even if you do not feel sick</a:t>
            </a:r>
            <a:endParaRPr lang="en-US" sz="1867" b="0" i="0" u="none" strike="noStrike" cap="none">
              <a:solidFill>
                <a:schemeClr val="bg2">
                  <a:lumMod val="50000"/>
                </a:schemeClr>
              </a:solidFill>
              <a:ea typeface="Open Sans"/>
              <a:cs typeface="Open Sans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25C0BE-4E94-4E6D-82BE-399CFF6E3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9915" y="903469"/>
            <a:ext cx="5377400" cy="511582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6"/>
          <p:cNvSpPr txBox="1">
            <a:spLocks noGrp="1"/>
          </p:cNvSpPr>
          <p:nvPr>
            <p:ph type="body" idx="1"/>
          </p:nvPr>
        </p:nvSpPr>
        <p:spPr>
          <a:xfrm>
            <a:off x="0" y="903467"/>
            <a:ext cx="11810400" cy="5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8965" lvl="0" indent="-4311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endParaRPr lang="en" sz="2000"/>
          </a:p>
          <a:p>
            <a:pPr marL="608965" lvl="0" indent="-4311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endParaRPr lang="en" sz="2000"/>
          </a:p>
          <a:p>
            <a:pPr marL="608965" indent="-431165">
              <a:lnSpc>
                <a:spcPct val="115000"/>
              </a:lnSpc>
              <a:buSzPts val="1500"/>
            </a:pPr>
            <a:r>
              <a:rPr lang="en" sz="2000"/>
              <a:t>Wash your hands before putting on a mask</a:t>
            </a:r>
          </a:p>
          <a:p>
            <a:pPr marL="177165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2000"/>
          </a:p>
          <a:p>
            <a:pPr marL="608965" lvl="0" indent="-4311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2000"/>
              <a:t>Masks with windows may be appropriate for </a:t>
            </a:r>
          </a:p>
          <a:p>
            <a:pPr marL="177165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2000"/>
              <a:t>      some people</a:t>
            </a:r>
          </a:p>
          <a:p>
            <a:pPr marL="177165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2000"/>
          </a:p>
          <a:p>
            <a:pPr marL="608965" lvl="0" indent="-4311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2000"/>
              <a:t>Inspect the mask for tears or holes before </a:t>
            </a:r>
          </a:p>
          <a:p>
            <a:pPr marL="177165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2000"/>
              <a:t>      putting it on</a:t>
            </a:r>
          </a:p>
          <a:p>
            <a:pPr marL="177165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2000"/>
          </a:p>
          <a:p>
            <a:pPr marL="608965" lvl="0" indent="-4311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2000"/>
              <a:t>Do not reuse masks that are damp or soiled</a:t>
            </a:r>
            <a:endParaRPr sz="2000"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</a:pPr>
            <a:endParaRPr sz="1600"/>
          </a:p>
        </p:txBody>
      </p:sp>
      <p:sp>
        <p:nvSpPr>
          <p:cNvPr id="173" name="Google Shape;173;p16"/>
          <p:cNvSpPr txBox="1">
            <a:spLocks noGrp="1"/>
          </p:cNvSpPr>
          <p:nvPr>
            <p:ph type="title"/>
          </p:nvPr>
        </p:nvSpPr>
        <p:spPr>
          <a:xfrm>
            <a:off x="415601" y="0"/>
            <a:ext cx="9424796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2400" b="1"/>
              <a:t>                      Mask Wearing 101</a:t>
            </a:r>
            <a:endParaRPr sz="2400" b="1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DCB0E1-3CE0-4ACD-B83E-9C8E9B288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4799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0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2400" b="1"/>
              <a:t>Wearing a Mask</a:t>
            </a:r>
            <a:endParaRPr sz="2400" b="1"/>
          </a:p>
        </p:txBody>
      </p:sp>
      <p:sp>
        <p:nvSpPr>
          <p:cNvPr id="179" name="Google Shape;179;p17"/>
          <p:cNvSpPr txBox="1">
            <a:spLocks noGrp="1"/>
          </p:cNvSpPr>
          <p:nvPr>
            <p:ph type="body" idx="1"/>
          </p:nvPr>
        </p:nvSpPr>
        <p:spPr>
          <a:xfrm>
            <a:off x="415600" y="1391533"/>
            <a:ext cx="11084000" cy="41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8965" lvl="0" indent="-4565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"/>
          </a:p>
          <a:p>
            <a:pPr marL="608965" lvl="0" indent="-4565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50"/>
              <a:t>Prevents spread of germs</a:t>
            </a:r>
            <a:endParaRPr sz="1850"/>
          </a:p>
          <a:p>
            <a:pPr marL="152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"/>
          </a:p>
          <a:p>
            <a:pPr marL="608965" indent="-456565">
              <a:lnSpc>
                <a:spcPct val="115000"/>
              </a:lnSpc>
            </a:pPr>
            <a:r>
              <a:rPr lang="en" sz="1850"/>
              <a:t>Must be worn in school and classroom                                         </a:t>
            </a:r>
            <a:endParaRPr lang="en-US" sz="1850"/>
          </a:p>
          <a:p>
            <a:pPr marL="151765" indent="0">
              <a:lnSpc>
                <a:spcPct val="115000"/>
              </a:lnSpc>
              <a:buNone/>
            </a:pPr>
            <a:r>
              <a:rPr lang="en" sz="1850"/>
              <a:t>       settings</a:t>
            </a:r>
          </a:p>
          <a:p>
            <a:pPr marL="151765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608965" lvl="0" indent="-4565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50"/>
              <a:t>Worn in the absence of signs or symptoms</a:t>
            </a:r>
          </a:p>
          <a:p>
            <a:pPr marL="151765" indent="0">
              <a:lnSpc>
                <a:spcPct val="115000"/>
              </a:lnSpc>
              <a:buNone/>
            </a:pPr>
            <a:r>
              <a:rPr lang="en" sz="1850"/>
              <a:t>       of illness</a:t>
            </a:r>
          </a:p>
          <a:p>
            <a:pPr marL="151765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608965" indent="-456565">
              <a:lnSpc>
                <a:spcPct val="115000"/>
              </a:lnSpc>
            </a:pPr>
            <a:r>
              <a:rPr lang="en" sz="1850"/>
              <a:t>Should be at least two layers of cloth 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</a:pPr>
            <a:endParaRPr/>
          </a:p>
        </p:txBody>
      </p:sp>
      <p:pic>
        <p:nvPicPr>
          <p:cNvPr id="2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C2C050B0-7CCE-447F-AE68-EE7085B4A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2327" y="1488499"/>
            <a:ext cx="4314236" cy="407856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5F57B2-7C2E-4BFC-9F77-9E098D935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2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984</Words>
  <Application>Microsoft Office PowerPoint</Application>
  <PresentationFormat>Widescreen</PresentationFormat>
  <Paragraphs>134</Paragraphs>
  <Slides>12</Slides>
  <Notes>11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Arial,Sans-Serif</vt:lpstr>
      <vt:lpstr>Calibri</vt:lpstr>
      <vt:lpstr>Open Sans</vt:lpstr>
      <vt:lpstr>PT Sans Narrow</vt:lpstr>
      <vt:lpstr>Tropic</vt:lpstr>
      <vt:lpstr>COVID-19 Back to School Basics for  Secondary Students</vt:lpstr>
      <vt:lpstr>What is COVID-19?</vt:lpstr>
      <vt:lpstr>What is Being Done About COVID-19?</vt:lpstr>
      <vt:lpstr>It Starts with Good Hand Hygiene</vt:lpstr>
      <vt:lpstr>PowerPoint Presentation</vt:lpstr>
      <vt:lpstr>Social Distancing</vt:lpstr>
      <vt:lpstr>Mask Wearing, The New Fashion</vt:lpstr>
      <vt:lpstr>                      Mask Wearing 101</vt:lpstr>
      <vt:lpstr>Wearing a Mask</vt:lpstr>
      <vt:lpstr>Masks and Keeping Yourself Safe</vt:lpstr>
      <vt:lpstr>What do I do if I become sick at school?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PPE Review</dc:title>
  <dc:creator>Ma, Sherry</dc:creator>
  <cp:lastModifiedBy>Gomez, Jimmy</cp:lastModifiedBy>
  <cp:revision>2</cp:revision>
  <cp:lastPrinted>2020-10-01T22:25:34Z</cp:lastPrinted>
  <dcterms:created xsi:type="dcterms:W3CDTF">2020-09-25T17:25:23Z</dcterms:created>
  <dcterms:modified xsi:type="dcterms:W3CDTF">2020-10-21T21:00:57Z</dcterms:modified>
</cp:coreProperties>
</file>