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0" r:id="rId4"/>
  </p:sldMasterIdLst>
  <p:notesMasterIdLst>
    <p:notesMasterId r:id="rId23"/>
  </p:notesMasterIdLst>
  <p:handoutMasterIdLst>
    <p:handoutMasterId r:id="rId24"/>
  </p:handoutMasterIdLst>
  <p:sldIdLst>
    <p:sldId id="356" r:id="rId5"/>
    <p:sldId id="353" r:id="rId6"/>
    <p:sldId id="264" r:id="rId7"/>
    <p:sldId id="361" r:id="rId8"/>
    <p:sldId id="259" r:id="rId9"/>
    <p:sldId id="260" r:id="rId10"/>
    <p:sldId id="266" r:id="rId11"/>
    <p:sldId id="265" r:id="rId12"/>
    <p:sldId id="263" r:id="rId13"/>
    <p:sldId id="270" r:id="rId14"/>
    <p:sldId id="268" r:id="rId15"/>
    <p:sldId id="362" r:id="rId16"/>
    <p:sldId id="269" r:id="rId17"/>
    <p:sldId id="358" r:id="rId18"/>
    <p:sldId id="359" r:id="rId19"/>
    <p:sldId id="360" r:id="rId20"/>
    <p:sldId id="271" r:id="rId21"/>
    <p:sldId id="26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87"/>
  </p:normalViewPr>
  <p:slideViewPr>
    <p:cSldViewPr snapToGrid="0" snapToObjects="1">
      <p:cViewPr varScale="1">
        <p:scale>
          <a:sx n="92" d="100"/>
          <a:sy n="92" d="100"/>
        </p:scale>
        <p:origin x="84" y="576"/>
      </p:cViewPr>
      <p:guideLst/>
    </p:cSldViewPr>
  </p:slid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1935E8-8434-453C-811D-99BDC3BFB130}"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91A27665-43C0-43F2-B6F2-EAD95759F902}">
      <dgm:prSet/>
      <dgm:spPr/>
      <dgm:t>
        <a:bodyPr/>
        <a:lstStyle/>
        <a:p>
          <a:r>
            <a:rPr lang="en-US"/>
            <a:t>Mission</a:t>
          </a:r>
        </a:p>
      </dgm:t>
    </dgm:pt>
    <dgm:pt modelId="{01AD406B-39E3-4BE8-B58A-6A0651F77601}" type="parTrans" cxnId="{383FC71D-C6B9-449C-9617-79765808C210}">
      <dgm:prSet/>
      <dgm:spPr/>
      <dgm:t>
        <a:bodyPr/>
        <a:lstStyle/>
        <a:p>
          <a:endParaRPr lang="en-US"/>
        </a:p>
      </dgm:t>
    </dgm:pt>
    <dgm:pt modelId="{70AF77BF-607F-408B-9579-3AAE60425D59}" type="sibTrans" cxnId="{383FC71D-C6B9-449C-9617-79765808C210}">
      <dgm:prSet/>
      <dgm:spPr/>
      <dgm:t>
        <a:bodyPr/>
        <a:lstStyle/>
        <a:p>
          <a:endParaRPr lang="en-US"/>
        </a:p>
      </dgm:t>
    </dgm:pt>
    <dgm:pt modelId="{4BC64F65-98DD-414B-B265-0D51610E05FE}">
      <dgm:prSet/>
      <dgm:spPr/>
      <dgm:t>
        <a:bodyPr/>
        <a:lstStyle/>
        <a:p>
          <a:r>
            <a:rPr lang="en-US"/>
            <a:t>Why Choose Dual Language Immersion (DLI)?</a:t>
          </a:r>
        </a:p>
      </dgm:t>
    </dgm:pt>
    <dgm:pt modelId="{B3586E0A-BCF1-41EA-9875-AF9D0CECE690}" type="parTrans" cxnId="{CAA197E1-3EAE-4E43-82F9-92CEE2C7766F}">
      <dgm:prSet/>
      <dgm:spPr/>
      <dgm:t>
        <a:bodyPr/>
        <a:lstStyle/>
        <a:p>
          <a:endParaRPr lang="en-US"/>
        </a:p>
      </dgm:t>
    </dgm:pt>
    <dgm:pt modelId="{7D40ED40-58C2-4620-A75A-62E1DABCAF61}" type="sibTrans" cxnId="{CAA197E1-3EAE-4E43-82F9-92CEE2C7766F}">
      <dgm:prSet/>
      <dgm:spPr/>
      <dgm:t>
        <a:bodyPr/>
        <a:lstStyle/>
        <a:p>
          <a:endParaRPr lang="en-US"/>
        </a:p>
      </dgm:t>
    </dgm:pt>
    <dgm:pt modelId="{58860D53-2FFE-4A10-88D1-CC6D73B21FFC}">
      <dgm:prSet/>
      <dgm:spPr/>
      <dgm:t>
        <a:bodyPr/>
        <a:lstStyle/>
        <a:p>
          <a:pPr rtl="0"/>
          <a:r>
            <a:rPr lang="en-US"/>
            <a:t>The </a:t>
          </a:r>
          <a:r>
            <a:rPr lang="en-US">
              <a:latin typeface="Century Gothic" panose="020B0502020202020204"/>
            </a:rPr>
            <a:t>Anna Borba</a:t>
          </a:r>
          <a:r>
            <a:rPr lang="en-US"/>
            <a:t> DLI - Spanish Program</a:t>
          </a:r>
        </a:p>
      </dgm:t>
    </dgm:pt>
    <dgm:pt modelId="{A30FED89-3CB3-4CA6-9BDD-4AA8489EC214}" type="parTrans" cxnId="{9BF8C32B-0313-4116-9CE1-F803E19BFCE2}">
      <dgm:prSet/>
      <dgm:spPr/>
      <dgm:t>
        <a:bodyPr/>
        <a:lstStyle/>
        <a:p>
          <a:endParaRPr lang="en-US"/>
        </a:p>
      </dgm:t>
    </dgm:pt>
    <dgm:pt modelId="{DA90951E-5813-4C4C-97EF-E99282F894EF}" type="sibTrans" cxnId="{9BF8C32B-0313-4116-9CE1-F803E19BFCE2}">
      <dgm:prSet/>
      <dgm:spPr/>
      <dgm:t>
        <a:bodyPr/>
        <a:lstStyle/>
        <a:p>
          <a:endParaRPr lang="en-US"/>
        </a:p>
      </dgm:t>
    </dgm:pt>
    <dgm:pt modelId="{64509B24-450E-4332-AAF5-EE863C8D491C}">
      <dgm:prSet/>
      <dgm:spPr/>
      <dgm:t>
        <a:bodyPr/>
        <a:lstStyle/>
        <a:p>
          <a:r>
            <a:rPr lang="en-US"/>
            <a:t>Open Enrollment Process</a:t>
          </a:r>
        </a:p>
      </dgm:t>
    </dgm:pt>
    <dgm:pt modelId="{0672E955-AD35-4D39-8826-308D6F8B6170}" type="parTrans" cxnId="{9BEC9FA2-0DFD-40BB-B11B-EE0E8A3EBDBA}">
      <dgm:prSet/>
      <dgm:spPr/>
      <dgm:t>
        <a:bodyPr/>
        <a:lstStyle/>
        <a:p>
          <a:endParaRPr lang="en-US"/>
        </a:p>
      </dgm:t>
    </dgm:pt>
    <dgm:pt modelId="{17B8F34D-6327-477A-ACD3-EB3F50B43D6A}" type="sibTrans" cxnId="{9BEC9FA2-0DFD-40BB-B11B-EE0E8A3EBDBA}">
      <dgm:prSet/>
      <dgm:spPr/>
      <dgm:t>
        <a:bodyPr/>
        <a:lstStyle/>
        <a:p>
          <a:endParaRPr lang="en-US"/>
        </a:p>
      </dgm:t>
    </dgm:pt>
    <dgm:pt modelId="{84825817-50F1-403B-9BF3-09655532EEF4}">
      <dgm:prSet/>
      <dgm:spPr/>
      <dgm:t>
        <a:bodyPr/>
        <a:lstStyle/>
        <a:p>
          <a:r>
            <a:rPr lang="en-US"/>
            <a:t>Resources</a:t>
          </a:r>
        </a:p>
      </dgm:t>
    </dgm:pt>
    <dgm:pt modelId="{1CDE722A-C617-4ED5-9AEE-D6B92A63A01F}" type="parTrans" cxnId="{FEF155D4-15A4-4E59-9ADC-6DF9FF544B39}">
      <dgm:prSet/>
      <dgm:spPr/>
      <dgm:t>
        <a:bodyPr/>
        <a:lstStyle/>
        <a:p>
          <a:endParaRPr lang="en-US"/>
        </a:p>
      </dgm:t>
    </dgm:pt>
    <dgm:pt modelId="{13DB263C-3B37-4423-8848-60D3329631B5}" type="sibTrans" cxnId="{FEF155D4-15A4-4E59-9ADC-6DF9FF544B39}">
      <dgm:prSet/>
      <dgm:spPr/>
      <dgm:t>
        <a:bodyPr/>
        <a:lstStyle/>
        <a:p>
          <a:endParaRPr lang="en-US"/>
        </a:p>
      </dgm:t>
    </dgm:pt>
    <dgm:pt modelId="{AA446D52-FFBD-44BF-9BD8-541BC8E81A3C}" type="pres">
      <dgm:prSet presAssocID="{1F1935E8-8434-453C-811D-99BDC3BFB130}" presName="root" presStyleCnt="0">
        <dgm:presLayoutVars>
          <dgm:dir/>
          <dgm:resizeHandles val="exact"/>
        </dgm:presLayoutVars>
      </dgm:prSet>
      <dgm:spPr/>
    </dgm:pt>
    <dgm:pt modelId="{9E2A23D0-D39D-4513-AD88-A0BA67AEAE6D}" type="pres">
      <dgm:prSet presAssocID="{91A27665-43C0-43F2-B6F2-EAD95759F902}" presName="compNode" presStyleCnt="0"/>
      <dgm:spPr/>
    </dgm:pt>
    <dgm:pt modelId="{A1E56B16-CBFE-4981-84BD-93EA8FA92AB0}" type="pres">
      <dgm:prSet presAssocID="{91A27665-43C0-43F2-B6F2-EAD95759F902}" presName="bgRect" presStyleLbl="bgShp" presStyleIdx="0" presStyleCnt="5"/>
      <dgm:spPr/>
    </dgm:pt>
    <dgm:pt modelId="{87FDF90E-6BD3-4BD6-BD67-74E5D3D7AC64}" type="pres">
      <dgm:prSet presAssocID="{91A27665-43C0-43F2-B6F2-EAD95759F90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339A59DF-A72B-45FB-8E0B-0D303377730F}" type="pres">
      <dgm:prSet presAssocID="{91A27665-43C0-43F2-B6F2-EAD95759F902}" presName="spaceRect" presStyleCnt="0"/>
      <dgm:spPr/>
    </dgm:pt>
    <dgm:pt modelId="{FC7160B9-4DF7-4492-84FC-7583FB548514}" type="pres">
      <dgm:prSet presAssocID="{91A27665-43C0-43F2-B6F2-EAD95759F902}" presName="parTx" presStyleLbl="revTx" presStyleIdx="0" presStyleCnt="5">
        <dgm:presLayoutVars>
          <dgm:chMax val="0"/>
          <dgm:chPref val="0"/>
        </dgm:presLayoutVars>
      </dgm:prSet>
      <dgm:spPr/>
    </dgm:pt>
    <dgm:pt modelId="{FA5B9389-21B7-45B1-AEC6-39C07ECD15EE}" type="pres">
      <dgm:prSet presAssocID="{70AF77BF-607F-408B-9579-3AAE60425D59}" presName="sibTrans" presStyleCnt="0"/>
      <dgm:spPr/>
    </dgm:pt>
    <dgm:pt modelId="{108B0B23-5FBE-43CA-B6F5-D24E727BC828}" type="pres">
      <dgm:prSet presAssocID="{4BC64F65-98DD-414B-B265-0D51610E05FE}" presName="compNode" presStyleCnt="0"/>
      <dgm:spPr/>
    </dgm:pt>
    <dgm:pt modelId="{3AF56660-C765-43FF-A67B-F14D39EDFA25}" type="pres">
      <dgm:prSet presAssocID="{4BC64F65-98DD-414B-B265-0D51610E05FE}" presName="bgRect" presStyleLbl="bgShp" presStyleIdx="1" presStyleCnt="5"/>
      <dgm:spPr/>
    </dgm:pt>
    <dgm:pt modelId="{739416E6-136B-4D4C-96C1-26D2CF2CA1FB}" type="pres">
      <dgm:prSet presAssocID="{4BC64F65-98DD-414B-B265-0D51610E05F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5B457E49-DC6B-4C4F-B9C8-A95AE7BD5886}" type="pres">
      <dgm:prSet presAssocID="{4BC64F65-98DD-414B-B265-0D51610E05FE}" presName="spaceRect" presStyleCnt="0"/>
      <dgm:spPr/>
    </dgm:pt>
    <dgm:pt modelId="{E185BF57-31ED-4C27-A543-E65354BEF725}" type="pres">
      <dgm:prSet presAssocID="{4BC64F65-98DD-414B-B265-0D51610E05FE}" presName="parTx" presStyleLbl="revTx" presStyleIdx="1" presStyleCnt="5">
        <dgm:presLayoutVars>
          <dgm:chMax val="0"/>
          <dgm:chPref val="0"/>
        </dgm:presLayoutVars>
      </dgm:prSet>
      <dgm:spPr/>
    </dgm:pt>
    <dgm:pt modelId="{C61DFD2E-3AEB-494C-8DA5-9B5934D6F419}" type="pres">
      <dgm:prSet presAssocID="{7D40ED40-58C2-4620-A75A-62E1DABCAF61}" presName="sibTrans" presStyleCnt="0"/>
      <dgm:spPr/>
    </dgm:pt>
    <dgm:pt modelId="{1ADABA6A-AF33-438A-B522-3912883688C8}" type="pres">
      <dgm:prSet presAssocID="{58860D53-2FFE-4A10-88D1-CC6D73B21FFC}" presName="compNode" presStyleCnt="0"/>
      <dgm:spPr/>
    </dgm:pt>
    <dgm:pt modelId="{46FCD981-688E-42DF-A0C8-124F85B06EB6}" type="pres">
      <dgm:prSet presAssocID="{58860D53-2FFE-4A10-88D1-CC6D73B21FFC}" presName="bgRect" presStyleLbl="bgShp" presStyleIdx="2" presStyleCnt="5"/>
      <dgm:spPr/>
    </dgm:pt>
    <dgm:pt modelId="{AEFA0ACF-6E81-4BB1-8517-F48D188C0860}" type="pres">
      <dgm:prSet presAssocID="{58860D53-2FFE-4A10-88D1-CC6D73B21FF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ragon dance with solid fill"/>
        </a:ext>
      </dgm:extLst>
    </dgm:pt>
    <dgm:pt modelId="{193F5D7A-E270-4201-9445-86A42B293BA0}" type="pres">
      <dgm:prSet presAssocID="{58860D53-2FFE-4A10-88D1-CC6D73B21FFC}" presName="spaceRect" presStyleCnt="0"/>
      <dgm:spPr/>
    </dgm:pt>
    <dgm:pt modelId="{ACF96A98-CBEE-4962-8394-98F4D3BA1E66}" type="pres">
      <dgm:prSet presAssocID="{58860D53-2FFE-4A10-88D1-CC6D73B21FFC}" presName="parTx" presStyleLbl="revTx" presStyleIdx="2" presStyleCnt="5">
        <dgm:presLayoutVars>
          <dgm:chMax val="0"/>
          <dgm:chPref val="0"/>
        </dgm:presLayoutVars>
      </dgm:prSet>
      <dgm:spPr/>
    </dgm:pt>
    <dgm:pt modelId="{54C73D45-FB5D-4EB8-B946-B421F3CF9F53}" type="pres">
      <dgm:prSet presAssocID="{DA90951E-5813-4C4C-97EF-E99282F894EF}" presName="sibTrans" presStyleCnt="0"/>
      <dgm:spPr/>
    </dgm:pt>
    <dgm:pt modelId="{554DF9EB-4A20-4DEB-AB52-EB7E94DA2AEB}" type="pres">
      <dgm:prSet presAssocID="{64509B24-450E-4332-AAF5-EE863C8D491C}" presName="compNode" presStyleCnt="0"/>
      <dgm:spPr/>
    </dgm:pt>
    <dgm:pt modelId="{25710103-D6D0-46A0-B7BE-8735B5FA796A}" type="pres">
      <dgm:prSet presAssocID="{64509B24-450E-4332-AAF5-EE863C8D491C}" presName="bgRect" presStyleLbl="bgShp" presStyleIdx="3" presStyleCnt="5"/>
      <dgm:spPr/>
    </dgm:pt>
    <dgm:pt modelId="{A2000A04-B588-4502-BC55-1126478153BA}" type="pres">
      <dgm:prSet presAssocID="{64509B24-450E-4332-AAF5-EE863C8D491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509556E7-B944-4CF0-AEAA-49C8DB0B03FA}" type="pres">
      <dgm:prSet presAssocID="{64509B24-450E-4332-AAF5-EE863C8D491C}" presName="spaceRect" presStyleCnt="0"/>
      <dgm:spPr/>
    </dgm:pt>
    <dgm:pt modelId="{44CD8269-AFA3-44B0-B67F-D0C705E44C55}" type="pres">
      <dgm:prSet presAssocID="{64509B24-450E-4332-AAF5-EE863C8D491C}" presName="parTx" presStyleLbl="revTx" presStyleIdx="3" presStyleCnt="5">
        <dgm:presLayoutVars>
          <dgm:chMax val="0"/>
          <dgm:chPref val="0"/>
        </dgm:presLayoutVars>
      </dgm:prSet>
      <dgm:spPr/>
    </dgm:pt>
    <dgm:pt modelId="{F8D33C94-AA35-4954-9B8C-97927FEE2364}" type="pres">
      <dgm:prSet presAssocID="{17B8F34D-6327-477A-ACD3-EB3F50B43D6A}" presName="sibTrans" presStyleCnt="0"/>
      <dgm:spPr/>
    </dgm:pt>
    <dgm:pt modelId="{140D2BAE-C3C5-4AA3-8586-78B3B7FFABC0}" type="pres">
      <dgm:prSet presAssocID="{84825817-50F1-403B-9BF3-09655532EEF4}" presName="compNode" presStyleCnt="0"/>
      <dgm:spPr/>
    </dgm:pt>
    <dgm:pt modelId="{15A2A6FB-F1D2-45F6-9158-00AC0536F860}" type="pres">
      <dgm:prSet presAssocID="{84825817-50F1-403B-9BF3-09655532EEF4}" presName="bgRect" presStyleLbl="bgShp" presStyleIdx="4" presStyleCnt="5"/>
      <dgm:spPr/>
    </dgm:pt>
    <dgm:pt modelId="{61F21E78-074A-496C-8253-77FC9F6E16AF}" type="pres">
      <dgm:prSet presAssocID="{84825817-50F1-403B-9BF3-09655532EEF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Festive lantern with solid fill"/>
        </a:ext>
      </dgm:extLst>
    </dgm:pt>
    <dgm:pt modelId="{2B951AB3-4316-4EBC-BBB2-16FDED26E1B5}" type="pres">
      <dgm:prSet presAssocID="{84825817-50F1-403B-9BF3-09655532EEF4}" presName="spaceRect" presStyleCnt="0"/>
      <dgm:spPr/>
    </dgm:pt>
    <dgm:pt modelId="{C9B69E86-8120-4082-B75A-73AE22F28EDB}" type="pres">
      <dgm:prSet presAssocID="{84825817-50F1-403B-9BF3-09655532EEF4}" presName="parTx" presStyleLbl="revTx" presStyleIdx="4" presStyleCnt="5">
        <dgm:presLayoutVars>
          <dgm:chMax val="0"/>
          <dgm:chPref val="0"/>
        </dgm:presLayoutVars>
      </dgm:prSet>
      <dgm:spPr/>
    </dgm:pt>
  </dgm:ptLst>
  <dgm:cxnLst>
    <dgm:cxn modelId="{383FC71D-C6B9-449C-9617-79765808C210}" srcId="{1F1935E8-8434-453C-811D-99BDC3BFB130}" destId="{91A27665-43C0-43F2-B6F2-EAD95759F902}" srcOrd="0" destOrd="0" parTransId="{01AD406B-39E3-4BE8-B58A-6A0651F77601}" sibTransId="{70AF77BF-607F-408B-9579-3AAE60425D59}"/>
    <dgm:cxn modelId="{02856E20-1FD0-4C43-88AF-EEBA7846F093}" type="presOf" srcId="{64509B24-450E-4332-AAF5-EE863C8D491C}" destId="{44CD8269-AFA3-44B0-B67F-D0C705E44C55}" srcOrd="0" destOrd="0" presId="urn:microsoft.com/office/officeart/2018/2/layout/IconVerticalSolidList"/>
    <dgm:cxn modelId="{9BF8C32B-0313-4116-9CE1-F803E19BFCE2}" srcId="{1F1935E8-8434-453C-811D-99BDC3BFB130}" destId="{58860D53-2FFE-4A10-88D1-CC6D73B21FFC}" srcOrd="2" destOrd="0" parTransId="{A30FED89-3CB3-4CA6-9BDD-4AA8489EC214}" sibTransId="{DA90951E-5813-4C4C-97EF-E99282F894EF}"/>
    <dgm:cxn modelId="{E4666447-549E-4A0D-9C78-A324083ED4C1}" type="presOf" srcId="{91A27665-43C0-43F2-B6F2-EAD95759F902}" destId="{FC7160B9-4DF7-4492-84FC-7583FB548514}" srcOrd="0" destOrd="0" presId="urn:microsoft.com/office/officeart/2018/2/layout/IconVerticalSolidList"/>
    <dgm:cxn modelId="{6A54435A-2618-4ABA-9B3D-930790EEF24E}" type="presOf" srcId="{4BC64F65-98DD-414B-B265-0D51610E05FE}" destId="{E185BF57-31ED-4C27-A543-E65354BEF725}" srcOrd="0" destOrd="0" presId="urn:microsoft.com/office/officeart/2018/2/layout/IconVerticalSolidList"/>
    <dgm:cxn modelId="{9BEC9FA2-0DFD-40BB-B11B-EE0E8A3EBDBA}" srcId="{1F1935E8-8434-453C-811D-99BDC3BFB130}" destId="{64509B24-450E-4332-AAF5-EE863C8D491C}" srcOrd="3" destOrd="0" parTransId="{0672E955-AD35-4D39-8826-308D6F8B6170}" sibTransId="{17B8F34D-6327-477A-ACD3-EB3F50B43D6A}"/>
    <dgm:cxn modelId="{4ED1C1AF-F115-4DDF-A190-054353F66AD6}" type="presOf" srcId="{1F1935E8-8434-453C-811D-99BDC3BFB130}" destId="{AA446D52-FFBD-44BF-9BD8-541BC8E81A3C}" srcOrd="0" destOrd="0" presId="urn:microsoft.com/office/officeart/2018/2/layout/IconVerticalSolidList"/>
    <dgm:cxn modelId="{20B960BF-6102-416E-B33A-122962B9DA7D}" type="presOf" srcId="{84825817-50F1-403B-9BF3-09655532EEF4}" destId="{C9B69E86-8120-4082-B75A-73AE22F28EDB}" srcOrd="0" destOrd="0" presId="urn:microsoft.com/office/officeart/2018/2/layout/IconVerticalSolidList"/>
    <dgm:cxn modelId="{FEF155D4-15A4-4E59-9ADC-6DF9FF544B39}" srcId="{1F1935E8-8434-453C-811D-99BDC3BFB130}" destId="{84825817-50F1-403B-9BF3-09655532EEF4}" srcOrd="4" destOrd="0" parTransId="{1CDE722A-C617-4ED5-9AEE-D6B92A63A01F}" sibTransId="{13DB263C-3B37-4423-8848-60D3329631B5}"/>
    <dgm:cxn modelId="{A18239DF-4DC8-4D1D-A3DA-108FD5229ED9}" type="presOf" srcId="{58860D53-2FFE-4A10-88D1-CC6D73B21FFC}" destId="{ACF96A98-CBEE-4962-8394-98F4D3BA1E66}" srcOrd="0" destOrd="0" presId="urn:microsoft.com/office/officeart/2018/2/layout/IconVerticalSolidList"/>
    <dgm:cxn modelId="{CAA197E1-3EAE-4E43-82F9-92CEE2C7766F}" srcId="{1F1935E8-8434-453C-811D-99BDC3BFB130}" destId="{4BC64F65-98DD-414B-B265-0D51610E05FE}" srcOrd="1" destOrd="0" parTransId="{B3586E0A-BCF1-41EA-9875-AF9D0CECE690}" sibTransId="{7D40ED40-58C2-4620-A75A-62E1DABCAF61}"/>
    <dgm:cxn modelId="{72D7B755-35DC-4C97-B20C-0C0B9F441AA1}" type="presParOf" srcId="{AA446D52-FFBD-44BF-9BD8-541BC8E81A3C}" destId="{9E2A23D0-D39D-4513-AD88-A0BA67AEAE6D}" srcOrd="0" destOrd="0" presId="urn:microsoft.com/office/officeart/2018/2/layout/IconVerticalSolidList"/>
    <dgm:cxn modelId="{301831D8-5E17-45C2-9257-455234C9EF02}" type="presParOf" srcId="{9E2A23D0-D39D-4513-AD88-A0BA67AEAE6D}" destId="{A1E56B16-CBFE-4981-84BD-93EA8FA92AB0}" srcOrd="0" destOrd="0" presId="urn:microsoft.com/office/officeart/2018/2/layout/IconVerticalSolidList"/>
    <dgm:cxn modelId="{A85F6369-7E88-43E1-83E9-6C1D037A781E}" type="presParOf" srcId="{9E2A23D0-D39D-4513-AD88-A0BA67AEAE6D}" destId="{87FDF90E-6BD3-4BD6-BD67-74E5D3D7AC64}" srcOrd="1" destOrd="0" presId="urn:microsoft.com/office/officeart/2018/2/layout/IconVerticalSolidList"/>
    <dgm:cxn modelId="{41930C38-B92C-4A3B-9E64-D255D7795EB9}" type="presParOf" srcId="{9E2A23D0-D39D-4513-AD88-A0BA67AEAE6D}" destId="{339A59DF-A72B-45FB-8E0B-0D303377730F}" srcOrd="2" destOrd="0" presId="urn:microsoft.com/office/officeart/2018/2/layout/IconVerticalSolidList"/>
    <dgm:cxn modelId="{010E077D-A1C8-456B-8A16-71EB50C2CC96}" type="presParOf" srcId="{9E2A23D0-D39D-4513-AD88-A0BA67AEAE6D}" destId="{FC7160B9-4DF7-4492-84FC-7583FB548514}" srcOrd="3" destOrd="0" presId="urn:microsoft.com/office/officeart/2018/2/layout/IconVerticalSolidList"/>
    <dgm:cxn modelId="{CC18C99A-F29D-48F5-9D05-E16433BF2428}" type="presParOf" srcId="{AA446D52-FFBD-44BF-9BD8-541BC8E81A3C}" destId="{FA5B9389-21B7-45B1-AEC6-39C07ECD15EE}" srcOrd="1" destOrd="0" presId="urn:microsoft.com/office/officeart/2018/2/layout/IconVerticalSolidList"/>
    <dgm:cxn modelId="{874DFEC1-0B39-4880-B039-056A12D0D17C}" type="presParOf" srcId="{AA446D52-FFBD-44BF-9BD8-541BC8E81A3C}" destId="{108B0B23-5FBE-43CA-B6F5-D24E727BC828}" srcOrd="2" destOrd="0" presId="urn:microsoft.com/office/officeart/2018/2/layout/IconVerticalSolidList"/>
    <dgm:cxn modelId="{F09D91D1-91B3-4F8F-95A6-BA2AD235D8CB}" type="presParOf" srcId="{108B0B23-5FBE-43CA-B6F5-D24E727BC828}" destId="{3AF56660-C765-43FF-A67B-F14D39EDFA25}" srcOrd="0" destOrd="0" presId="urn:microsoft.com/office/officeart/2018/2/layout/IconVerticalSolidList"/>
    <dgm:cxn modelId="{7FDC10B6-8A08-47C1-B466-4AC271F1EF21}" type="presParOf" srcId="{108B0B23-5FBE-43CA-B6F5-D24E727BC828}" destId="{739416E6-136B-4D4C-96C1-26D2CF2CA1FB}" srcOrd="1" destOrd="0" presId="urn:microsoft.com/office/officeart/2018/2/layout/IconVerticalSolidList"/>
    <dgm:cxn modelId="{6B746F58-3D5E-4D48-92CB-59EC6DBEC872}" type="presParOf" srcId="{108B0B23-5FBE-43CA-B6F5-D24E727BC828}" destId="{5B457E49-DC6B-4C4F-B9C8-A95AE7BD5886}" srcOrd="2" destOrd="0" presId="urn:microsoft.com/office/officeart/2018/2/layout/IconVerticalSolidList"/>
    <dgm:cxn modelId="{259763F9-10E1-4ABB-B3F4-49B7D255E495}" type="presParOf" srcId="{108B0B23-5FBE-43CA-B6F5-D24E727BC828}" destId="{E185BF57-31ED-4C27-A543-E65354BEF725}" srcOrd="3" destOrd="0" presId="urn:microsoft.com/office/officeart/2018/2/layout/IconVerticalSolidList"/>
    <dgm:cxn modelId="{4B056A51-1854-4208-A862-4F2CF8C3B3DC}" type="presParOf" srcId="{AA446D52-FFBD-44BF-9BD8-541BC8E81A3C}" destId="{C61DFD2E-3AEB-494C-8DA5-9B5934D6F419}" srcOrd="3" destOrd="0" presId="urn:microsoft.com/office/officeart/2018/2/layout/IconVerticalSolidList"/>
    <dgm:cxn modelId="{2B074662-3A27-4C4A-BD3D-81B5CFB3BCDF}" type="presParOf" srcId="{AA446D52-FFBD-44BF-9BD8-541BC8E81A3C}" destId="{1ADABA6A-AF33-438A-B522-3912883688C8}" srcOrd="4" destOrd="0" presId="urn:microsoft.com/office/officeart/2018/2/layout/IconVerticalSolidList"/>
    <dgm:cxn modelId="{BCC53EA9-4F9E-4372-B1FB-9EFC830BD12B}" type="presParOf" srcId="{1ADABA6A-AF33-438A-B522-3912883688C8}" destId="{46FCD981-688E-42DF-A0C8-124F85B06EB6}" srcOrd="0" destOrd="0" presId="urn:microsoft.com/office/officeart/2018/2/layout/IconVerticalSolidList"/>
    <dgm:cxn modelId="{27062D4F-486F-4D86-B621-1FA521BAF7C0}" type="presParOf" srcId="{1ADABA6A-AF33-438A-B522-3912883688C8}" destId="{AEFA0ACF-6E81-4BB1-8517-F48D188C0860}" srcOrd="1" destOrd="0" presId="urn:microsoft.com/office/officeart/2018/2/layout/IconVerticalSolidList"/>
    <dgm:cxn modelId="{88029597-7BD5-437F-8F4A-E4F2CB1B367D}" type="presParOf" srcId="{1ADABA6A-AF33-438A-B522-3912883688C8}" destId="{193F5D7A-E270-4201-9445-86A42B293BA0}" srcOrd="2" destOrd="0" presId="urn:microsoft.com/office/officeart/2018/2/layout/IconVerticalSolidList"/>
    <dgm:cxn modelId="{77EA9748-BA7A-46AC-B05E-FBC1559FC5C2}" type="presParOf" srcId="{1ADABA6A-AF33-438A-B522-3912883688C8}" destId="{ACF96A98-CBEE-4962-8394-98F4D3BA1E66}" srcOrd="3" destOrd="0" presId="urn:microsoft.com/office/officeart/2018/2/layout/IconVerticalSolidList"/>
    <dgm:cxn modelId="{A090BD91-0CF2-4092-8C6A-75086FC4AA4A}" type="presParOf" srcId="{AA446D52-FFBD-44BF-9BD8-541BC8E81A3C}" destId="{54C73D45-FB5D-4EB8-B946-B421F3CF9F53}" srcOrd="5" destOrd="0" presId="urn:microsoft.com/office/officeart/2018/2/layout/IconVerticalSolidList"/>
    <dgm:cxn modelId="{3FD0270C-D3F0-4566-B26D-CA003D365884}" type="presParOf" srcId="{AA446D52-FFBD-44BF-9BD8-541BC8E81A3C}" destId="{554DF9EB-4A20-4DEB-AB52-EB7E94DA2AEB}" srcOrd="6" destOrd="0" presId="urn:microsoft.com/office/officeart/2018/2/layout/IconVerticalSolidList"/>
    <dgm:cxn modelId="{9095A2EF-BA66-4E72-8787-C0CC05ECF4C2}" type="presParOf" srcId="{554DF9EB-4A20-4DEB-AB52-EB7E94DA2AEB}" destId="{25710103-D6D0-46A0-B7BE-8735B5FA796A}" srcOrd="0" destOrd="0" presId="urn:microsoft.com/office/officeart/2018/2/layout/IconVerticalSolidList"/>
    <dgm:cxn modelId="{339122A2-14E1-4870-B82F-2D0C2BC203CD}" type="presParOf" srcId="{554DF9EB-4A20-4DEB-AB52-EB7E94DA2AEB}" destId="{A2000A04-B588-4502-BC55-1126478153BA}" srcOrd="1" destOrd="0" presId="urn:microsoft.com/office/officeart/2018/2/layout/IconVerticalSolidList"/>
    <dgm:cxn modelId="{E784DB3D-96DE-4F3B-8D72-A666280D3B6C}" type="presParOf" srcId="{554DF9EB-4A20-4DEB-AB52-EB7E94DA2AEB}" destId="{509556E7-B944-4CF0-AEAA-49C8DB0B03FA}" srcOrd="2" destOrd="0" presId="urn:microsoft.com/office/officeart/2018/2/layout/IconVerticalSolidList"/>
    <dgm:cxn modelId="{957D22BD-0376-4339-914B-B843699E137B}" type="presParOf" srcId="{554DF9EB-4A20-4DEB-AB52-EB7E94DA2AEB}" destId="{44CD8269-AFA3-44B0-B67F-D0C705E44C55}" srcOrd="3" destOrd="0" presId="urn:microsoft.com/office/officeart/2018/2/layout/IconVerticalSolidList"/>
    <dgm:cxn modelId="{ABED5A64-3967-4E6D-B8CB-C4896AA4CD8C}" type="presParOf" srcId="{AA446D52-FFBD-44BF-9BD8-541BC8E81A3C}" destId="{F8D33C94-AA35-4954-9B8C-97927FEE2364}" srcOrd="7" destOrd="0" presId="urn:microsoft.com/office/officeart/2018/2/layout/IconVerticalSolidList"/>
    <dgm:cxn modelId="{99C4798C-E93A-4FA5-829C-61826B26D056}" type="presParOf" srcId="{AA446D52-FFBD-44BF-9BD8-541BC8E81A3C}" destId="{140D2BAE-C3C5-4AA3-8586-78B3B7FFABC0}" srcOrd="8" destOrd="0" presId="urn:microsoft.com/office/officeart/2018/2/layout/IconVerticalSolidList"/>
    <dgm:cxn modelId="{0829643F-01D2-42B8-B811-FEBDAA05B91F}" type="presParOf" srcId="{140D2BAE-C3C5-4AA3-8586-78B3B7FFABC0}" destId="{15A2A6FB-F1D2-45F6-9158-00AC0536F860}" srcOrd="0" destOrd="0" presId="urn:microsoft.com/office/officeart/2018/2/layout/IconVerticalSolidList"/>
    <dgm:cxn modelId="{9B165F0D-C66F-4AF9-A78A-D125F9489394}" type="presParOf" srcId="{140D2BAE-C3C5-4AA3-8586-78B3B7FFABC0}" destId="{61F21E78-074A-496C-8253-77FC9F6E16AF}" srcOrd="1" destOrd="0" presId="urn:microsoft.com/office/officeart/2018/2/layout/IconVerticalSolidList"/>
    <dgm:cxn modelId="{14A7A5C0-50B2-4635-B9AE-6190611BCA6A}" type="presParOf" srcId="{140D2BAE-C3C5-4AA3-8586-78B3B7FFABC0}" destId="{2B951AB3-4316-4EBC-BBB2-16FDED26E1B5}" srcOrd="2" destOrd="0" presId="urn:microsoft.com/office/officeart/2018/2/layout/IconVerticalSolidList"/>
    <dgm:cxn modelId="{56A2D4FD-72F7-4FBF-AB6C-7EB72E0FEDB7}" type="presParOf" srcId="{140D2BAE-C3C5-4AA3-8586-78B3B7FFABC0}" destId="{C9B69E86-8120-4082-B75A-73AE22F28ED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00CEB5-9A06-4F5A-A428-1C2778CF3525}" type="doc">
      <dgm:prSet loTypeId="urn:microsoft.com/office/officeart/2016/7/layout/HorizontalActionList" loCatId="List" qsTypeId="urn:microsoft.com/office/officeart/2005/8/quickstyle/simple1" qsCatId="simple" csTypeId="urn:microsoft.com/office/officeart/2005/8/colors/colorful5" csCatId="colorful"/>
      <dgm:spPr/>
      <dgm:t>
        <a:bodyPr/>
        <a:lstStyle/>
        <a:p>
          <a:endParaRPr lang="en-US"/>
        </a:p>
      </dgm:t>
    </dgm:pt>
    <dgm:pt modelId="{E01E54B1-F0E2-4257-A808-B0D8FA8B5D50}">
      <dgm:prSet/>
      <dgm:spPr/>
      <dgm:t>
        <a:bodyPr/>
        <a:lstStyle/>
        <a:p>
          <a:r>
            <a:rPr lang="en-US"/>
            <a:t>Offer</a:t>
          </a:r>
        </a:p>
      </dgm:t>
    </dgm:pt>
    <dgm:pt modelId="{7B088E09-4E4E-4789-A4C7-A92EBE44ED96}" type="parTrans" cxnId="{97AA9F64-D081-4686-8F9A-AC1F1458E659}">
      <dgm:prSet/>
      <dgm:spPr/>
      <dgm:t>
        <a:bodyPr/>
        <a:lstStyle/>
        <a:p>
          <a:endParaRPr lang="en-US"/>
        </a:p>
      </dgm:t>
    </dgm:pt>
    <dgm:pt modelId="{4EEA52A7-CB93-42C9-9D80-146534DA1262}" type="sibTrans" cxnId="{97AA9F64-D081-4686-8F9A-AC1F1458E659}">
      <dgm:prSet/>
      <dgm:spPr/>
      <dgm:t>
        <a:bodyPr/>
        <a:lstStyle/>
        <a:p>
          <a:endParaRPr lang="en-US"/>
        </a:p>
      </dgm:t>
    </dgm:pt>
    <dgm:pt modelId="{CD938A14-9A09-4773-BB5F-DEFD58836350}">
      <dgm:prSet/>
      <dgm:spPr/>
      <dgm:t>
        <a:bodyPr/>
        <a:lstStyle/>
        <a:p>
          <a:r>
            <a:rPr lang="en-US"/>
            <a:t>Offer students an enriching and challenging educational opportunity. </a:t>
          </a:r>
        </a:p>
      </dgm:t>
    </dgm:pt>
    <dgm:pt modelId="{445E33D0-060B-4FE1-905B-4B7367832C5C}" type="parTrans" cxnId="{88E65677-0A38-49FB-817A-7573AFD7E499}">
      <dgm:prSet/>
      <dgm:spPr/>
      <dgm:t>
        <a:bodyPr/>
        <a:lstStyle/>
        <a:p>
          <a:endParaRPr lang="en-US"/>
        </a:p>
      </dgm:t>
    </dgm:pt>
    <dgm:pt modelId="{3A4E513F-6306-47FA-8ED2-5D25D98D2CEA}" type="sibTrans" cxnId="{88E65677-0A38-49FB-817A-7573AFD7E499}">
      <dgm:prSet/>
      <dgm:spPr/>
      <dgm:t>
        <a:bodyPr/>
        <a:lstStyle/>
        <a:p>
          <a:endParaRPr lang="en-US"/>
        </a:p>
      </dgm:t>
    </dgm:pt>
    <dgm:pt modelId="{85D50687-CAFA-4D96-9EA1-54815D86074D}">
      <dgm:prSet/>
      <dgm:spPr/>
      <dgm:t>
        <a:bodyPr/>
        <a:lstStyle/>
        <a:p>
          <a:r>
            <a:rPr lang="en-US"/>
            <a:t>Learn</a:t>
          </a:r>
        </a:p>
      </dgm:t>
    </dgm:pt>
    <dgm:pt modelId="{76A8C4A9-383B-4574-AFE1-17A09C8C9B54}" type="parTrans" cxnId="{31A09272-EC91-4B2B-9691-D056A19B11B4}">
      <dgm:prSet/>
      <dgm:spPr/>
      <dgm:t>
        <a:bodyPr/>
        <a:lstStyle/>
        <a:p>
          <a:endParaRPr lang="en-US"/>
        </a:p>
      </dgm:t>
    </dgm:pt>
    <dgm:pt modelId="{1797853D-CEC6-4FF3-81EA-D767B4F52919}" type="sibTrans" cxnId="{31A09272-EC91-4B2B-9691-D056A19B11B4}">
      <dgm:prSet/>
      <dgm:spPr/>
      <dgm:t>
        <a:bodyPr/>
        <a:lstStyle/>
        <a:p>
          <a:endParaRPr lang="en-US"/>
        </a:p>
      </dgm:t>
    </dgm:pt>
    <dgm:pt modelId="{E4DDBA13-3244-4AA6-9EF2-59F964A05905}">
      <dgm:prSet/>
      <dgm:spPr/>
      <dgm:t>
        <a:bodyPr/>
        <a:lstStyle/>
        <a:p>
          <a:r>
            <a:rPr lang="en-US"/>
            <a:t>Students will learn to read, write, and communicate at high academic levels in Spanish/English while achieving academic success in all content areas. </a:t>
          </a:r>
        </a:p>
      </dgm:t>
    </dgm:pt>
    <dgm:pt modelId="{B3697CDA-92B6-4E2B-9A2B-5AB645282577}" type="parTrans" cxnId="{2D31CA0E-B72B-4C89-879D-FD4E2995B6E9}">
      <dgm:prSet/>
      <dgm:spPr/>
      <dgm:t>
        <a:bodyPr/>
        <a:lstStyle/>
        <a:p>
          <a:endParaRPr lang="en-US"/>
        </a:p>
      </dgm:t>
    </dgm:pt>
    <dgm:pt modelId="{F8C538D9-B062-4635-98AF-B31061244EBE}" type="sibTrans" cxnId="{2D31CA0E-B72B-4C89-879D-FD4E2995B6E9}">
      <dgm:prSet/>
      <dgm:spPr/>
      <dgm:t>
        <a:bodyPr/>
        <a:lstStyle/>
        <a:p>
          <a:endParaRPr lang="en-US"/>
        </a:p>
      </dgm:t>
    </dgm:pt>
    <dgm:pt modelId="{CB1FC8B8-663C-4630-95DB-B4FB10E5DF7E}">
      <dgm:prSet/>
      <dgm:spPr/>
      <dgm:t>
        <a:bodyPr/>
        <a:lstStyle/>
        <a:p>
          <a:r>
            <a:rPr lang="en-US"/>
            <a:t>Develop</a:t>
          </a:r>
        </a:p>
      </dgm:t>
    </dgm:pt>
    <dgm:pt modelId="{02F64098-0A25-4994-80DF-15B0B1102D6E}" type="parTrans" cxnId="{5FC41C21-0073-4DFE-BE16-D0BB38B191F8}">
      <dgm:prSet/>
      <dgm:spPr/>
      <dgm:t>
        <a:bodyPr/>
        <a:lstStyle/>
        <a:p>
          <a:endParaRPr lang="en-US"/>
        </a:p>
      </dgm:t>
    </dgm:pt>
    <dgm:pt modelId="{649A6A9E-C085-4EFC-BE38-B665D0713129}" type="sibTrans" cxnId="{5FC41C21-0073-4DFE-BE16-D0BB38B191F8}">
      <dgm:prSet/>
      <dgm:spPr/>
      <dgm:t>
        <a:bodyPr/>
        <a:lstStyle/>
        <a:p>
          <a:endParaRPr lang="en-US"/>
        </a:p>
      </dgm:t>
    </dgm:pt>
    <dgm:pt modelId="{142E8D60-1557-47EE-B302-6B50A66ADC7F}">
      <dgm:prSet/>
      <dgm:spPr/>
      <dgm:t>
        <a:bodyPr/>
        <a:lstStyle/>
        <a:p>
          <a:r>
            <a:rPr lang="en-US"/>
            <a:t>Students will develop the biliteracy skills and cross-cultural skills and competencies needed to succeed in our multi-cultural society and global economy.</a:t>
          </a:r>
        </a:p>
      </dgm:t>
    </dgm:pt>
    <dgm:pt modelId="{72D9F6EE-BBC8-4924-A1C7-65BE1C727CEB}" type="parTrans" cxnId="{38C6929D-B4A3-4F17-9A38-FF3A174987A5}">
      <dgm:prSet/>
      <dgm:spPr/>
      <dgm:t>
        <a:bodyPr/>
        <a:lstStyle/>
        <a:p>
          <a:endParaRPr lang="en-US"/>
        </a:p>
      </dgm:t>
    </dgm:pt>
    <dgm:pt modelId="{602C2616-22A6-4344-ABD2-D5047B4301CD}" type="sibTrans" cxnId="{38C6929D-B4A3-4F17-9A38-FF3A174987A5}">
      <dgm:prSet/>
      <dgm:spPr/>
      <dgm:t>
        <a:bodyPr/>
        <a:lstStyle/>
        <a:p>
          <a:endParaRPr lang="en-US"/>
        </a:p>
      </dgm:t>
    </dgm:pt>
    <dgm:pt modelId="{04D359C0-98C2-42AA-BEA5-6E20F9E81BDF}" type="pres">
      <dgm:prSet presAssocID="{6D00CEB5-9A06-4F5A-A428-1C2778CF3525}" presName="Name0" presStyleCnt="0">
        <dgm:presLayoutVars>
          <dgm:dir/>
          <dgm:animLvl val="lvl"/>
          <dgm:resizeHandles val="exact"/>
        </dgm:presLayoutVars>
      </dgm:prSet>
      <dgm:spPr/>
    </dgm:pt>
    <dgm:pt modelId="{EA239E90-16E2-4066-B3A9-B2D76CFDC30B}" type="pres">
      <dgm:prSet presAssocID="{E01E54B1-F0E2-4257-A808-B0D8FA8B5D50}" presName="composite" presStyleCnt="0"/>
      <dgm:spPr/>
    </dgm:pt>
    <dgm:pt modelId="{28810DCA-E47D-4BF7-9032-BE9A69FC880A}" type="pres">
      <dgm:prSet presAssocID="{E01E54B1-F0E2-4257-A808-B0D8FA8B5D50}" presName="parTx" presStyleLbl="alignNode1" presStyleIdx="0" presStyleCnt="3">
        <dgm:presLayoutVars>
          <dgm:chMax val="0"/>
          <dgm:chPref val="0"/>
        </dgm:presLayoutVars>
      </dgm:prSet>
      <dgm:spPr/>
    </dgm:pt>
    <dgm:pt modelId="{48F5DF10-DB6E-4514-BB3C-122F2541F7E3}" type="pres">
      <dgm:prSet presAssocID="{E01E54B1-F0E2-4257-A808-B0D8FA8B5D50}" presName="desTx" presStyleLbl="alignAccFollowNode1" presStyleIdx="0" presStyleCnt="3">
        <dgm:presLayoutVars/>
      </dgm:prSet>
      <dgm:spPr/>
    </dgm:pt>
    <dgm:pt modelId="{D98E650F-75B8-4B9F-A0F6-2291EE3480A4}" type="pres">
      <dgm:prSet presAssocID="{4EEA52A7-CB93-42C9-9D80-146534DA1262}" presName="space" presStyleCnt="0"/>
      <dgm:spPr/>
    </dgm:pt>
    <dgm:pt modelId="{E3324AFB-2D24-4A4E-8028-FE93745259A2}" type="pres">
      <dgm:prSet presAssocID="{85D50687-CAFA-4D96-9EA1-54815D86074D}" presName="composite" presStyleCnt="0"/>
      <dgm:spPr/>
    </dgm:pt>
    <dgm:pt modelId="{875DDB2F-652D-4A3A-B760-265405EA9BD4}" type="pres">
      <dgm:prSet presAssocID="{85D50687-CAFA-4D96-9EA1-54815D86074D}" presName="parTx" presStyleLbl="alignNode1" presStyleIdx="1" presStyleCnt="3">
        <dgm:presLayoutVars>
          <dgm:chMax val="0"/>
          <dgm:chPref val="0"/>
        </dgm:presLayoutVars>
      </dgm:prSet>
      <dgm:spPr/>
    </dgm:pt>
    <dgm:pt modelId="{E97725DB-B81E-466D-920D-3414B2041E6E}" type="pres">
      <dgm:prSet presAssocID="{85D50687-CAFA-4D96-9EA1-54815D86074D}" presName="desTx" presStyleLbl="alignAccFollowNode1" presStyleIdx="1" presStyleCnt="3">
        <dgm:presLayoutVars/>
      </dgm:prSet>
      <dgm:spPr/>
    </dgm:pt>
    <dgm:pt modelId="{A51F28AF-922D-48F6-8481-DE95A9E267BD}" type="pres">
      <dgm:prSet presAssocID="{1797853D-CEC6-4FF3-81EA-D767B4F52919}" presName="space" presStyleCnt="0"/>
      <dgm:spPr/>
    </dgm:pt>
    <dgm:pt modelId="{54980944-2453-453F-B738-4649345BF561}" type="pres">
      <dgm:prSet presAssocID="{CB1FC8B8-663C-4630-95DB-B4FB10E5DF7E}" presName="composite" presStyleCnt="0"/>
      <dgm:spPr/>
    </dgm:pt>
    <dgm:pt modelId="{455E4452-51AA-4447-87DB-BD0E37804163}" type="pres">
      <dgm:prSet presAssocID="{CB1FC8B8-663C-4630-95DB-B4FB10E5DF7E}" presName="parTx" presStyleLbl="alignNode1" presStyleIdx="2" presStyleCnt="3">
        <dgm:presLayoutVars>
          <dgm:chMax val="0"/>
          <dgm:chPref val="0"/>
        </dgm:presLayoutVars>
      </dgm:prSet>
      <dgm:spPr/>
    </dgm:pt>
    <dgm:pt modelId="{F2B80276-BC62-41FF-A121-1EF9F03ADB06}" type="pres">
      <dgm:prSet presAssocID="{CB1FC8B8-663C-4630-95DB-B4FB10E5DF7E}" presName="desTx" presStyleLbl="alignAccFollowNode1" presStyleIdx="2" presStyleCnt="3">
        <dgm:presLayoutVars/>
      </dgm:prSet>
      <dgm:spPr/>
    </dgm:pt>
  </dgm:ptLst>
  <dgm:cxnLst>
    <dgm:cxn modelId="{2D31CA0E-B72B-4C89-879D-FD4E2995B6E9}" srcId="{85D50687-CAFA-4D96-9EA1-54815D86074D}" destId="{E4DDBA13-3244-4AA6-9EF2-59F964A05905}" srcOrd="0" destOrd="0" parTransId="{B3697CDA-92B6-4E2B-9A2B-5AB645282577}" sibTransId="{F8C538D9-B062-4635-98AF-B31061244EBE}"/>
    <dgm:cxn modelId="{5FC41C21-0073-4DFE-BE16-D0BB38B191F8}" srcId="{6D00CEB5-9A06-4F5A-A428-1C2778CF3525}" destId="{CB1FC8B8-663C-4630-95DB-B4FB10E5DF7E}" srcOrd="2" destOrd="0" parTransId="{02F64098-0A25-4994-80DF-15B0B1102D6E}" sibTransId="{649A6A9E-C085-4EFC-BE38-B665D0713129}"/>
    <dgm:cxn modelId="{EB372B3C-396B-451A-8F55-272EBC46CD22}" type="presOf" srcId="{85D50687-CAFA-4D96-9EA1-54815D86074D}" destId="{875DDB2F-652D-4A3A-B760-265405EA9BD4}" srcOrd="0" destOrd="0" presId="urn:microsoft.com/office/officeart/2016/7/layout/HorizontalActionList"/>
    <dgm:cxn modelId="{97AA9F64-D081-4686-8F9A-AC1F1458E659}" srcId="{6D00CEB5-9A06-4F5A-A428-1C2778CF3525}" destId="{E01E54B1-F0E2-4257-A808-B0D8FA8B5D50}" srcOrd="0" destOrd="0" parTransId="{7B088E09-4E4E-4789-A4C7-A92EBE44ED96}" sibTransId="{4EEA52A7-CB93-42C9-9D80-146534DA1262}"/>
    <dgm:cxn modelId="{6EDF5648-839F-49E6-85E8-DA44BDE6CB80}" type="presOf" srcId="{6D00CEB5-9A06-4F5A-A428-1C2778CF3525}" destId="{04D359C0-98C2-42AA-BEA5-6E20F9E81BDF}" srcOrd="0" destOrd="0" presId="urn:microsoft.com/office/officeart/2016/7/layout/HorizontalActionList"/>
    <dgm:cxn modelId="{E15C234F-8BE1-47D9-81B0-1FABB2352249}" type="presOf" srcId="{142E8D60-1557-47EE-B302-6B50A66ADC7F}" destId="{F2B80276-BC62-41FF-A121-1EF9F03ADB06}" srcOrd="0" destOrd="0" presId="urn:microsoft.com/office/officeart/2016/7/layout/HorizontalActionList"/>
    <dgm:cxn modelId="{31A09272-EC91-4B2B-9691-D056A19B11B4}" srcId="{6D00CEB5-9A06-4F5A-A428-1C2778CF3525}" destId="{85D50687-CAFA-4D96-9EA1-54815D86074D}" srcOrd="1" destOrd="0" parTransId="{76A8C4A9-383B-4574-AFE1-17A09C8C9B54}" sibTransId="{1797853D-CEC6-4FF3-81EA-D767B4F52919}"/>
    <dgm:cxn modelId="{88E65677-0A38-49FB-817A-7573AFD7E499}" srcId="{E01E54B1-F0E2-4257-A808-B0D8FA8B5D50}" destId="{CD938A14-9A09-4773-BB5F-DEFD58836350}" srcOrd="0" destOrd="0" parTransId="{445E33D0-060B-4FE1-905B-4B7367832C5C}" sibTransId="{3A4E513F-6306-47FA-8ED2-5D25D98D2CEA}"/>
    <dgm:cxn modelId="{8BD66C87-E9A2-4D09-BAE5-AB1DF43A090F}" type="presOf" srcId="{CB1FC8B8-663C-4630-95DB-B4FB10E5DF7E}" destId="{455E4452-51AA-4447-87DB-BD0E37804163}" srcOrd="0" destOrd="0" presId="urn:microsoft.com/office/officeart/2016/7/layout/HorizontalActionList"/>
    <dgm:cxn modelId="{38C6929D-B4A3-4F17-9A38-FF3A174987A5}" srcId="{CB1FC8B8-663C-4630-95DB-B4FB10E5DF7E}" destId="{142E8D60-1557-47EE-B302-6B50A66ADC7F}" srcOrd="0" destOrd="0" parTransId="{72D9F6EE-BBC8-4924-A1C7-65BE1C727CEB}" sibTransId="{602C2616-22A6-4344-ABD2-D5047B4301CD}"/>
    <dgm:cxn modelId="{D94E36D1-F9AE-461E-B128-436CD4CBDC5F}" type="presOf" srcId="{E4DDBA13-3244-4AA6-9EF2-59F964A05905}" destId="{E97725DB-B81E-466D-920D-3414B2041E6E}" srcOrd="0" destOrd="0" presId="urn:microsoft.com/office/officeart/2016/7/layout/HorizontalActionList"/>
    <dgm:cxn modelId="{7E976BD8-5E63-41AF-987A-4CC1380CC269}" type="presOf" srcId="{E01E54B1-F0E2-4257-A808-B0D8FA8B5D50}" destId="{28810DCA-E47D-4BF7-9032-BE9A69FC880A}" srcOrd="0" destOrd="0" presId="urn:microsoft.com/office/officeart/2016/7/layout/HorizontalActionList"/>
    <dgm:cxn modelId="{61A059EB-0B3A-43F3-9931-8925F4E85B5C}" type="presOf" srcId="{CD938A14-9A09-4773-BB5F-DEFD58836350}" destId="{48F5DF10-DB6E-4514-BB3C-122F2541F7E3}" srcOrd="0" destOrd="0" presId="urn:microsoft.com/office/officeart/2016/7/layout/HorizontalActionList"/>
    <dgm:cxn modelId="{9B9F8969-5DCF-4E21-BA8B-6D7972B966DE}" type="presParOf" srcId="{04D359C0-98C2-42AA-BEA5-6E20F9E81BDF}" destId="{EA239E90-16E2-4066-B3A9-B2D76CFDC30B}" srcOrd="0" destOrd="0" presId="urn:microsoft.com/office/officeart/2016/7/layout/HorizontalActionList"/>
    <dgm:cxn modelId="{26AE85FE-5DB5-425A-92B2-849C4A2B5FE1}" type="presParOf" srcId="{EA239E90-16E2-4066-B3A9-B2D76CFDC30B}" destId="{28810DCA-E47D-4BF7-9032-BE9A69FC880A}" srcOrd="0" destOrd="0" presId="urn:microsoft.com/office/officeart/2016/7/layout/HorizontalActionList"/>
    <dgm:cxn modelId="{DBD1045D-7A7F-4FC2-AFF3-FC5AD0775E1C}" type="presParOf" srcId="{EA239E90-16E2-4066-B3A9-B2D76CFDC30B}" destId="{48F5DF10-DB6E-4514-BB3C-122F2541F7E3}" srcOrd="1" destOrd="0" presId="urn:microsoft.com/office/officeart/2016/7/layout/HorizontalActionList"/>
    <dgm:cxn modelId="{58166C3F-ADB7-47C8-89F7-D8F9DCBB3CCA}" type="presParOf" srcId="{04D359C0-98C2-42AA-BEA5-6E20F9E81BDF}" destId="{D98E650F-75B8-4B9F-A0F6-2291EE3480A4}" srcOrd="1" destOrd="0" presId="urn:microsoft.com/office/officeart/2016/7/layout/HorizontalActionList"/>
    <dgm:cxn modelId="{3B8AA009-37C1-4B4F-A815-521728D812EB}" type="presParOf" srcId="{04D359C0-98C2-42AA-BEA5-6E20F9E81BDF}" destId="{E3324AFB-2D24-4A4E-8028-FE93745259A2}" srcOrd="2" destOrd="0" presId="urn:microsoft.com/office/officeart/2016/7/layout/HorizontalActionList"/>
    <dgm:cxn modelId="{0D9F9134-BA62-4D12-98F5-C6665140F041}" type="presParOf" srcId="{E3324AFB-2D24-4A4E-8028-FE93745259A2}" destId="{875DDB2F-652D-4A3A-B760-265405EA9BD4}" srcOrd="0" destOrd="0" presId="urn:microsoft.com/office/officeart/2016/7/layout/HorizontalActionList"/>
    <dgm:cxn modelId="{7ADDFE31-6CBA-46D2-86AE-63080C453AC3}" type="presParOf" srcId="{E3324AFB-2D24-4A4E-8028-FE93745259A2}" destId="{E97725DB-B81E-466D-920D-3414B2041E6E}" srcOrd="1" destOrd="0" presId="urn:microsoft.com/office/officeart/2016/7/layout/HorizontalActionList"/>
    <dgm:cxn modelId="{FAB1E92D-0169-4E57-9FA9-3BE0857B7CD7}" type="presParOf" srcId="{04D359C0-98C2-42AA-BEA5-6E20F9E81BDF}" destId="{A51F28AF-922D-48F6-8481-DE95A9E267BD}" srcOrd="3" destOrd="0" presId="urn:microsoft.com/office/officeart/2016/7/layout/HorizontalActionList"/>
    <dgm:cxn modelId="{90B6F5F8-D63B-4111-A8B9-C14342560FC2}" type="presParOf" srcId="{04D359C0-98C2-42AA-BEA5-6E20F9E81BDF}" destId="{54980944-2453-453F-B738-4649345BF561}" srcOrd="4" destOrd="0" presId="urn:microsoft.com/office/officeart/2016/7/layout/HorizontalActionList"/>
    <dgm:cxn modelId="{47F86C6E-913B-4B37-9145-65A212B4A326}" type="presParOf" srcId="{54980944-2453-453F-B738-4649345BF561}" destId="{455E4452-51AA-4447-87DB-BD0E37804163}" srcOrd="0" destOrd="0" presId="urn:microsoft.com/office/officeart/2016/7/layout/HorizontalActionList"/>
    <dgm:cxn modelId="{D223CAC6-6D3A-476C-884D-1EC95944597C}" type="presParOf" srcId="{54980944-2453-453F-B738-4649345BF561}" destId="{F2B80276-BC62-41FF-A121-1EF9F03ADB06}" srcOrd="1" destOrd="0" presId="urn:microsoft.com/office/officeart/2016/7/layout/Horizontal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E9A218-34A4-45E5-9AEB-8BEE0BF3655E}" type="doc">
      <dgm:prSet loTypeId="urn:microsoft.com/office/officeart/2005/8/layout/matrix3" loCatId="matrix" qsTypeId="urn:microsoft.com/office/officeart/2005/8/quickstyle/simple4" qsCatId="simple" csTypeId="urn:microsoft.com/office/officeart/2005/8/colors/colorful2" csCatId="colorful" phldr="1"/>
      <dgm:spPr/>
      <dgm:t>
        <a:bodyPr/>
        <a:lstStyle/>
        <a:p>
          <a:endParaRPr lang="en-US"/>
        </a:p>
      </dgm:t>
    </dgm:pt>
    <dgm:pt modelId="{B5AD5321-0B39-44A6-B11E-C711FFBE11F0}">
      <dgm:prSet/>
      <dgm:spPr/>
      <dgm:t>
        <a:bodyPr/>
        <a:lstStyle/>
        <a:p>
          <a:r>
            <a:rPr lang="en-US"/>
            <a:t>Achieve</a:t>
          </a:r>
        </a:p>
      </dgm:t>
    </dgm:pt>
    <dgm:pt modelId="{8C39CD59-EA7D-4DF3-AEF5-EEF7668A7ADE}" type="parTrans" cxnId="{2F07F51B-E79D-4476-A9E5-8248E8F8B0E9}">
      <dgm:prSet/>
      <dgm:spPr/>
      <dgm:t>
        <a:bodyPr/>
        <a:lstStyle/>
        <a:p>
          <a:endParaRPr lang="en-US"/>
        </a:p>
      </dgm:t>
    </dgm:pt>
    <dgm:pt modelId="{BF815586-E415-418B-9CBF-CDE30EDAC66E}" type="sibTrans" cxnId="{2F07F51B-E79D-4476-A9E5-8248E8F8B0E9}">
      <dgm:prSet/>
      <dgm:spPr/>
      <dgm:t>
        <a:bodyPr/>
        <a:lstStyle/>
        <a:p>
          <a:endParaRPr lang="en-US"/>
        </a:p>
      </dgm:t>
    </dgm:pt>
    <dgm:pt modelId="{29F4BE5B-F830-45E6-BE90-A5F67E6509A3}">
      <dgm:prSet/>
      <dgm:spPr/>
      <dgm:t>
        <a:bodyPr/>
        <a:lstStyle/>
        <a:p>
          <a:r>
            <a:rPr lang="en-US"/>
            <a:t>Achieve in all academic subjects according to district, state and federal guidelines.</a:t>
          </a:r>
        </a:p>
      </dgm:t>
    </dgm:pt>
    <dgm:pt modelId="{C4C86178-B81D-4BE5-8D48-85F103788DD4}" type="parTrans" cxnId="{FA770634-4303-4753-94A9-A81997F55E66}">
      <dgm:prSet/>
      <dgm:spPr/>
      <dgm:t>
        <a:bodyPr/>
        <a:lstStyle/>
        <a:p>
          <a:endParaRPr lang="en-US"/>
        </a:p>
      </dgm:t>
    </dgm:pt>
    <dgm:pt modelId="{D549C941-C491-4C44-873A-D76C371844CF}" type="sibTrans" cxnId="{FA770634-4303-4753-94A9-A81997F55E66}">
      <dgm:prSet/>
      <dgm:spPr/>
      <dgm:t>
        <a:bodyPr/>
        <a:lstStyle/>
        <a:p>
          <a:endParaRPr lang="en-US"/>
        </a:p>
      </dgm:t>
    </dgm:pt>
    <dgm:pt modelId="{B5CEFA92-3600-414E-8AC0-D9B398096BC9}">
      <dgm:prSet/>
      <dgm:spPr/>
      <dgm:t>
        <a:bodyPr/>
        <a:lstStyle/>
        <a:p>
          <a:r>
            <a:rPr lang="en-US"/>
            <a:t>Develop</a:t>
          </a:r>
        </a:p>
      </dgm:t>
    </dgm:pt>
    <dgm:pt modelId="{DDB4451D-2D9B-406E-B683-B0983C2BF319}" type="parTrans" cxnId="{1807397F-00C1-4A41-B381-033DFA82258A}">
      <dgm:prSet/>
      <dgm:spPr/>
      <dgm:t>
        <a:bodyPr/>
        <a:lstStyle/>
        <a:p>
          <a:endParaRPr lang="en-US"/>
        </a:p>
      </dgm:t>
    </dgm:pt>
    <dgm:pt modelId="{DC7290FD-D5ED-4D54-AA81-8BE3CCC3339E}" type="sibTrans" cxnId="{1807397F-00C1-4A41-B381-033DFA82258A}">
      <dgm:prSet/>
      <dgm:spPr/>
      <dgm:t>
        <a:bodyPr/>
        <a:lstStyle/>
        <a:p>
          <a:endParaRPr lang="en-US"/>
        </a:p>
      </dgm:t>
    </dgm:pt>
    <dgm:pt modelId="{CAE81435-41E9-43E1-8B0D-CD718B13605A}">
      <dgm:prSet/>
      <dgm:spPr/>
      <dgm:t>
        <a:bodyPr/>
        <a:lstStyle/>
        <a:p>
          <a:r>
            <a:rPr lang="en-US"/>
            <a:t>Develop fluency in communication and literacy in Spanish/English at a high academic level.</a:t>
          </a:r>
        </a:p>
      </dgm:t>
    </dgm:pt>
    <dgm:pt modelId="{95BDF32F-6C5B-4136-873E-EC2A3F4F83CE}" type="parTrans" cxnId="{DB716848-4371-4A7B-AB44-3FEF53063C03}">
      <dgm:prSet/>
      <dgm:spPr/>
      <dgm:t>
        <a:bodyPr/>
        <a:lstStyle/>
        <a:p>
          <a:endParaRPr lang="en-US"/>
        </a:p>
      </dgm:t>
    </dgm:pt>
    <dgm:pt modelId="{97AECD77-88F6-46B9-89D0-0DF2507998B5}" type="sibTrans" cxnId="{DB716848-4371-4A7B-AB44-3FEF53063C03}">
      <dgm:prSet/>
      <dgm:spPr/>
      <dgm:t>
        <a:bodyPr/>
        <a:lstStyle/>
        <a:p>
          <a:endParaRPr lang="en-US"/>
        </a:p>
      </dgm:t>
    </dgm:pt>
    <dgm:pt modelId="{3B6CBAC8-5C96-4ABD-9839-6018914AF7D9}">
      <dgm:prSet/>
      <dgm:spPr/>
      <dgm:t>
        <a:bodyPr/>
        <a:lstStyle/>
        <a:p>
          <a:r>
            <a:rPr lang="en-US"/>
            <a:t>Cultivate an understanding</a:t>
          </a:r>
        </a:p>
      </dgm:t>
    </dgm:pt>
    <dgm:pt modelId="{F86DD8F2-4BBA-4DD1-B9C7-59F3E391A957}" type="parTrans" cxnId="{0BECF455-9790-43DB-BDA9-3CD84D4428CC}">
      <dgm:prSet/>
      <dgm:spPr/>
      <dgm:t>
        <a:bodyPr/>
        <a:lstStyle/>
        <a:p>
          <a:endParaRPr lang="en-US"/>
        </a:p>
      </dgm:t>
    </dgm:pt>
    <dgm:pt modelId="{DCA7E1FC-2346-47BB-84D8-BB25361F62AB}" type="sibTrans" cxnId="{0BECF455-9790-43DB-BDA9-3CD84D4428CC}">
      <dgm:prSet/>
      <dgm:spPr/>
      <dgm:t>
        <a:bodyPr/>
        <a:lstStyle/>
        <a:p>
          <a:endParaRPr lang="en-US"/>
        </a:p>
      </dgm:t>
    </dgm:pt>
    <dgm:pt modelId="{2BAB8D7C-7694-4E83-B149-72CDF745EC2C}">
      <dgm:prSet/>
      <dgm:spPr/>
      <dgm:t>
        <a:bodyPr/>
        <a:lstStyle/>
        <a:p>
          <a:r>
            <a:rPr lang="en-US"/>
            <a:t>Cultivate and understanding and an appreciation of other cultures, inspire self-esteem and strengthen positive attitudes amongst students, their families and the community. </a:t>
          </a:r>
        </a:p>
      </dgm:t>
    </dgm:pt>
    <dgm:pt modelId="{7A9B6755-E058-47BF-8A4D-693CEFC2CD65}" type="parTrans" cxnId="{E746BC11-4513-4183-A537-EAAFBCD40116}">
      <dgm:prSet/>
      <dgm:spPr/>
      <dgm:t>
        <a:bodyPr/>
        <a:lstStyle/>
        <a:p>
          <a:endParaRPr lang="en-US"/>
        </a:p>
      </dgm:t>
    </dgm:pt>
    <dgm:pt modelId="{BFF98C5D-4D75-4CE8-8B76-F33C66D3AE47}" type="sibTrans" cxnId="{E746BC11-4513-4183-A537-EAAFBCD40116}">
      <dgm:prSet/>
      <dgm:spPr/>
      <dgm:t>
        <a:bodyPr/>
        <a:lstStyle/>
        <a:p>
          <a:endParaRPr lang="en-US"/>
        </a:p>
      </dgm:t>
    </dgm:pt>
    <dgm:pt modelId="{2883D4FA-8FDC-4663-9FDD-35C11E5202F6}">
      <dgm:prSet/>
      <dgm:spPr/>
      <dgm:t>
        <a:bodyPr/>
        <a:lstStyle/>
        <a:p>
          <a:r>
            <a:rPr lang="en-US"/>
            <a:t>Expand</a:t>
          </a:r>
        </a:p>
      </dgm:t>
    </dgm:pt>
    <dgm:pt modelId="{3352CDAE-8C4E-4AEE-A4E4-0F132463F260}" type="parTrans" cxnId="{DCA232EC-20EC-422C-8D14-8760B714FDEB}">
      <dgm:prSet/>
      <dgm:spPr/>
      <dgm:t>
        <a:bodyPr/>
        <a:lstStyle/>
        <a:p>
          <a:endParaRPr lang="en-US"/>
        </a:p>
      </dgm:t>
    </dgm:pt>
    <dgm:pt modelId="{E33173C3-CCF7-4B5C-A7CA-8214B8305760}" type="sibTrans" cxnId="{DCA232EC-20EC-422C-8D14-8760B714FDEB}">
      <dgm:prSet/>
      <dgm:spPr/>
      <dgm:t>
        <a:bodyPr/>
        <a:lstStyle/>
        <a:p>
          <a:endParaRPr lang="en-US"/>
        </a:p>
      </dgm:t>
    </dgm:pt>
    <dgm:pt modelId="{7D7A7BD9-110A-41BB-89E0-E269578CAE3B}">
      <dgm:prSet/>
      <dgm:spPr/>
      <dgm:t>
        <a:bodyPr/>
        <a:lstStyle/>
        <a:p>
          <a:r>
            <a:rPr lang="en-US"/>
            <a:t>Expand the world-views of students to include knowledge of and respect for the customs and experiences of others. </a:t>
          </a:r>
        </a:p>
      </dgm:t>
    </dgm:pt>
    <dgm:pt modelId="{BA5F1C4E-2B68-40A4-8997-28850B5AF8EA}" type="parTrans" cxnId="{9DCB365C-7D57-4195-89E9-343BE3DCB1C2}">
      <dgm:prSet/>
      <dgm:spPr/>
      <dgm:t>
        <a:bodyPr/>
        <a:lstStyle/>
        <a:p>
          <a:endParaRPr lang="en-US"/>
        </a:p>
      </dgm:t>
    </dgm:pt>
    <dgm:pt modelId="{D0205A31-020A-4A07-AE19-B05916BF3842}" type="sibTrans" cxnId="{9DCB365C-7D57-4195-89E9-343BE3DCB1C2}">
      <dgm:prSet/>
      <dgm:spPr/>
      <dgm:t>
        <a:bodyPr/>
        <a:lstStyle/>
        <a:p>
          <a:endParaRPr lang="en-US"/>
        </a:p>
      </dgm:t>
    </dgm:pt>
    <dgm:pt modelId="{0D3EDEA3-FDE9-4F81-9361-88E0B5FB864D}" type="pres">
      <dgm:prSet presAssocID="{7AE9A218-34A4-45E5-9AEB-8BEE0BF3655E}" presName="matrix" presStyleCnt="0">
        <dgm:presLayoutVars>
          <dgm:chMax val="1"/>
          <dgm:dir/>
          <dgm:resizeHandles val="exact"/>
        </dgm:presLayoutVars>
      </dgm:prSet>
      <dgm:spPr/>
    </dgm:pt>
    <dgm:pt modelId="{1CDC4DB9-D2CD-4138-953A-1036D2FC226D}" type="pres">
      <dgm:prSet presAssocID="{7AE9A218-34A4-45E5-9AEB-8BEE0BF3655E}" presName="diamond" presStyleLbl="bgShp" presStyleIdx="0" presStyleCnt="1"/>
      <dgm:spPr/>
    </dgm:pt>
    <dgm:pt modelId="{71C91072-BCBA-4634-84F6-830850018087}" type="pres">
      <dgm:prSet presAssocID="{7AE9A218-34A4-45E5-9AEB-8BEE0BF3655E}" presName="quad1" presStyleLbl="node1" presStyleIdx="0" presStyleCnt="4">
        <dgm:presLayoutVars>
          <dgm:chMax val="0"/>
          <dgm:chPref val="0"/>
          <dgm:bulletEnabled val="1"/>
        </dgm:presLayoutVars>
      </dgm:prSet>
      <dgm:spPr/>
    </dgm:pt>
    <dgm:pt modelId="{8A07DCC2-05B2-4C80-99E5-8507C7346C7F}" type="pres">
      <dgm:prSet presAssocID="{7AE9A218-34A4-45E5-9AEB-8BEE0BF3655E}" presName="quad2" presStyleLbl="node1" presStyleIdx="1" presStyleCnt="4">
        <dgm:presLayoutVars>
          <dgm:chMax val="0"/>
          <dgm:chPref val="0"/>
          <dgm:bulletEnabled val="1"/>
        </dgm:presLayoutVars>
      </dgm:prSet>
      <dgm:spPr/>
    </dgm:pt>
    <dgm:pt modelId="{8BDCA4EA-EC82-4E44-87E7-9CB4546121F2}" type="pres">
      <dgm:prSet presAssocID="{7AE9A218-34A4-45E5-9AEB-8BEE0BF3655E}" presName="quad3" presStyleLbl="node1" presStyleIdx="2" presStyleCnt="4">
        <dgm:presLayoutVars>
          <dgm:chMax val="0"/>
          <dgm:chPref val="0"/>
          <dgm:bulletEnabled val="1"/>
        </dgm:presLayoutVars>
      </dgm:prSet>
      <dgm:spPr/>
    </dgm:pt>
    <dgm:pt modelId="{A3464A9D-CCE8-4355-9B49-234A6A9079F1}" type="pres">
      <dgm:prSet presAssocID="{7AE9A218-34A4-45E5-9AEB-8BEE0BF3655E}" presName="quad4" presStyleLbl="node1" presStyleIdx="3" presStyleCnt="4">
        <dgm:presLayoutVars>
          <dgm:chMax val="0"/>
          <dgm:chPref val="0"/>
          <dgm:bulletEnabled val="1"/>
        </dgm:presLayoutVars>
      </dgm:prSet>
      <dgm:spPr/>
    </dgm:pt>
  </dgm:ptLst>
  <dgm:cxnLst>
    <dgm:cxn modelId="{E746BC11-4513-4183-A537-EAAFBCD40116}" srcId="{3B6CBAC8-5C96-4ABD-9839-6018914AF7D9}" destId="{2BAB8D7C-7694-4E83-B149-72CDF745EC2C}" srcOrd="0" destOrd="0" parTransId="{7A9B6755-E058-47BF-8A4D-693CEFC2CD65}" sibTransId="{BFF98C5D-4D75-4CE8-8B76-F33C66D3AE47}"/>
    <dgm:cxn modelId="{43A93514-135A-40CB-92F3-9ADDFC0EE1FB}" type="presOf" srcId="{CAE81435-41E9-43E1-8B0D-CD718B13605A}" destId="{8A07DCC2-05B2-4C80-99E5-8507C7346C7F}" srcOrd="0" destOrd="1" presId="urn:microsoft.com/office/officeart/2005/8/layout/matrix3"/>
    <dgm:cxn modelId="{2F07F51B-E79D-4476-A9E5-8248E8F8B0E9}" srcId="{7AE9A218-34A4-45E5-9AEB-8BEE0BF3655E}" destId="{B5AD5321-0B39-44A6-B11E-C711FFBE11F0}" srcOrd="0" destOrd="0" parTransId="{8C39CD59-EA7D-4DF3-AEF5-EEF7668A7ADE}" sibTransId="{BF815586-E415-418B-9CBF-CDE30EDAC66E}"/>
    <dgm:cxn modelId="{EFBBF628-81EC-4332-A66F-406D8CB77095}" type="presOf" srcId="{2BAB8D7C-7694-4E83-B149-72CDF745EC2C}" destId="{8BDCA4EA-EC82-4E44-87E7-9CB4546121F2}" srcOrd="0" destOrd="1" presId="urn:microsoft.com/office/officeart/2005/8/layout/matrix3"/>
    <dgm:cxn modelId="{FA770634-4303-4753-94A9-A81997F55E66}" srcId="{B5AD5321-0B39-44A6-B11E-C711FFBE11F0}" destId="{29F4BE5B-F830-45E6-BE90-A5F67E6509A3}" srcOrd="0" destOrd="0" parTransId="{C4C86178-B81D-4BE5-8D48-85F103788DD4}" sibTransId="{D549C941-C491-4C44-873A-D76C371844CF}"/>
    <dgm:cxn modelId="{9DCB365C-7D57-4195-89E9-343BE3DCB1C2}" srcId="{2883D4FA-8FDC-4663-9FDD-35C11E5202F6}" destId="{7D7A7BD9-110A-41BB-89E0-E269578CAE3B}" srcOrd="0" destOrd="0" parTransId="{BA5F1C4E-2B68-40A4-8997-28850B5AF8EA}" sibTransId="{D0205A31-020A-4A07-AE19-B05916BF3842}"/>
    <dgm:cxn modelId="{DB716848-4371-4A7B-AB44-3FEF53063C03}" srcId="{B5CEFA92-3600-414E-8AC0-D9B398096BC9}" destId="{CAE81435-41E9-43E1-8B0D-CD718B13605A}" srcOrd="0" destOrd="0" parTransId="{95BDF32F-6C5B-4136-873E-EC2A3F4F83CE}" sibTransId="{97AECD77-88F6-46B9-89D0-0DF2507998B5}"/>
    <dgm:cxn modelId="{8A3C6152-4135-4CB0-A033-05B0852C7DA1}" type="presOf" srcId="{7AE9A218-34A4-45E5-9AEB-8BEE0BF3655E}" destId="{0D3EDEA3-FDE9-4F81-9361-88E0B5FB864D}" srcOrd="0" destOrd="0" presId="urn:microsoft.com/office/officeart/2005/8/layout/matrix3"/>
    <dgm:cxn modelId="{0BECF455-9790-43DB-BDA9-3CD84D4428CC}" srcId="{7AE9A218-34A4-45E5-9AEB-8BEE0BF3655E}" destId="{3B6CBAC8-5C96-4ABD-9839-6018914AF7D9}" srcOrd="2" destOrd="0" parTransId="{F86DD8F2-4BBA-4DD1-B9C7-59F3E391A957}" sibTransId="{DCA7E1FC-2346-47BB-84D8-BB25361F62AB}"/>
    <dgm:cxn modelId="{A6C1507C-2F26-4044-A2C9-197ADF6B6C57}" type="presOf" srcId="{B5AD5321-0B39-44A6-B11E-C711FFBE11F0}" destId="{71C91072-BCBA-4634-84F6-830850018087}" srcOrd="0" destOrd="0" presId="urn:microsoft.com/office/officeart/2005/8/layout/matrix3"/>
    <dgm:cxn modelId="{1807397F-00C1-4A41-B381-033DFA82258A}" srcId="{7AE9A218-34A4-45E5-9AEB-8BEE0BF3655E}" destId="{B5CEFA92-3600-414E-8AC0-D9B398096BC9}" srcOrd="1" destOrd="0" parTransId="{DDB4451D-2D9B-406E-B683-B0983C2BF319}" sibTransId="{DC7290FD-D5ED-4D54-AA81-8BE3CCC3339E}"/>
    <dgm:cxn modelId="{DA3BBD80-C087-49B7-A731-1248F3CA759D}" type="presOf" srcId="{B5CEFA92-3600-414E-8AC0-D9B398096BC9}" destId="{8A07DCC2-05B2-4C80-99E5-8507C7346C7F}" srcOrd="0" destOrd="0" presId="urn:microsoft.com/office/officeart/2005/8/layout/matrix3"/>
    <dgm:cxn modelId="{FF3E6986-3D82-4987-9846-8C4D2255D7BA}" type="presOf" srcId="{29F4BE5B-F830-45E6-BE90-A5F67E6509A3}" destId="{71C91072-BCBA-4634-84F6-830850018087}" srcOrd="0" destOrd="1" presId="urn:microsoft.com/office/officeart/2005/8/layout/matrix3"/>
    <dgm:cxn modelId="{67E67098-AAF3-4EEC-A578-9839D03CFE8A}" type="presOf" srcId="{7D7A7BD9-110A-41BB-89E0-E269578CAE3B}" destId="{A3464A9D-CCE8-4355-9B49-234A6A9079F1}" srcOrd="0" destOrd="1" presId="urn:microsoft.com/office/officeart/2005/8/layout/matrix3"/>
    <dgm:cxn modelId="{B61FA1AA-EEE8-473F-BAD4-516E4C66C465}" type="presOf" srcId="{2883D4FA-8FDC-4663-9FDD-35C11E5202F6}" destId="{A3464A9D-CCE8-4355-9B49-234A6A9079F1}" srcOrd="0" destOrd="0" presId="urn:microsoft.com/office/officeart/2005/8/layout/matrix3"/>
    <dgm:cxn modelId="{DCA232EC-20EC-422C-8D14-8760B714FDEB}" srcId="{7AE9A218-34A4-45E5-9AEB-8BEE0BF3655E}" destId="{2883D4FA-8FDC-4663-9FDD-35C11E5202F6}" srcOrd="3" destOrd="0" parTransId="{3352CDAE-8C4E-4AEE-A4E4-0F132463F260}" sibTransId="{E33173C3-CCF7-4B5C-A7CA-8214B8305760}"/>
    <dgm:cxn modelId="{20EC19F4-473D-43FC-B089-1FAD85FD55A7}" type="presOf" srcId="{3B6CBAC8-5C96-4ABD-9839-6018914AF7D9}" destId="{8BDCA4EA-EC82-4E44-87E7-9CB4546121F2}" srcOrd="0" destOrd="0" presId="urn:microsoft.com/office/officeart/2005/8/layout/matrix3"/>
    <dgm:cxn modelId="{645967E9-1AC5-494E-B9C5-0AAFEDB711EA}" type="presParOf" srcId="{0D3EDEA3-FDE9-4F81-9361-88E0B5FB864D}" destId="{1CDC4DB9-D2CD-4138-953A-1036D2FC226D}" srcOrd="0" destOrd="0" presId="urn:microsoft.com/office/officeart/2005/8/layout/matrix3"/>
    <dgm:cxn modelId="{996842BA-F09B-43A8-80EF-7ED16B3C919C}" type="presParOf" srcId="{0D3EDEA3-FDE9-4F81-9361-88E0B5FB864D}" destId="{71C91072-BCBA-4634-84F6-830850018087}" srcOrd="1" destOrd="0" presId="urn:microsoft.com/office/officeart/2005/8/layout/matrix3"/>
    <dgm:cxn modelId="{1871AE39-9B94-4575-A4C4-A7F24F32B743}" type="presParOf" srcId="{0D3EDEA3-FDE9-4F81-9361-88E0B5FB864D}" destId="{8A07DCC2-05B2-4C80-99E5-8507C7346C7F}" srcOrd="2" destOrd="0" presId="urn:microsoft.com/office/officeart/2005/8/layout/matrix3"/>
    <dgm:cxn modelId="{F748F12C-7510-4CED-AD4B-421C4352E027}" type="presParOf" srcId="{0D3EDEA3-FDE9-4F81-9361-88E0B5FB864D}" destId="{8BDCA4EA-EC82-4E44-87E7-9CB4546121F2}" srcOrd="3" destOrd="0" presId="urn:microsoft.com/office/officeart/2005/8/layout/matrix3"/>
    <dgm:cxn modelId="{DE158C67-976E-47B1-AF34-1598E07D265B}" type="presParOf" srcId="{0D3EDEA3-FDE9-4F81-9361-88E0B5FB864D}" destId="{A3464A9D-CCE8-4355-9B49-234A6A9079F1}"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56B16-CBFE-4981-84BD-93EA8FA92AB0}">
      <dsp:nvSpPr>
        <dsp:cNvPr id="0" name=""/>
        <dsp:cNvSpPr/>
      </dsp:nvSpPr>
      <dsp:spPr>
        <a:xfrm>
          <a:off x="0" y="2592"/>
          <a:ext cx="6256863" cy="55229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FDF90E-6BD3-4BD6-BD67-74E5D3D7AC64}">
      <dsp:nvSpPr>
        <dsp:cNvPr id="0" name=""/>
        <dsp:cNvSpPr/>
      </dsp:nvSpPr>
      <dsp:spPr>
        <a:xfrm>
          <a:off x="167068" y="126858"/>
          <a:ext cx="303760" cy="3037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7160B9-4DF7-4492-84FC-7583FB548514}">
      <dsp:nvSpPr>
        <dsp:cNvPr id="0" name=""/>
        <dsp:cNvSpPr/>
      </dsp:nvSpPr>
      <dsp:spPr>
        <a:xfrm>
          <a:off x="637896" y="2592"/>
          <a:ext cx="5618966" cy="55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51" tIns="58451" rIns="58451" bIns="58451" numCol="1" spcCol="1270" anchor="ctr" anchorCtr="0">
          <a:noAutofit/>
        </a:bodyPr>
        <a:lstStyle/>
        <a:p>
          <a:pPr marL="0" lvl="0" indent="0" algn="l" defTabSz="844550">
            <a:lnSpc>
              <a:spcPct val="90000"/>
            </a:lnSpc>
            <a:spcBef>
              <a:spcPct val="0"/>
            </a:spcBef>
            <a:spcAft>
              <a:spcPct val="35000"/>
            </a:spcAft>
            <a:buNone/>
          </a:pPr>
          <a:r>
            <a:rPr lang="en-US" sz="1900" kern="1200"/>
            <a:t>Mission</a:t>
          </a:r>
        </a:p>
      </dsp:txBody>
      <dsp:txXfrm>
        <a:off x="637896" y="2592"/>
        <a:ext cx="5618966" cy="552291"/>
      </dsp:txXfrm>
    </dsp:sp>
    <dsp:sp modelId="{3AF56660-C765-43FF-A67B-F14D39EDFA25}">
      <dsp:nvSpPr>
        <dsp:cNvPr id="0" name=""/>
        <dsp:cNvSpPr/>
      </dsp:nvSpPr>
      <dsp:spPr>
        <a:xfrm>
          <a:off x="0" y="692957"/>
          <a:ext cx="6256863" cy="55229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9416E6-136B-4D4C-96C1-26D2CF2CA1FB}">
      <dsp:nvSpPr>
        <dsp:cNvPr id="0" name=""/>
        <dsp:cNvSpPr/>
      </dsp:nvSpPr>
      <dsp:spPr>
        <a:xfrm>
          <a:off x="167068" y="817223"/>
          <a:ext cx="303760" cy="3037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85BF57-31ED-4C27-A543-E65354BEF725}">
      <dsp:nvSpPr>
        <dsp:cNvPr id="0" name=""/>
        <dsp:cNvSpPr/>
      </dsp:nvSpPr>
      <dsp:spPr>
        <a:xfrm>
          <a:off x="637896" y="692957"/>
          <a:ext cx="5618966" cy="55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51" tIns="58451" rIns="58451" bIns="58451" numCol="1" spcCol="1270" anchor="ctr" anchorCtr="0">
          <a:noAutofit/>
        </a:bodyPr>
        <a:lstStyle/>
        <a:p>
          <a:pPr marL="0" lvl="0" indent="0" algn="l" defTabSz="844550">
            <a:lnSpc>
              <a:spcPct val="90000"/>
            </a:lnSpc>
            <a:spcBef>
              <a:spcPct val="0"/>
            </a:spcBef>
            <a:spcAft>
              <a:spcPct val="35000"/>
            </a:spcAft>
            <a:buNone/>
          </a:pPr>
          <a:r>
            <a:rPr lang="en-US" sz="1900" kern="1200"/>
            <a:t>Why Choose Dual Language Immersion (DLI)?</a:t>
          </a:r>
        </a:p>
      </dsp:txBody>
      <dsp:txXfrm>
        <a:off x="637896" y="692957"/>
        <a:ext cx="5618966" cy="552291"/>
      </dsp:txXfrm>
    </dsp:sp>
    <dsp:sp modelId="{46FCD981-688E-42DF-A0C8-124F85B06EB6}">
      <dsp:nvSpPr>
        <dsp:cNvPr id="0" name=""/>
        <dsp:cNvSpPr/>
      </dsp:nvSpPr>
      <dsp:spPr>
        <a:xfrm>
          <a:off x="0" y="1383322"/>
          <a:ext cx="6256863" cy="55229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FA0ACF-6E81-4BB1-8517-F48D188C0860}">
      <dsp:nvSpPr>
        <dsp:cNvPr id="0" name=""/>
        <dsp:cNvSpPr/>
      </dsp:nvSpPr>
      <dsp:spPr>
        <a:xfrm>
          <a:off x="167068" y="1507587"/>
          <a:ext cx="303760" cy="3037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F96A98-CBEE-4962-8394-98F4D3BA1E66}">
      <dsp:nvSpPr>
        <dsp:cNvPr id="0" name=""/>
        <dsp:cNvSpPr/>
      </dsp:nvSpPr>
      <dsp:spPr>
        <a:xfrm>
          <a:off x="637896" y="1383322"/>
          <a:ext cx="5618966" cy="55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51" tIns="58451" rIns="58451" bIns="58451" numCol="1" spcCol="1270" anchor="ctr" anchorCtr="0">
          <a:noAutofit/>
        </a:bodyPr>
        <a:lstStyle/>
        <a:p>
          <a:pPr marL="0" lvl="0" indent="0" algn="l" defTabSz="844550" rtl="0">
            <a:lnSpc>
              <a:spcPct val="90000"/>
            </a:lnSpc>
            <a:spcBef>
              <a:spcPct val="0"/>
            </a:spcBef>
            <a:spcAft>
              <a:spcPct val="35000"/>
            </a:spcAft>
            <a:buNone/>
          </a:pPr>
          <a:r>
            <a:rPr lang="en-US" sz="1900" kern="1200"/>
            <a:t>The </a:t>
          </a:r>
          <a:r>
            <a:rPr lang="en-US" sz="1900" kern="1200">
              <a:latin typeface="Century Gothic" panose="020B0502020202020204"/>
            </a:rPr>
            <a:t>Anna Borba</a:t>
          </a:r>
          <a:r>
            <a:rPr lang="en-US" sz="1900" kern="1200"/>
            <a:t> DLI - Spanish Program</a:t>
          </a:r>
        </a:p>
      </dsp:txBody>
      <dsp:txXfrm>
        <a:off x="637896" y="1383322"/>
        <a:ext cx="5618966" cy="552291"/>
      </dsp:txXfrm>
    </dsp:sp>
    <dsp:sp modelId="{25710103-D6D0-46A0-B7BE-8735B5FA796A}">
      <dsp:nvSpPr>
        <dsp:cNvPr id="0" name=""/>
        <dsp:cNvSpPr/>
      </dsp:nvSpPr>
      <dsp:spPr>
        <a:xfrm>
          <a:off x="0" y="2073686"/>
          <a:ext cx="6256863" cy="55229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00A04-B588-4502-BC55-1126478153BA}">
      <dsp:nvSpPr>
        <dsp:cNvPr id="0" name=""/>
        <dsp:cNvSpPr/>
      </dsp:nvSpPr>
      <dsp:spPr>
        <a:xfrm>
          <a:off x="167068" y="2197952"/>
          <a:ext cx="303760" cy="3037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CD8269-AFA3-44B0-B67F-D0C705E44C55}">
      <dsp:nvSpPr>
        <dsp:cNvPr id="0" name=""/>
        <dsp:cNvSpPr/>
      </dsp:nvSpPr>
      <dsp:spPr>
        <a:xfrm>
          <a:off x="637896" y="2073686"/>
          <a:ext cx="5618966" cy="55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51" tIns="58451" rIns="58451" bIns="58451" numCol="1" spcCol="1270" anchor="ctr" anchorCtr="0">
          <a:noAutofit/>
        </a:bodyPr>
        <a:lstStyle/>
        <a:p>
          <a:pPr marL="0" lvl="0" indent="0" algn="l" defTabSz="844550">
            <a:lnSpc>
              <a:spcPct val="90000"/>
            </a:lnSpc>
            <a:spcBef>
              <a:spcPct val="0"/>
            </a:spcBef>
            <a:spcAft>
              <a:spcPct val="35000"/>
            </a:spcAft>
            <a:buNone/>
          </a:pPr>
          <a:r>
            <a:rPr lang="en-US" sz="1900" kern="1200"/>
            <a:t>Open Enrollment Process</a:t>
          </a:r>
        </a:p>
      </dsp:txBody>
      <dsp:txXfrm>
        <a:off x="637896" y="2073686"/>
        <a:ext cx="5618966" cy="552291"/>
      </dsp:txXfrm>
    </dsp:sp>
    <dsp:sp modelId="{15A2A6FB-F1D2-45F6-9158-00AC0536F860}">
      <dsp:nvSpPr>
        <dsp:cNvPr id="0" name=""/>
        <dsp:cNvSpPr/>
      </dsp:nvSpPr>
      <dsp:spPr>
        <a:xfrm>
          <a:off x="0" y="2764051"/>
          <a:ext cx="6256863" cy="55229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F21E78-074A-496C-8253-77FC9F6E16AF}">
      <dsp:nvSpPr>
        <dsp:cNvPr id="0" name=""/>
        <dsp:cNvSpPr/>
      </dsp:nvSpPr>
      <dsp:spPr>
        <a:xfrm>
          <a:off x="167068" y="2888317"/>
          <a:ext cx="303760" cy="3037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B69E86-8120-4082-B75A-73AE22F28EDB}">
      <dsp:nvSpPr>
        <dsp:cNvPr id="0" name=""/>
        <dsp:cNvSpPr/>
      </dsp:nvSpPr>
      <dsp:spPr>
        <a:xfrm>
          <a:off x="637896" y="2764051"/>
          <a:ext cx="5618966" cy="55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51" tIns="58451" rIns="58451" bIns="58451" numCol="1" spcCol="1270" anchor="ctr" anchorCtr="0">
          <a:noAutofit/>
        </a:bodyPr>
        <a:lstStyle/>
        <a:p>
          <a:pPr marL="0" lvl="0" indent="0" algn="l" defTabSz="844550">
            <a:lnSpc>
              <a:spcPct val="90000"/>
            </a:lnSpc>
            <a:spcBef>
              <a:spcPct val="0"/>
            </a:spcBef>
            <a:spcAft>
              <a:spcPct val="35000"/>
            </a:spcAft>
            <a:buNone/>
          </a:pPr>
          <a:r>
            <a:rPr lang="en-US" sz="1900" kern="1200"/>
            <a:t>Resources</a:t>
          </a:r>
        </a:p>
      </dsp:txBody>
      <dsp:txXfrm>
        <a:off x="637896" y="2764051"/>
        <a:ext cx="5618966" cy="5522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10DCA-E47D-4BF7-9032-BE9A69FC880A}">
      <dsp:nvSpPr>
        <dsp:cNvPr id="0" name=""/>
        <dsp:cNvSpPr/>
      </dsp:nvSpPr>
      <dsp:spPr>
        <a:xfrm>
          <a:off x="6855" y="132380"/>
          <a:ext cx="3123898" cy="937169"/>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857" tIns="246857" rIns="246857" bIns="246857" numCol="1" spcCol="1270" anchor="ctr" anchorCtr="0">
          <a:noAutofit/>
        </a:bodyPr>
        <a:lstStyle/>
        <a:p>
          <a:pPr marL="0" lvl="0" indent="0" algn="ctr" defTabSz="1511300">
            <a:lnSpc>
              <a:spcPct val="90000"/>
            </a:lnSpc>
            <a:spcBef>
              <a:spcPct val="0"/>
            </a:spcBef>
            <a:spcAft>
              <a:spcPct val="35000"/>
            </a:spcAft>
            <a:buNone/>
          </a:pPr>
          <a:r>
            <a:rPr lang="en-US" sz="3400" kern="1200"/>
            <a:t>Offer</a:t>
          </a:r>
        </a:p>
      </dsp:txBody>
      <dsp:txXfrm>
        <a:off x="6855" y="132380"/>
        <a:ext cx="3123898" cy="937169"/>
      </dsp:txXfrm>
    </dsp:sp>
    <dsp:sp modelId="{48F5DF10-DB6E-4514-BB3C-122F2541F7E3}">
      <dsp:nvSpPr>
        <dsp:cNvPr id="0" name=""/>
        <dsp:cNvSpPr/>
      </dsp:nvSpPr>
      <dsp:spPr>
        <a:xfrm>
          <a:off x="6855" y="1069550"/>
          <a:ext cx="3123898" cy="1783743"/>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8572" tIns="308572" rIns="308572" bIns="308572" numCol="1" spcCol="1270" anchor="t" anchorCtr="0">
          <a:noAutofit/>
        </a:bodyPr>
        <a:lstStyle/>
        <a:p>
          <a:pPr marL="0" lvl="0" indent="0" algn="l" defTabSz="666750">
            <a:lnSpc>
              <a:spcPct val="90000"/>
            </a:lnSpc>
            <a:spcBef>
              <a:spcPct val="0"/>
            </a:spcBef>
            <a:spcAft>
              <a:spcPct val="35000"/>
            </a:spcAft>
            <a:buNone/>
          </a:pPr>
          <a:r>
            <a:rPr lang="en-US" sz="1500" kern="1200"/>
            <a:t>Offer students an enriching and challenging educational opportunity. </a:t>
          </a:r>
        </a:p>
      </dsp:txBody>
      <dsp:txXfrm>
        <a:off x="6855" y="1069550"/>
        <a:ext cx="3123898" cy="1783743"/>
      </dsp:txXfrm>
    </dsp:sp>
    <dsp:sp modelId="{875DDB2F-652D-4A3A-B760-265405EA9BD4}">
      <dsp:nvSpPr>
        <dsp:cNvPr id="0" name=""/>
        <dsp:cNvSpPr/>
      </dsp:nvSpPr>
      <dsp:spPr>
        <a:xfrm>
          <a:off x="3238649" y="132380"/>
          <a:ext cx="3123898" cy="937169"/>
        </a:xfrm>
        <a:prstGeom prst="rect">
          <a:avLst/>
        </a:prstGeom>
        <a:solidFill>
          <a:schemeClr val="accent5">
            <a:hueOff val="496582"/>
            <a:satOff val="288"/>
            <a:lumOff val="2843"/>
            <a:alphaOff val="0"/>
          </a:schemeClr>
        </a:solidFill>
        <a:ln w="15875" cap="flat" cmpd="sng" algn="ctr">
          <a:solidFill>
            <a:schemeClr val="accent5">
              <a:hueOff val="496582"/>
              <a:satOff val="288"/>
              <a:lumOff val="28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857" tIns="246857" rIns="246857" bIns="246857" numCol="1" spcCol="1270" anchor="ctr" anchorCtr="0">
          <a:noAutofit/>
        </a:bodyPr>
        <a:lstStyle/>
        <a:p>
          <a:pPr marL="0" lvl="0" indent="0" algn="ctr" defTabSz="1511300">
            <a:lnSpc>
              <a:spcPct val="90000"/>
            </a:lnSpc>
            <a:spcBef>
              <a:spcPct val="0"/>
            </a:spcBef>
            <a:spcAft>
              <a:spcPct val="35000"/>
            </a:spcAft>
            <a:buNone/>
          </a:pPr>
          <a:r>
            <a:rPr lang="en-US" sz="3400" kern="1200"/>
            <a:t>Learn</a:t>
          </a:r>
        </a:p>
      </dsp:txBody>
      <dsp:txXfrm>
        <a:off x="3238649" y="132380"/>
        <a:ext cx="3123898" cy="937169"/>
      </dsp:txXfrm>
    </dsp:sp>
    <dsp:sp modelId="{E97725DB-B81E-466D-920D-3414B2041E6E}">
      <dsp:nvSpPr>
        <dsp:cNvPr id="0" name=""/>
        <dsp:cNvSpPr/>
      </dsp:nvSpPr>
      <dsp:spPr>
        <a:xfrm>
          <a:off x="3238649" y="1069550"/>
          <a:ext cx="3123898" cy="1783743"/>
        </a:xfrm>
        <a:prstGeom prst="rect">
          <a:avLst/>
        </a:prstGeom>
        <a:solidFill>
          <a:schemeClr val="accent5">
            <a:tint val="40000"/>
            <a:alpha val="90000"/>
            <a:hueOff val="620749"/>
            <a:satOff val="1602"/>
            <a:lumOff val="348"/>
            <a:alphaOff val="0"/>
          </a:schemeClr>
        </a:solidFill>
        <a:ln w="15875" cap="flat" cmpd="sng" algn="ctr">
          <a:solidFill>
            <a:schemeClr val="accent5">
              <a:tint val="40000"/>
              <a:alpha val="90000"/>
              <a:hueOff val="620749"/>
              <a:satOff val="1602"/>
              <a:lumOff val="3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8572" tIns="308572" rIns="308572" bIns="308572" numCol="1" spcCol="1270" anchor="t" anchorCtr="0">
          <a:noAutofit/>
        </a:bodyPr>
        <a:lstStyle/>
        <a:p>
          <a:pPr marL="0" lvl="0" indent="0" algn="l" defTabSz="666750">
            <a:lnSpc>
              <a:spcPct val="90000"/>
            </a:lnSpc>
            <a:spcBef>
              <a:spcPct val="0"/>
            </a:spcBef>
            <a:spcAft>
              <a:spcPct val="35000"/>
            </a:spcAft>
            <a:buNone/>
          </a:pPr>
          <a:r>
            <a:rPr lang="en-US" sz="1500" kern="1200"/>
            <a:t>Students will learn to read, write, and communicate at high academic levels in Spanish/English while achieving academic success in all content areas. </a:t>
          </a:r>
        </a:p>
      </dsp:txBody>
      <dsp:txXfrm>
        <a:off x="3238649" y="1069550"/>
        <a:ext cx="3123898" cy="1783743"/>
      </dsp:txXfrm>
    </dsp:sp>
    <dsp:sp modelId="{455E4452-51AA-4447-87DB-BD0E37804163}">
      <dsp:nvSpPr>
        <dsp:cNvPr id="0" name=""/>
        <dsp:cNvSpPr/>
      </dsp:nvSpPr>
      <dsp:spPr>
        <a:xfrm>
          <a:off x="6470442" y="132380"/>
          <a:ext cx="3123898" cy="937169"/>
        </a:xfrm>
        <a:prstGeom prst="rect">
          <a:avLst/>
        </a:prstGeom>
        <a:solidFill>
          <a:schemeClr val="accent5">
            <a:hueOff val="993165"/>
            <a:satOff val="576"/>
            <a:lumOff val="5686"/>
            <a:alphaOff val="0"/>
          </a:schemeClr>
        </a:solidFill>
        <a:ln w="15875" cap="flat" cmpd="sng" algn="ctr">
          <a:solidFill>
            <a:schemeClr val="accent5">
              <a:hueOff val="993165"/>
              <a:satOff val="576"/>
              <a:lumOff val="5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857" tIns="246857" rIns="246857" bIns="246857" numCol="1" spcCol="1270" anchor="ctr" anchorCtr="0">
          <a:noAutofit/>
        </a:bodyPr>
        <a:lstStyle/>
        <a:p>
          <a:pPr marL="0" lvl="0" indent="0" algn="ctr" defTabSz="1511300">
            <a:lnSpc>
              <a:spcPct val="90000"/>
            </a:lnSpc>
            <a:spcBef>
              <a:spcPct val="0"/>
            </a:spcBef>
            <a:spcAft>
              <a:spcPct val="35000"/>
            </a:spcAft>
            <a:buNone/>
          </a:pPr>
          <a:r>
            <a:rPr lang="en-US" sz="3400" kern="1200"/>
            <a:t>Develop</a:t>
          </a:r>
        </a:p>
      </dsp:txBody>
      <dsp:txXfrm>
        <a:off x="6470442" y="132380"/>
        <a:ext cx="3123898" cy="937169"/>
      </dsp:txXfrm>
    </dsp:sp>
    <dsp:sp modelId="{F2B80276-BC62-41FF-A121-1EF9F03ADB06}">
      <dsp:nvSpPr>
        <dsp:cNvPr id="0" name=""/>
        <dsp:cNvSpPr/>
      </dsp:nvSpPr>
      <dsp:spPr>
        <a:xfrm>
          <a:off x="6470442" y="1069550"/>
          <a:ext cx="3123898" cy="1783743"/>
        </a:xfrm>
        <a:prstGeom prst="rect">
          <a:avLst/>
        </a:prstGeom>
        <a:solidFill>
          <a:schemeClr val="accent5">
            <a:tint val="40000"/>
            <a:alpha val="90000"/>
            <a:hueOff val="1241497"/>
            <a:satOff val="3204"/>
            <a:lumOff val="696"/>
            <a:alphaOff val="0"/>
          </a:schemeClr>
        </a:solidFill>
        <a:ln w="15875" cap="flat" cmpd="sng" algn="ctr">
          <a:solidFill>
            <a:schemeClr val="accent5">
              <a:tint val="40000"/>
              <a:alpha val="90000"/>
              <a:hueOff val="1241497"/>
              <a:satOff val="3204"/>
              <a:lumOff val="6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8572" tIns="308572" rIns="308572" bIns="308572" numCol="1" spcCol="1270" anchor="t" anchorCtr="0">
          <a:noAutofit/>
        </a:bodyPr>
        <a:lstStyle/>
        <a:p>
          <a:pPr marL="0" lvl="0" indent="0" algn="l" defTabSz="666750">
            <a:lnSpc>
              <a:spcPct val="90000"/>
            </a:lnSpc>
            <a:spcBef>
              <a:spcPct val="0"/>
            </a:spcBef>
            <a:spcAft>
              <a:spcPct val="35000"/>
            </a:spcAft>
            <a:buNone/>
          </a:pPr>
          <a:r>
            <a:rPr lang="en-US" sz="1500" kern="1200"/>
            <a:t>Students will develop the biliteracy skills and cross-cultural skills and competencies needed to succeed in our multi-cultural society and global economy.</a:t>
          </a:r>
        </a:p>
      </dsp:txBody>
      <dsp:txXfrm>
        <a:off x="6470442" y="1069550"/>
        <a:ext cx="3123898" cy="1783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C4DB9-D2CD-4138-953A-1036D2FC226D}">
      <dsp:nvSpPr>
        <dsp:cNvPr id="0" name=""/>
        <dsp:cNvSpPr/>
      </dsp:nvSpPr>
      <dsp:spPr>
        <a:xfrm>
          <a:off x="332776" y="0"/>
          <a:ext cx="5248656" cy="5248656"/>
        </a:xfrm>
        <a:prstGeom prst="diamond">
          <a:avLst/>
        </a:prstGeom>
        <a:solidFill>
          <a:schemeClr val="accent2">
            <a:tint val="40000"/>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71C91072-BCBA-4634-84F6-830850018087}">
      <dsp:nvSpPr>
        <dsp:cNvPr id="0" name=""/>
        <dsp:cNvSpPr/>
      </dsp:nvSpPr>
      <dsp:spPr>
        <a:xfrm>
          <a:off x="831398" y="498622"/>
          <a:ext cx="2046976" cy="2046976"/>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Achieve</a:t>
          </a:r>
        </a:p>
        <a:p>
          <a:pPr marL="114300" lvl="1" indent="-114300" algn="l" defTabSz="533400">
            <a:lnSpc>
              <a:spcPct val="90000"/>
            </a:lnSpc>
            <a:spcBef>
              <a:spcPct val="0"/>
            </a:spcBef>
            <a:spcAft>
              <a:spcPct val="15000"/>
            </a:spcAft>
            <a:buChar char="•"/>
          </a:pPr>
          <a:r>
            <a:rPr lang="en-US" sz="1200" kern="1200"/>
            <a:t>Achieve in all academic subjects according to district, state and federal guidelines.</a:t>
          </a:r>
        </a:p>
      </dsp:txBody>
      <dsp:txXfrm>
        <a:off x="931323" y="598547"/>
        <a:ext cx="1847126" cy="1847126"/>
      </dsp:txXfrm>
    </dsp:sp>
    <dsp:sp modelId="{8A07DCC2-05B2-4C80-99E5-8507C7346C7F}">
      <dsp:nvSpPr>
        <dsp:cNvPr id="0" name=""/>
        <dsp:cNvSpPr/>
      </dsp:nvSpPr>
      <dsp:spPr>
        <a:xfrm>
          <a:off x="3035834" y="498622"/>
          <a:ext cx="2046976" cy="2046976"/>
        </a:xfrm>
        <a:prstGeom prst="roundRect">
          <a:avLst/>
        </a:prstGeom>
        <a:blipFill>
          <a:blip xmlns:r="http://schemas.openxmlformats.org/officeDocument/2006/relationships" r:embed="rId1">
            <a:duotone>
              <a:schemeClr val="accent2">
                <a:hueOff val="1121052"/>
                <a:satOff val="-1191"/>
                <a:lumOff val="915"/>
                <a:alphaOff val="0"/>
                <a:shade val="74000"/>
                <a:satMod val="130000"/>
                <a:lumMod val="90000"/>
              </a:schemeClr>
              <a:schemeClr val="accent2">
                <a:hueOff val="1121052"/>
                <a:satOff val="-1191"/>
                <a:lumOff val="91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Develop</a:t>
          </a:r>
        </a:p>
        <a:p>
          <a:pPr marL="114300" lvl="1" indent="-114300" algn="l" defTabSz="533400">
            <a:lnSpc>
              <a:spcPct val="90000"/>
            </a:lnSpc>
            <a:spcBef>
              <a:spcPct val="0"/>
            </a:spcBef>
            <a:spcAft>
              <a:spcPct val="15000"/>
            </a:spcAft>
            <a:buChar char="•"/>
          </a:pPr>
          <a:r>
            <a:rPr lang="en-US" sz="1200" kern="1200"/>
            <a:t>Develop fluency in communication and literacy in Spanish/English at a high academic level.</a:t>
          </a:r>
        </a:p>
      </dsp:txBody>
      <dsp:txXfrm>
        <a:off x="3135759" y="598547"/>
        <a:ext cx="1847126" cy="1847126"/>
      </dsp:txXfrm>
    </dsp:sp>
    <dsp:sp modelId="{8BDCA4EA-EC82-4E44-87E7-9CB4546121F2}">
      <dsp:nvSpPr>
        <dsp:cNvPr id="0" name=""/>
        <dsp:cNvSpPr/>
      </dsp:nvSpPr>
      <dsp:spPr>
        <a:xfrm>
          <a:off x="831398" y="2703058"/>
          <a:ext cx="2046976" cy="2046976"/>
        </a:xfrm>
        <a:prstGeom prst="roundRect">
          <a:avLst/>
        </a:prstGeom>
        <a:blipFill>
          <a:blip xmlns:r="http://schemas.openxmlformats.org/officeDocument/2006/relationships" r:embed="rId1">
            <a:duotone>
              <a:schemeClr val="accent2">
                <a:hueOff val="2242103"/>
                <a:satOff val="-2381"/>
                <a:lumOff val="1830"/>
                <a:alphaOff val="0"/>
                <a:shade val="74000"/>
                <a:satMod val="130000"/>
                <a:lumMod val="90000"/>
              </a:schemeClr>
              <a:schemeClr val="accent2">
                <a:hueOff val="2242103"/>
                <a:satOff val="-2381"/>
                <a:lumOff val="183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Cultivate an understanding</a:t>
          </a:r>
        </a:p>
        <a:p>
          <a:pPr marL="114300" lvl="1" indent="-114300" algn="l" defTabSz="533400">
            <a:lnSpc>
              <a:spcPct val="90000"/>
            </a:lnSpc>
            <a:spcBef>
              <a:spcPct val="0"/>
            </a:spcBef>
            <a:spcAft>
              <a:spcPct val="15000"/>
            </a:spcAft>
            <a:buChar char="•"/>
          </a:pPr>
          <a:r>
            <a:rPr lang="en-US" sz="1200" kern="1200"/>
            <a:t>Cultivate and understanding and an appreciation of other cultures, inspire self-esteem and strengthen positive attitudes amongst students, their families and the community. </a:t>
          </a:r>
        </a:p>
      </dsp:txBody>
      <dsp:txXfrm>
        <a:off x="931323" y="2802983"/>
        <a:ext cx="1847126" cy="1847126"/>
      </dsp:txXfrm>
    </dsp:sp>
    <dsp:sp modelId="{A3464A9D-CCE8-4355-9B49-234A6A9079F1}">
      <dsp:nvSpPr>
        <dsp:cNvPr id="0" name=""/>
        <dsp:cNvSpPr/>
      </dsp:nvSpPr>
      <dsp:spPr>
        <a:xfrm>
          <a:off x="3035834" y="2703058"/>
          <a:ext cx="2046976" cy="2046976"/>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Expand</a:t>
          </a:r>
        </a:p>
        <a:p>
          <a:pPr marL="114300" lvl="1" indent="-114300" algn="l" defTabSz="533400">
            <a:lnSpc>
              <a:spcPct val="90000"/>
            </a:lnSpc>
            <a:spcBef>
              <a:spcPct val="0"/>
            </a:spcBef>
            <a:spcAft>
              <a:spcPct val="15000"/>
            </a:spcAft>
            <a:buChar char="•"/>
          </a:pPr>
          <a:r>
            <a:rPr lang="en-US" sz="1200" kern="1200"/>
            <a:t>Expand the world-views of students to include knowledge of and respect for the customs and experiences of others. </a:t>
          </a:r>
        </a:p>
      </dsp:txBody>
      <dsp:txXfrm>
        <a:off x="3135759" y="2802983"/>
        <a:ext cx="1847126" cy="18471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7B86CE-7533-4591-A533-3B285CBFB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42818B-C764-43FB-9100-6BE58FDE1954}" type="datetimeFigureOut">
              <a:rPr lang="en-US" smtClean="0"/>
              <a:t>2/27/2023</a:t>
            </a:fld>
            <a:endParaRPr lang="en-US" dirty="0"/>
          </a:p>
        </p:txBody>
      </p:sp>
      <p:sp>
        <p:nvSpPr>
          <p:cNvPr id="4" name="Footer Placeholder 3">
            <a:extLst>
              <a:ext uri="{FF2B5EF4-FFF2-40B4-BE49-F238E27FC236}">
                <a16:creationId xmlns:a16="http://schemas.microsoft.com/office/drawing/2014/main" id="{6697BB4A-C2FA-48DD-9F31-664DF2C9F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F1E10-4074-4DC3-8E35-9146BD1FD828}" type="slidenum">
              <a:rPr lang="en-US" smtClean="0"/>
              <a:t>‹#›</a:t>
            </a:fld>
            <a:endParaRPr lang="en-US" dirty="0"/>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BC4BE-0D73-E240-8B38-104FAC465A91}" type="datetimeFigureOut">
              <a:rPr lang="en-US" smtClean="0"/>
              <a:t>2/27/2023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C15C5-0688-5345-99FC-721E08AD15D5}" type="slidenum">
              <a:rPr lang="en-US" smtClean="0"/>
              <a:t>‹#›</a:t>
            </a:fld>
            <a:endParaRPr lang="en-US" dirty="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homasandcollier.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is an overview of CVUSD’s plan for the implementation of the Dual Language Immersion Program planned to open in 2023-24</a:t>
            </a:r>
          </a:p>
          <a:p>
            <a:endParaRPr lang="en-US"/>
          </a:p>
          <a:p>
            <a:r>
              <a:rPr lang="en-US"/>
              <a:t>Press RECORD</a:t>
            </a:r>
            <a:endParaRPr lang="en-US">
              <a:cs typeface="Calibri"/>
            </a:endParaRPr>
          </a:p>
        </p:txBody>
      </p:sp>
      <p:sp>
        <p:nvSpPr>
          <p:cNvPr id="4" name="Slide Number Placeholder 3"/>
          <p:cNvSpPr>
            <a:spLocks noGrp="1"/>
          </p:cNvSpPr>
          <p:nvPr>
            <p:ph type="sldNum" sz="quarter" idx="5"/>
          </p:nvPr>
        </p:nvSpPr>
        <p:spPr/>
        <p:txBody>
          <a:bodyPr/>
          <a:lstStyle/>
          <a:p>
            <a:fld id="{F149EE70-E66A-4E77-90E0-CAF4A4F18617}" type="slidenum">
              <a:rPr lang="en-US" smtClean="0"/>
              <a:t>1</a:t>
            </a:fld>
            <a:endParaRPr lang="en-US"/>
          </a:p>
        </p:txBody>
      </p:sp>
    </p:spTree>
    <p:extLst>
      <p:ext uri="{BB962C8B-B14F-4D97-AF65-F5344CB8AC3E}">
        <p14:creationId xmlns:p14="http://schemas.microsoft.com/office/powerpoint/2010/main" val="1521210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Mrs. Lao</a:t>
            </a:r>
            <a:endParaRPr lang="en-US">
              <a:cs typeface="Calibri"/>
            </a:endParaRPr>
          </a:p>
          <a:p>
            <a:pPr defTabSz="931774">
              <a:defRPr/>
            </a:pPr>
            <a:r>
              <a:rPr lang="en-US">
                <a:cs typeface="Calibri"/>
              </a:rPr>
              <a:t> AM 7:50-11:10   PM 11:10-2:30</a:t>
            </a:r>
          </a:p>
        </p:txBody>
      </p:sp>
      <p:sp>
        <p:nvSpPr>
          <p:cNvPr id="4" name="Slide Number Placeholder 3"/>
          <p:cNvSpPr>
            <a:spLocks noGrp="1"/>
          </p:cNvSpPr>
          <p:nvPr>
            <p:ph type="sldNum" sz="quarter" idx="5"/>
          </p:nvPr>
        </p:nvSpPr>
        <p:spPr/>
        <p:txBody>
          <a:bodyPr/>
          <a:lstStyle/>
          <a:p>
            <a:fld id="{F149EE70-E66A-4E77-90E0-CAF4A4F18617}" type="slidenum">
              <a:rPr lang="en-US" smtClean="0"/>
              <a:t>10</a:t>
            </a:fld>
            <a:endParaRPr lang="en-US"/>
          </a:p>
        </p:txBody>
      </p:sp>
    </p:spTree>
    <p:extLst>
      <p:ext uri="{BB962C8B-B14F-4D97-AF65-F5344CB8AC3E}">
        <p14:creationId xmlns:p14="http://schemas.microsoft.com/office/powerpoint/2010/main" val="3107278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Support Services Staff</a:t>
            </a:r>
          </a:p>
          <a:p>
            <a:r>
              <a:rPr lang="en-US"/>
              <a:t>If there are siblings that you would like to attend Anna Borba as well, the siblings will also need to have an Open Enrollment application. </a:t>
            </a:r>
            <a:endParaRPr lang="en-US">
              <a:cs typeface="Calibri"/>
            </a:endParaRPr>
          </a:p>
        </p:txBody>
      </p:sp>
      <p:sp>
        <p:nvSpPr>
          <p:cNvPr id="4" name="Slide Number Placeholder 3"/>
          <p:cNvSpPr>
            <a:spLocks noGrp="1"/>
          </p:cNvSpPr>
          <p:nvPr>
            <p:ph type="sldNum" sz="quarter" idx="5"/>
          </p:nvPr>
        </p:nvSpPr>
        <p:spPr/>
        <p:txBody>
          <a:bodyPr/>
          <a:lstStyle/>
          <a:p>
            <a:fld id="{F149EE70-E66A-4E77-90E0-CAF4A4F18617}" type="slidenum">
              <a:rPr lang="en-US" smtClean="0"/>
              <a:t>12</a:t>
            </a:fld>
            <a:endParaRPr lang="en-US"/>
          </a:p>
        </p:txBody>
      </p:sp>
    </p:spTree>
    <p:extLst>
      <p:ext uri="{BB962C8B-B14F-4D97-AF65-F5344CB8AC3E}">
        <p14:creationId xmlns:p14="http://schemas.microsoft.com/office/powerpoint/2010/main" val="1490811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Ayers</a:t>
            </a:r>
          </a:p>
        </p:txBody>
      </p:sp>
      <p:sp>
        <p:nvSpPr>
          <p:cNvPr id="4" name="Slide Number Placeholder 3"/>
          <p:cNvSpPr>
            <a:spLocks noGrp="1"/>
          </p:cNvSpPr>
          <p:nvPr>
            <p:ph type="sldNum" sz="quarter" idx="5"/>
          </p:nvPr>
        </p:nvSpPr>
        <p:spPr/>
        <p:txBody>
          <a:bodyPr/>
          <a:lstStyle/>
          <a:p>
            <a:fld id="{F149EE70-E66A-4E77-90E0-CAF4A4F18617}" type="slidenum">
              <a:rPr lang="en-US" smtClean="0"/>
              <a:t>13</a:t>
            </a:fld>
            <a:endParaRPr lang="en-US"/>
          </a:p>
        </p:txBody>
      </p:sp>
    </p:spTree>
    <p:extLst>
      <p:ext uri="{BB962C8B-B14F-4D97-AF65-F5344CB8AC3E}">
        <p14:creationId xmlns:p14="http://schemas.microsoft.com/office/powerpoint/2010/main" val="2890796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a:t>Dr. Ayers</a:t>
            </a:r>
          </a:p>
          <a:p>
            <a:pPr algn="l" fontAlgn="base"/>
            <a:r>
              <a:rPr lang="en-US"/>
              <a:t>Center for Applied Linguistics:  </a:t>
            </a:r>
            <a:r>
              <a:rPr lang="en-US" b="1" i="0">
                <a:solidFill>
                  <a:srgbClr val="FFFFFF"/>
                </a:solidFill>
                <a:effectLst/>
                <a:latin typeface="Raleway" pitchFamily="2" charset="0"/>
              </a:rPr>
              <a:t>carries out a wide range of activities including research, teacher education, analysis and dissemination of information, design and development of policies and resources for dual language education.</a:t>
            </a:r>
            <a:endParaRPr lang="en-US"/>
          </a:p>
          <a:p>
            <a:pPr algn="l" fontAlgn="base"/>
            <a:endParaRPr lang="en-US"/>
          </a:p>
          <a:p>
            <a:pPr algn="l" fontAlgn="base"/>
            <a:r>
              <a:rPr lang="en-US"/>
              <a:t>CARLA: </a:t>
            </a:r>
            <a:r>
              <a:rPr lang="en-US" b="1" i="1">
                <a:solidFill>
                  <a:srgbClr val="FFFFFF"/>
                </a:solidFill>
                <a:effectLst/>
                <a:latin typeface="Raleway" pitchFamily="2" charset="0"/>
              </a:rPr>
              <a:t>What the research says about immersion. Chinese language learning in the early grades: A handbook for resources and best practices for Mandarin immersion, 9-13.</a:t>
            </a:r>
            <a:endParaRPr lang="en-US"/>
          </a:p>
          <a:p>
            <a:pPr algn="l" fontAlgn="base"/>
            <a:endParaRPr lang="en-US"/>
          </a:p>
          <a:p>
            <a:pPr algn="l" fontAlgn="base"/>
            <a:r>
              <a:rPr lang="en-US"/>
              <a:t>Collier and Thomas: effectiveness of dual language: </a:t>
            </a:r>
            <a:r>
              <a:rPr lang="en-US" b="1" i="0">
                <a:solidFill>
                  <a:srgbClr val="FFFFFF"/>
                </a:solidFill>
                <a:effectLst/>
                <a:latin typeface="Raleway" pitchFamily="2" charset="0"/>
              </a:rPr>
              <a:t>research on long-term school effectiveness for linguistically and culturally diverse students.</a:t>
            </a:r>
          </a:p>
          <a:p>
            <a:pPr algn="l" fontAlgn="base"/>
            <a:r>
              <a:rPr lang="en-US" b="1" i="0">
                <a:solidFill>
                  <a:srgbClr val="FFFFFF"/>
                </a:solidFill>
                <a:effectLst/>
                <a:latin typeface="Raleway" pitchFamily="2" charset="0"/>
              </a:rPr>
              <a:t>The research by Collier and Thomas on dual language education is perhaps the most well-known across the United States </a:t>
            </a:r>
            <a:r>
              <a:rPr lang="en-US" b="1" i="0" u="none" strike="noStrike">
                <a:solidFill>
                  <a:srgbClr val="E6AF4B"/>
                </a:solidFill>
                <a:effectLst/>
                <a:latin typeface="Raleway" pitchFamily="2" charset="0"/>
                <a:hlinkClick r:id="rId3"/>
              </a:rPr>
              <a:t>(http://www.thomasandcollier.com/)</a:t>
            </a:r>
            <a:r>
              <a:rPr lang="en-US" b="1" i="0">
                <a:solidFill>
                  <a:srgbClr val="FFFFFF"/>
                </a:solidFill>
                <a:effectLst/>
                <a:latin typeface="Raleway" pitchFamily="2" charset="0"/>
              </a:rPr>
              <a:t>. Their longitudinal studies of student achievement in various types of educational programs for English Learners are considered seminal work in the field, and the graph of their findings is often used by districts as the rationale for starting a dual language immersion (DLI) program in their district:</a:t>
            </a:r>
          </a:p>
          <a:p>
            <a:pPr algn="l" fontAlgn="base"/>
            <a:endParaRPr lang="en-US" b="1" i="0">
              <a:solidFill>
                <a:srgbClr val="FFFFFF"/>
              </a:solidFill>
              <a:effectLst/>
              <a:latin typeface="Raleway" pitchFamily="2" charset="0"/>
            </a:endParaRPr>
          </a:p>
          <a:p>
            <a:pPr algn="l" fontAlgn="base"/>
            <a:endParaRPr lang="en-US" b="1" i="0">
              <a:solidFill>
                <a:srgbClr val="FFFFFF"/>
              </a:solidFill>
              <a:effectLst/>
              <a:latin typeface="Raleway" pitchFamily="2" charset="0"/>
            </a:endParaRPr>
          </a:p>
          <a:p>
            <a:endParaRPr lang="en-US"/>
          </a:p>
        </p:txBody>
      </p:sp>
      <p:sp>
        <p:nvSpPr>
          <p:cNvPr id="4" name="Slide Number Placeholder 3"/>
          <p:cNvSpPr>
            <a:spLocks noGrp="1"/>
          </p:cNvSpPr>
          <p:nvPr>
            <p:ph type="sldNum" sz="quarter" idx="5"/>
          </p:nvPr>
        </p:nvSpPr>
        <p:spPr/>
        <p:txBody>
          <a:bodyPr/>
          <a:lstStyle/>
          <a:p>
            <a:fld id="{F149EE70-E66A-4E77-90E0-CAF4A4F18617}" type="slidenum">
              <a:rPr lang="en-US" smtClean="0"/>
              <a:t>17</a:t>
            </a:fld>
            <a:endParaRPr lang="en-US"/>
          </a:p>
        </p:txBody>
      </p:sp>
    </p:spTree>
    <p:extLst>
      <p:ext uri="{BB962C8B-B14F-4D97-AF65-F5344CB8AC3E}">
        <p14:creationId xmlns:p14="http://schemas.microsoft.com/office/powerpoint/2010/main" val="750416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Mrs. Lao- Anna </a:t>
            </a:r>
            <a:r>
              <a:rPr lang="en-US" err="1"/>
              <a:t>Borba’s</a:t>
            </a:r>
            <a:r>
              <a:rPr lang="en-US"/>
              <a:t> play and  eating area on the right </a:t>
            </a:r>
            <a:r>
              <a:rPr lang="en-US" err="1"/>
              <a:t>right</a:t>
            </a:r>
            <a:endParaRPr lang="en-US"/>
          </a:p>
          <a:p>
            <a:pPr defTabSz="931774">
              <a:defRPr/>
            </a:pPr>
            <a:r>
              <a:rPr lang="en-US"/>
              <a:t>Pictures of our current Kinder classroom. </a:t>
            </a:r>
          </a:p>
          <a:p>
            <a:pPr defTabSz="931774">
              <a:defRPr/>
            </a:pPr>
            <a:endParaRPr lang="en-US"/>
          </a:p>
          <a:p>
            <a:endParaRPr lang="en-US"/>
          </a:p>
        </p:txBody>
      </p:sp>
      <p:sp>
        <p:nvSpPr>
          <p:cNvPr id="4" name="Slide Number Placeholder 3"/>
          <p:cNvSpPr>
            <a:spLocks noGrp="1"/>
          </p:cNvSpPr>
          <p:nvPr>
            <p:ph type="sldNum" sz="quarter" idx="5"/>
          </p:nvPr>
        </p:nvSpPr>
        <p:spPr/>
        <p:txBody>
          <a:bodyPr/>
          <a:lstStyle/>
          <a:p>
            <a:fld id="{F149EE70-E66A-4E77-90E0-CAF4A4F18617}" type="slidenum">
              <a:rPr lang="en-US" smtClean="0"/>
              <a:t>18</a:t>
            </a:fld>
            <a:endParaRPr lang="en-US"/>
          </a:p>
        </p:txBody>
      </p:sp>
    </p:spTree>
    <p:extLst>
      <p:ext uri="{BB962C8B-B14F-4D97-AF65-F5344CB8AC3E}">
        <p14:creationId xmlns:p14="http://schemas.microsoft.com/office/powerpoint/2010/main" val="391024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done planning for a Dual Language Immersion in Spanish and are opening Spanish dual immersion for the 23-24 school year.  We are looking into foreign language enrichment courses for the other grade levels at Anna Borba ,which may be held after school. </a:t>
            </a:r>
          </a:p>
        </p:txBody>
      </p:sp>
      <p:sp>
        <p:nvSpPr>
          <p:cNvPr id="4" name="Slide Number Placeholder 3"/>
          <p:cNvSpPr>
            <a:spLocks noGrp="1"/>
          </p:cNvSpPr>
          <p:nvPr>
            <p:ph type="sldNum" sz="quarter" idx="5"/>
          </p:nvPr>
        </p:nvSpPr>
        <p:spPr/>
        <p:txBody>
          <a:bodyPr/>
          <a:lstStyle/>
          <a:p>
            <a:fld id="{F149EE70-E66A-4E77-90E0-CAF4A4F18617}" type="slidenum">
              <a:rPr lang="en-US" smtClean="0"/>
              <a:t>2</a:t>
            </a:fld>
            <a:endParaRPr lang="en-US"/>
          </a:p>
        </p:txBody>
      </p:sp>
    </p:spTree>
    <p:extLst>
      <p:ext uri="{BB962C8B-B14F-4D97-AF65-F5344CB8AC3E}">
        <p14:creationId xmlns:p14="http://schemas.microsoft.com/office/powerpoint/2010/main" val="1944328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Mrs. Emily Gutierrez Lao</a:t>
            </a:r>
          </a:p>
          <a:p>
            <a:r>
              <a:rPr lang="en-US">
                <a:cs typeface="Calibri"/>
              </a:rPr>
              <a:t>Mrs. Jackie Jenkins</a:t>
            </a:r>
          </a:p>
          <a:p>
            <a:endParaRPr lang="en-US">
              <a:cs typeface="Calibri"/>
            </a:endParaRPr>
          </a:p>
        </p:txBody>
      </p:sp>
      <p:sp>
        <p:nvSpPr>
          <p:cNvPr id="4" name="Slide Number Placeholder 3"/>
          <p:cNvSpPr>
            <a:spLocks noGrp="1"/>
          </p:cNvSpPr>
          <p:nvPr>
            <p:ph type="sldNum" sz="quarter" idx="5"/>
          </p:nvPr>
        </p:nvSpPr>
        <p:spPr/>
        <p:txBody>
          <a:bodyPr/>
          <a:lstStyle/>
          <a:p>
            <a:fld id="{F149EE70-E66A-4E77-90E0-CAF4A4F18617}" type="slidenum">
              <a:rPr lang="en-US" smtClean="0"/>
              <a:t>3</a:t>
            </a:fld>
            <a:endParaRPr lang="en-US"/>
          </a:p>
        </p:txBody>
      </p:sp>
    </p:spTree>
    <p:extLst>
      <p:ext uri="{BB962C8B-B14F-4D97-AF65-F5344CB8AC3E}">
        <p14:creationId xmlns:p14="http://schemas.microsoft.com/office/powerpoint/2010/main" val="86776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Ayers</a:t>
            </a:r>
          </a:p>
        </p:txBody>
      </p:sp>
      <p:sp>
        <p:nvSpPr>
          <p:cNvPr id="4" name="Slide Number Placeholder 3"/>
          <p:cNvSpPr>
            <a:spLocks noGrp="1"/>
          </p:cNvSpPr>
          <p:nvPr>
            <p:ph type="sldNum" sz="quarter" idx="5"/>
          </p:nvPr>
        </p:nvSpPr>
        <p:spPr/>
        <p:txBody>
          <a:bodyPr/>
          <a:lstStyle/>
          <a:p>
            <a:fld id="{F149EE70-E66A-4E77-90E0-CAF4A4F18617}" type="slidenum">
              <a:rPr lang="en-US" smtClean="0"/>
              <a:t>4</a:t>
            </a:fld>
            <a:endParaRPr lang="en-US"/>
          </a:p>
        </p:txBody>
      </p:sp>
    </p:spTree>
    <p:extLst>
      <p:ext uri="{BB962C8B-B14F-4D97-AF65-F5344CB8AC3E}">
        <p14:creationId xmlns:p14="http://schemas.microsoft.com/office/powerpoint/2010/main" val="154101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Dr. Ayers –</a:t>
            </a:r>
          </a:p>
          <a:p>
            <a:pPr defTabSz="931774">
              <a:defRPr/>
            </a:pPr>
            <a:r>
              <a:rPr lang="en-US"/>
              <a:t>It is our intent to grow this program each year.  We are starting with Kindergarten, moving onto First Grade the following year.  And so forth.  It is the intent to have increase language programs at the Jr. High and access to high level language courses at the high school level. </a:t>
            </a:r>
          </a:p>
          <a:p>
            <a:endParaRPr lang="en-US"/>
          </a:p>
        </p:txBody>
      </p:sp>
      <p:sp>
        <p:nvSpPr>
          <p:cNvPr id="4" name="Slide Number Placeholder 3"/>
          <p:cNvSpPr>
            <a:spLocks noGrp="1"/>
          </p:cNvSpPr>
          <p:nvPr>
            <p:ph type="sldNum" sz="quarter" idx="5"/>
          </p:nvPr>
        </p:nvSpPr>
        <p:spPr/>
        <p:txBody>
          <a:bodyPr/>
          <a:lstStyle/>
          <a:p>
            <a:fld id="{F149EE70-E66A-4E77-90E0-CAF4A4F18617}" type="slidenum">
              <a:rPr lang="en-US" smtClean="0"/>
              <a:t>5</a:t>
            </a:fld>
            <a:endParaRPr lang="en-US"/>
          </a:p>
        </p:txBody>
      </p:sp>
    </p:spTree>
    <p:extLst>
      <p:ext uri="{BB962C8B-B14F-4D97-AF65-F5344CB8AC3E}">
        <p14:creationId xmlns:p14="http://schemas.microsoft.com/office/powerpoint/2010/main" val="1630509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Dr. Ayers</a:t>
            </a:r>
          </a:p>
          <a:p>
            <a:pPr defTabSz="931774">
              <a:defRPr/>
            </a:pPr>
            <a:r>
              <a:rPr lang="en-US"/>
              <a:t>In launching the program, we have developed goals: </a:t>
            </a:r>
          </a:p>
          <a:p>
            <a:endParaRPr lang="en-US"/>
          </a:p>
        </p:txBody>
      </p:sp>
      <p:sp>
        <p:nvSpPr>
          <p:cNvPr id="4" name="Slide Number Placeholder 3"/>
          <p:cNvSpPr>
            <a:spLocks noGrp="1"/>
          </p:cNvSpPr>
          <p:nvPr>
            <p:ph type="sldNum" sz="quarter" idx="5"/>
          </p:nvPr>
        </p:nvSpPr>
        <p:spPr/>
        <p:txBody>
          <a:bodyPr/>
          <a:lstStyle/>
          <a:p>
            <a:fld id="{F149EE70-E66A-4E77-90E0-CAF4A4F18617}" type="slidenum">
              <a:rPr lang="en-US" smtClean="0"/>
              <a:t>6</a:t>
            </a:fld>
            <a:endParaRPr lang="en-US"/>
          </a:p>
        </p:txBody>
      </p:sp>
    </p:spTree>
    <p:extLst>
      <p:ext uri="{BB962C8B-B14F-4D97-AF65-F5344CB8AC3E}">
        <p14:creationId xmlns:p14="http://schemas.microsoft.com/office/powerpoint/2010/main" val="128023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Mrs. Lao </a:t>
            </a:r>
          </a:p>
          <a:p>
            <a:r>
              <a:rPr lang="en-US"/>
              <a:t>“Partner Language” CVUSD is adopting the 90-10 model because research has shown that this model is the best in acquiring and sustaining a second language.</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49EE70-E66A-4E77-90E0-CAF4A4F18617}" type="slidenum">
              <a:rPr lang="en-US" smtClean="0"/>
              <a:t>7</a:t>
            </a:fld>
            <a:endParaRPr lang="en-US"/>
          </a:p>
        </p:txBody>
      </p:sp>
    </p:spTree>
    <p:extLst>
      <p:ext uri="{BB962C8B-B14F-4D97-AF65-F5344CB8AC3E}">
        <p14:creationId xmlns:p14="http://schemas.microsoft.com/office/powerpoint/2010/main" val="110391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cs typeface="Calibri"/>
            </a:endParaRPr>
          </a:p>
          <a:p>
            <a:r>
              <a:rPr lang="en-US">
                <a:cs typeface="Calibri"/>
              </a:rPr>
              <a:t>Mrs. Lao</a:t>
            </a:r>
          </a:p>
          <a:p>
            <a:endParaRPr lang="en-US">
              <a:cs typeface="Calibri"/>
            </a:endParaRPr>
          </a:p>
        </p:txBody>
      </p:sp>
      <p:sp>
        <p:nvSpPr>
          <p:cNvPr id="4" name="Slide Number Placeholder 3"/>
          <p:cNvSpPr>
            <a:spLocks noGrp="1"/>
          </p:cNvSpPr>
          <p:nvPr>
            <p:ph type="sldNum" sz="quarter" idx="5"/>
          </p:nvPr>
        </p:nvSpPr>
        <p:spPr/>
        <p:txBody>
          <a:bodyPr/>
          <a:lstStyle/>
          <a:p>
            <a:fld id="{F149EE70-E66A-4E77-90E0-CAF4A4F18617}" type="slidenum">
              <a:rPr lang="en-US" smtClean="0"/>
              <a:t>8</a:t>
            </a:fld>
            <a:endParaRPr lang="en-US"/>
          </a:p>
        </p:txBody>
      </p:sp>
    </p:spTree>
    <p:extLst>
      <p:ext uri="{BB962C8B-B14F-4D97-AF65-F5344CB8AC3E}">
        <p14:creationId xmlns:p14="http://schemas.microsoft.com/office/powerpoint/2010/main" val="1940602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cs typeface="Calibri"/>
            </a:endParaRPr>
          </a:p>
          <a:p>
            <a:endParaRPr lang="en-US">
              <a:cs typeface="Calibri"/>
            </a:endParaRPr>
          </a:p>
          <a:p>
            <a:r>
              <a:rPr lang="en-US">
                <a:cs typeface="Calibri"/>
              </a:rPr>
              <a:t>Anna Borba</a:t>
            </a:r>
          </a:p>
          <a:p>
            <a:r>
              <a:rPr lang="en-US">
                <a:cs typeface="Calibri"/>
              </a:rPr>
              <a:t>AM Kinder; </a:t>
            </a:r>
          </a:p>
          <a:p>
            <a:r>
              <a:rPr lang="en-US">
                <a:cs typeface="Calibri"/>
              </a:rPr>
              <a:t>7:40 Gates open for AM students to line up</a:t>
            </a:r>
          </a:p>
          <a:p>
            <a:r>
              <a:rPr lang="en-US">
                <a:cs typeface="Calibri"/>
              </a:rPr>
              <a:t>AM Kinder Hours 7:50-11:10 </a:t>
            </a:r>
          </a:p>
          <a:p>
            <a:r>
              <a:rPr lang="en-US">
                <a:cs typeface="Calibri"/>
              </a:rPr>
              <a:t>PM Kinder;</a:t>
            </a:r>
          </a:p>
          <a:p>
            <a:r>
              <a:rPr lang="en-US">
                <a:cs typeface="Calibri"/>
              </a:rPr>
              <a:t>11:00 Gates open for PM kinder to line up</a:t>
            </a:r>
          </a:p>
          <a:p>
            <a:r>
              <a:rPr lang="en-US">
                <a:cs typeface="Calibri"/>
              </a:rPr>
              <a:t>PM Kinder hours 11:10-2:30</a:t>
            </a:r>
          </a:p>
        </p:txBody>
      </p:sp>
      <p:sp>
        <p:nvSpPr>
          <p:cNvPr id="4" name="Slide Number Placeholder 3"/>
          <p:cNvSpPr>
            <a:spLocks noGrp="1"/>
          </p:cNvSpPr>
          <p:nvPr>
            <p:ph type="sldNum" sz="quarter" idx="5"/>
          </p:nvPr>
        </p:nvSpPr>
        <p:spPr/>
        <p:txBody>
          <a:bodyPr/>
          <a:lstStyle/>
          <a:p>
            <a:fld id="{F149EE70-E66A-4E77-90E0-CAF4A4F18617}" type="slidenum">
              <a:rPr lang="en-US" smtClean="0"/>
              <a:t>9</a:t>
            </a:fld>
            <a:endParaRPr lang="en-US"/>
          </a:p>
        </p:txBody>
      </p:sp>
    </p:spTree>
    <p:extLst>
      <p:ext uri="{BB962C8B-B14F-4D97-AF65-F5344CB8AC3E}">
        <p14:creationId xmlns:p14="http://schemas.microsoft.com/office/powerpoint/2010/main" val="3122145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332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633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387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2134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7406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6594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017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9038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09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040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2372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270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43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5525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1179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5437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92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2/27/2023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241136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thomasandcollier.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jpeg"/><Relationship Id="rId7" Type="http://schemas.openxmlformats.org/officeDocument/2006/relationships/diagramLayout" Target="../diagrams/layout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2" name="Picture 11">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ctrTitle"/>
          </p:nvPr>
        </p:nvSpPr>
        <p:spPr>
          <a:xfrm>
            <a:off x="997528" y="982132"/>
            <a:ext cx="4094017" cy="4389968"/>
          </a:xfrm>
        </p:spPr>
        <p:txBody>
          <a:bodyPr>
            <a:normAutofit/>
          </a:bodyPr>
          <a:lstStyle/>
          <a:p>
            <a:r>
              <a:rPr lang="en-US" sz="4800" dirty="0">
                <a:solidFill>
                  <a:srgbClr val="262626"/>
                </a:solidFill>
              </a:rPr>
              <a:t>Dual Language Immersion – Spanish</a:t>
            </a:r>
            <a:br>
              <a:rPr lang="en-US" sz="4800" dirty="0">
                <a:solidFill>
                  <a:srgbClr val="262626"/>
                </a:solidFill>
              </a:rPr>
            </a:br>
            <a:r>
              <a:rPr lang="en-US" sz="4800" dirty="0">
                <a:solidFill>
                  <a:srgbClr val="262626"/>
                </a:solidFill>
              </a:rPr>
              <a:t>at</a:t>
            </a:r>
            <a:br>
              <a:rPr lang="en-US" sz="4800" dirty="0">
                <a:solidFill>
                  <a:srgbClr val="262626"/>
                </a:solidFill>
              </a:rPr>
            </a:br>
            <a:r>
              <a:rPr lang="en-US" sz="4800" dirty="0">
                <a:solidFill>
                  <a:srgbClr val="262626"/>
                </a:solidFill>
              </a:rPr>
              <a:t>Anna Borba</a:t>
            </a:r>
          </a:p>
        </p:txBody>
      </p:sp>
      <p:pic>
        <p:nvPicPr>
          <p:cNvPr id="4" name="Picture 4" descr="Logo&#10;&#10;Description automatically generated">
            <a:extLst>
              <a:ext uri="{FF2B5EF4-FFF2-40B4-BE49-F238E27FC236}">
                <a16:creationId xmlns:a16="http://schemas.microsoft.com/office/drawing/2014/main" id="{9F374BC0-8C4B-49B6-95B5-17512AF53FF7}"/>
              </a:ext>
            </a:extLst>
          </p:cNvPr>
          <p:cNvPicPr>
            <a:picLocks noChangeAspect="1"/>
          </p:cNvPicPr>
          <p:nvPr/>
        </p:nvPicPr>
        <p:blipFill>
          <a:blip r:embed="rId6"/>
          <a:stretch>
            <a:fillRect/>
          </a:stretch>
        </p:blipFill>
        <p:spPr>
          <a:xfrm>
            <a:off x="5706533" y="982131"/>
            <a:ext cx="489373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601343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B737-308E-4792-9BFD-C744B08BDA59}"/>
              </a:ext>
            </a:extLst>
          </p:cNvPr>
          <p:cNvSpPr>
            <a:spLocks noGrp="1"/>
          </p:cNvSpPr>
          <p:nvPr>
            <p:ph type="title"/>
          </p:nvPr>
        </p:nvSpPr>
        <p:spPr/>
        <p:txBody>
          <a:bodyPr/>
          <a:lstStyle/>
          <a:p>
            <a:r>
              <a:rPr lang="en-US"/>
              <a:t>Sample Daily Classroom Schedule</a:t>
            </a:r>
          </a:p>
        </p:txBody>
      </p:sp>
      <p:sp>
        <p:nvSpPr>
          <p:cNvPr id="3" name="Content Placeholder 2">
            <a:extLst>
              <a:ext uri="{FF2B5EF4-FFF2-40B4-BE49-F238E27FC236}">
                <a16:creationId xmlns:a16="http://schemas.microsoft.com/office/drawing/2014/main" id="{7D4EFD4D-0C39-4312-A893-831875FF3F75}"/>
              </a:ext>
            </a:extLst>
          </p:cNvPr>
          <p:cNvSpPr>
            <a:spLocks noGrp="1"/>
          </p:cNvSpPr>
          <p:nvPr>
            <p:ph idx="1"/>
          </p:nvPr>
        </p:nvSpPr>
        <p:spPr>
          <a:xfrm>
            <a:off x="2087883" y="2444376"/>
            <a:ext cx="3183143" cy="4057276"/>
          </a:xfrm>
        </p:spPr>
        <p:txBody>
          <a:bodyPr>
            <a:normAutofit lnSpcReduction="10000"/>
          </a:bodyPr>
          <a:lstStyle/>
          <a:p>
            <a:r>
              <a:rPr lang="en-US" sz="1400" b="1"/>
              <a:t>AM Class Schedule</a:t>
            </a:r>
          </a:p>
          <a:p>
            <a:r>
              <a:rPr lang="en-US" sz="1400"/>
              <a:t>7:40-</a:t>
            </a:r>
            <a:r>
              <a:rPr lang="en-US" sz="1400" b="1"/>
              <a:t>7:50</a:t>
            </a:r>
            <a:r>
              <a:rPr lang="en-US" sz="1400"/>
              <a:t> Arrival</a:t>
            </a:r>
          </a:p>
          <a:p>
            <a:r>
              <a:rPr lang="en-US" sz="1400"/>
              <a:t>7:50-8:00 Morning Work</a:t>
            </a:r>
          </a:p>
          <a:p>
            <a:r>
              <a:rPr lang="en-US" sz="1400"/>
              <a:t>8:00-8:45 Language Arts</a:t>
            </a:r>
          </a:p>
          <a:p>
            <a:r>
              <a:rPr lang="en-US" sz="1400"/>
              <a:t>8:45-8:55 Snack and Recess</a:t>
            </a:r>
          </a:p>
          <a:p>
            <a:r>
              <a:rPr lang="en-US" sz="1400"/>
              <a:t>8:55-9:15 Language Arts/ Science/ Social Studies</a:t>
            </a:r>
          </a:p>
          <a:p>
            <a:r>
              <a:rPr lang="en-US" sz="1400"/>
              <a:t>9:15-9:45 English Language Development</a:t>
            </a:r>
          </a:p>
          <a:p>
            <a:r>
              <a:rPr lang="en-US" sz="1400"/>
              <a:t>9:45-10:30 Math</a:t>
            </a:r>
          </a:p>
          <a:p>
            <a:r>
              <a:rPr lang="en-US" sz="1400"/>
              <a:t>10:30-10:45 Second STEP</a:t>
            </a:r>
          </a:p>
          <a:p>
            <a:r>
              <a:rPr lang="en-US" sz="1400"/>
              <a:t>10:45-11:10 Skill Review/small group</a:t>
            </a:r>
          </a:p>
          <a:p>
            <a:r>
              <a:rPr lang="en-US" sz="1400" b="1"/>
              <a:t>11:10</a:t>
            </a:r>
            <a:r>
              <a:rPr lang="en-US" sz="1400"/>
              <a:t> Dismissal</a:t>
            </a:r>
          </a:p>
          <a:p>
            <a:endParaRPr lang="en-US"/>
          </a:p>
          <a:p>
            <a:endParaRPr lang="en-US"/>
          </a:p>
        </p:txBody>
      </p:sp>
      <p:sp>
        <p:nvSpPr>
          <p:cNvPr id="4" name="TextBox 3">
            <a:extLst>
              <a:ext uri="{FF2B5EF4-FFF2-40B4-BE49-F238E27FC236}">
                <a16:creationId xmlns:a16="http://schemas.microsoft.com/office/drawing/2014/main" id="{BBE51A08-A2A5-4BE0-9EE8-9ED2A9DE5597}"/>
              </a:ext>
            </a:extLst>
          </p:cNvPr>
          <p:cNvSpPr txBox="1"/>
          <p:nvPr/>
        </p:nvSpPr>
        <p:spPr>
          <a:xfrm>
            <a:off x="6956612" y="240254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endParaRPr lang="en-US" sz="1400"/>
          </a:p>
        </p:txBody>
      </p:sp>
      <p:sp>
        <p:nvSpPr>
          <p:cNvPr id="6" name="Content Placeholder 2">
            <a:extLst>
              <a:ext uri="{FF2B5EF4-FFF2-40B4-BE49-F238E27FC236}">
                <a16:creationId xmlns:a16="http://schemas.microsoft.com/office/drawing/2014/main" id="{AB0C5C2A-6EF2-43A6-AB08-9FCF72F3D1BD}"/>
              </a:ext>
            </a:extLst>
          </p:cNvPr>
          <p:cNvSpPr txBox="1">
            <a:spLocks/>
          </p:cNvSpPr>
          <p:nvPr/>
        </p:nvSpPr>
        <p:spPr>
          <a:xfrm>
            <a:off x="6767460" y="2444376"/>
            <a:ext cx="3183143" cy="4057276"/>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400" b="1"/>
              <a:t>PM Class Schedule</a:t>
            </a:r>
          </a:p>
          <a:p>
            <a:r>
              <a:rPr lang="en-US" sz="1400"/>
              <a:t>11:00-</a:t>
            </a:r>
            <a:r>
              <a:rPr lang="en-US" sz="1400" b="1"/>
              <a:t>11:10</a:t>
            </a:r>
            <a:r>
              <a:rPr lang="en-US" sz="1400"/>
              <a:t> Arrival</a:t>
            </a:r>
          </a:p>
          <a:p>
            <a:r>
              <a:rPr lang="en-US" sz="1400"/>
              <a:t>11:10-11:20 Morning Work</a:t>
            </a:r>
          </a:p>
          <a:p>
            <a:r>
              <a:rPr lang="en-US" sz="1400"/>
              <a:t>11:20-12:05 Language Arts</a:t>
            </a:r>
          </a:p>
          <a:p>
            <a:r>
              <a:rPr lang="en-US" sz="1400"/>
              <a:t>12:05-12:15 Snack and Recess</a:t>
            </a:r>
          </a:p>
          <a:p>
            <a:r>
              <a:rPr lang="en-US" sz="1400"/>
              <a:t>12:15-12:35 Language Arts/ Science/ Social Studies</a:t>
            </a:r>
          </a:p>
          <a:p>
            <a:r>
              <a:rPr lang="en-US" sz="1400"/>
              <a:t>12:35-1:05 English Language Development </a:t>
            </a:r>
          </a:p>
          <a:p>
            <a:r>
              <a:rPr lang="en-US" sz="1400"/>
              <a:t>1:05-1:50 Math</a:t>
            </a:r>
          </a:p>
          <a:p>
            <a:r>
              <a:rPr lang="en-US" sz="1400"/>
              <a:t>1:50-2:05 Second STEP</a:t>
            </a:r>
          </a:p>
          <a:p>
            <a:r>
              <a:rPr lang="en-US" sz="1400"/>
              <a:t>2:05-2:30 Skill Review/small group</a:t>
            </a:r>
          </a:p>
          <a:p>
            <a:r>
              <a:rPr lang="en-US" sz="1400" b="1"/>
              <a:t>2:30</a:t>
            </a:r>
            <a:r>
              <a:rPr lang="en-US" sz="1400"/>
              <a:t> Dismissal</a:t>
            </a:r>
          </a:p>
          <a:p>
            <a:endParaRPr lang="en-US"/>
          </a:p>
          <a:p>
            <a:endParaRPr lang="en-US"/>
          </a:p>
        </p:txBody>
      </p:sp>
    </p:spTree>
    <p:extLst>
      <p:ext uri="{BB962C8B-B14F-4D97-AF65-F5344CB8AC3E}">
        <p14:creationId xmlns:p14="http://schemas.microsoft.com/office/powerpoint/2010/main" val="1720652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080" name="Picture 307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81" name="Rectangle 308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82" name="Picture 308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083" name="Picture 308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085" name="Straight Connector 308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087" name="Rectangle 308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 kindergarten class built on love - EducationNC">
            <a:extLst>
              <a:ext uri="{FF2B5EF4-FFF2-40B4-BE49-F238E27FC236}">
                <a16:creationId xmlns:a16="http://schemas.microsoft.com/office/drawing/2014/main" id="{21482FB3-B77D-221B-DD06-A7C017015D59}"/>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t="15399" b="33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C1898C-9D8E-F2C0-6206-D4DBC6702C78}"/>
              </a:ext>
            </a:extLst>
          </p:cNvPr>
          <p:cNvSpPr txBox="1"/>
          <p:nvPr/>
        </p:nvSpPr>
        <p:spPr>
          <a:xfrm>
            <a:off x="2692398" y="1871131"/>
            <a:ext cx="6815669" cy="151553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600" dirty="0">
                <a:ln w="3175" cmpd="sng">
                  <a:noFill/>
                </a:ln>
                <a:solidFill>
                  <a:srgbClr val="FFFFFF"/>
                </a:solidFill>
                <a:latin typeface="+mj-lt"/>
                <a:ea typeface="+mj-ea"/>
                <a:cs typeface="+mj-cs"/>
              </a:rPr>
              <a:t>Let’s experience a DLI Kindergarten lesson</a:t>
            </a:r>
          </a:p>
          <a:p>
            <a:pPr algn="ctr">
              <a:lnSpc>
                <a:spcPct val="90000"/>
              </a:lnSpc>
              <a:spcBef>
                <a:spcPct val="0"/>
              </a:spcBef>
              <a:spcAft>
                <a:spcPts val="600"/>
              </a:spcAft>
            </a:pPr>
            <a:endParaRPr lang="en-US" sz="4600" dirty="0">
              <a:ln w="3175" cmpd="sng">
                <a:noFill/>
              </a:ln>
              <a:solidFill>
                <a:srgbClr val="FFFFFF"/>
              </a:solidFill>
              <a:latin typeface="+mj-lt"/>
              <a:ea typeface="+mj-ea"/>
              <a:cs typeface="+mj-cs"/>
            </a:endParaRPr>
          </a:p>
          <a:p>
            <a:pPr algn="ctr">
              <a:lnSpc>
                <a:spcPct val="90000"/>
              </a:lnSpc>
              <a:spcBef>
                <a:spcPct val="0"/>
              </a:spcBef>
              <a:spcAft>
                <a:spcPts val="600"/>
              </a:spcAft>
            </a:pPr>
            <a:endParaRPr lang="en-US" sz="4600" dirty="0">
              <a:ln w="3175" cmpd="sng">
                <a:noFill/>
              </a:ln>
              <a:solidFill>
                <a:srgbClr val="FFFFFF"/>
              </a:solidFill>
              <a:latin typeface="+mj-lt"/>
              <a:ea typeface="+mj-ea"/>
              <a:cs typeface="+mj-cs"/>
            </a:endParaRPr>
          </a:p>
        </p:txBody>
      </p:sp>
      <p:cxnSp>
        <p:nvCxnSpPr>
          <p:cNvPr id="3089" name="Straight Connector 308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828067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44D2-D7E5-4880-88DF-1D5511927645}"/>
              </a:ext>
            </a:extLst>
          </p:cNvPr>
          <p:cNvSpPr>
            <a:spLocks noGrp="1"/>
          </p:cNvSpPr>
          <p:nvPr>
            <p:ph type="title"/>
          </p:nvPr>
        </p:nvSpPr>
        <p:spPr/>
        <p:txBody>
          <a:bodyPr/>
          <a:lstStyle/>
          <a:p>
            <a:r>
              <a:rPr lang="en-US"/>
              <a:t>Open Enrollment Process</a:t>
            </a:r>
          </a:p>
        </p:txBody>
      </p:sp>
      <p:sp>
        <p:nvSpPr>
          <p:cNvPr id="3" name="Content Placeholder 2">
            <a:extLst>
              <a:ext uri="{FF2B5EF4-FFF2-40B4-BE49-F238E27FC236}">
                <a16:creationId xmlns:a16="http://schemas.microsoft.com/office/drawing/2014/main" id="{FEA17B7B-A332-46B1-BA62-4301BD7A6F74}"/>
              </a:ext>
            </a:extLst>
          </p:cNvPr>
          <p:cNvSpPr>
            <a:spLocks noGrp="1"/>
          </p:cNvSpPr>
          <p:nvPr>
            <p:ph idx="1"/>
          </p:nvPr>
        </p:nvSpPr>
        <p:spPr>
          <a:xfrm>
            <a:off x="2002792" y="2489200"/>
            <a:ext cx="8190584" cy="3530600"/>
          </a:xfrm>
        </p:spPr>
        <p:txBody>
          <a:bodyPr vert="horz" lIns="91440" tIns="45720" rIns="91440" bIns="45720" rtlCol="0" anchor="t">
            <a:normAutofit fontScale="70000" lnSpcReduction="20000"/>
          </a:bodyPr>
          <a:lstStyle/>
          <a:p>
            <a:r>
              <a:rPr lang="en-US"/>
              <a:t>Complete the </a:t>
            </a:r>
            <a:r>
              <a:rPr lang="en-US">
                <a:ea typeface="+mn-lt"/>
                <a:cs typeface="+mn-lt"/>
              </a:rPr>
              <a:t>CVUSD  Dual Language Immersion Applications between </a:t>
            </a:r>
            <a:r>
              <a:rPr lang="en-US">
                <a:solidFill>
                  <a:srgbClr val="FF0000"/>
                </a:solidFill>
                <a:ea typeface="+mn-lt"/>
                <a:cs typeface="+mn-lt"/>
              </a:rPr>
              <a:t>November 1, 2022, and December 2, 2022.  </a:t>
            </a:r>
          </a:p>
          <a:p>
            <a:r>
              <a:rPr lang="en-US">
                <a:ea typeface="+mn-lt"/>
                <a:cs typeface="+mn-lt"/>
              </a:rPr>
              <a:t>48 students will be selected (two-way immersion): </a:t>
            </a:r>
          </a:p>
          <a:p>
            <a:pPr lvl="1" indent="-283210"/>
            <a:r>
              <a:rPr lang="en-US">
                <a:ea typeface="+mn-lt"/>
                <a:cs typeface="+mn-lt"/>
              </a:rPr>
              <a:t>50% Spanish Dominant</a:t>
            </a:r>
          </a:p>
          <a:p>
            <a:pPr lvl="1" indent="-283210"/>
            <a:r>
              <a:rPr lang="en-US">
                <a:ea typeface="+mn-lt"/>
                <a:cs typeface="+mn-lt"/>
              </a:rPr>
              <a:t>50% English/Other Language Dominant</a:t>
            </a:r>
          </a:p>
          <a:p>
            <a:r>
              <a:rPr lang="en-US">
                <a:ea typeface="+mn-lt"/>
                <a:cs typeface="+mn-lt"/>
              </a:rPr>
              <a:t>The lottery will </a:t>
            </a:r>
            <a:r>
              <a:rPr lang="en-US">
                <a:solidFill>
                  <a:srgbClr val="FF0000"/>
                </a:solidFill>
                <a:ea typeface="+mn-lt"/>
                <a:cs typeface="+mn-lt"/>
              </a:rPr>
              <a:t>be held on January 24, 2023, at 8:30 AM at the Professional Development Center at 4545 </a:t>
            </a:r>
            <a:r>
              <a:rPr lang="en-US" err="1">
                <a:solidFill>
                  <a:srgbClr val="FF0000"/>
                </a:solidFill>
                <a:ea typeface="+mn-lt"/>
                <a:cs typeface="+mn-lt"/>
              </a:rPr>
              <a:t>Danito</a:t>
            </a:r>
            <a:r>
              <a:rPr lang="en-US">
                <a:solidFill>
                  <a:srgbClr val="FF0000"/>
                </a:solidFill>
                <a:ea typeface="+mn-lt"/>
                <a:cs typeface="+mn-lt"/>
              </a:rPr>
              <a:t> Court, Chino. </a:t>
            </a:r>
          </a:p>
          <a:p>
            <a:r>
              <a:rPr lang="en-US">
                <a:ea typeface="+mn-lt"/>
                <a:cs typeface="+mn-lt"/>
              </a:rPr>
              <a:t>Attendance is not mandatory to receive a lottery number. </a:t>
            </a:r>
          </a:p>
          <a:p>
            <a:r>
              <a:rPr lang="en-US">
                <a:ea typeface="+mn-lt"/>
                <a:cs typeface="+mn-lt"/>
              </a:rPr>
              <a:t>These lottery numbers will be mailed the</a:t>
            </a:r>
            <a:r>
              <a:rPr lang="en-US">
                <a:solidFill>
                  <a:srgbClr val="404040"/>
                </a:solidFill>
                <a:ea typeface="+mn-lt"/>
                <a:cs typeface="+mn-lt"/>
              </a:rPr>
              <a:t> last week of January. </a:t>
            </a:r>
            <a:r>
              <a:rPr lang="en-US">
                <a:solidFill>
                  <a:srgbClr val="FF0000"/>
                </a:solidFill>
                <a:ea typeface="+mn-lt"/>
                <a:cs typeface="+mn-lt"/>
              </a:rPr>
              <a:t> </a:t>
            </a:r>
          </a:p>
          <a:p>
            <a:r>
              <a:rPr lang="en-US">
                <a:ea typeface="+mn-lt"/>
                <a:cs typeface="+mn-lt"/>
              </a:rPr>
              <a:t>Acceptance letters will be sent out the following week. </a:t>
            </a:r>
          </a:p>
          <a:p>
            <a:r>
              <a:rPr lang="en-US"/>
              <a:t>Siblings need an application to request transfer during Open Enrollment</a:t>
            </a:r>
          </a:p>
        </p:txBody>
      </p:sp>
    </p:spTree>
    <p:extLst>
      <p:ext uri="{BB962C8B-B14F-4D97-AF65-F5344CB8AC3E}">
        <p14:creationId xmlns:p14="http://schemas.microsoft.com/office/powerpoint/2010/main" val="3505785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07CC-FDB5-46C4-B8D0-8D0F02A7064E}"/>
              </a:ext>
            </a:extLst>
          </p:cNvPr>
          <p:cNvSpPr>
            <a:spLocks noGrp="1"/>
          </p:cNvSpPr>
          <p:nvPr>
            <p:ph type="title"/>
          </p:nvPr>
        </p:nvSpPr>
        <p:spPr/>
        <p:txBody>
          <a:bodyPr/>
          <a:lstStyle/>
          <a:p>
            <a:r>
              <a:rPr lang="en-US"/>
              <a:t>After the Lottery. . .</a:t>
            </a:r>
          </a:p>
        </p:txBody>
      </p:sp>
      <p:sp>
        <p:nvSpPr>
          <p:cNvPr id="3" name="Content Placeholder 2">
            <a:extLst>
              <a:ext uri="{FF2B5EF4-FFF2-40B4-BE49-F238E27FC236}">
                <a16:creationId xmlns:a16="http://schemas.microsoft.com/office/drawing/2014/main" id="{5AD3DA91-6E0A-4BD7-91A9-A11DC830EC9B}"/>
              </a:ext>
            </a:extLst>
          </p:cNvPr>
          <p:cNvSpPr>
            <a:spLocks noGrp="1"/>
          </p:cNvSpPr>
          <p:nvPr>
            <p:ph idx="1"/>
          </p:nvPr>
        </p:nvSpPr>
        <p:spPr/>
        <p:txBody>
          <a:bodyPr vert="horz" lIns="91440" tIns="45720" rIns="91440" bIns="45720" rtlCol="0" anchor="t">
            <a:normAutofit lnSpcReduction="10000"/>
          </a:bodyPr>
          <a:lstStyle/>
          <a:p>
            <a:pPr marL="0" indent="0">
              <a:buNone/>
            </a:pPr>
            <a:r>
              <a:rPr lang="en-US"/>
              <a:t>Additional parent meetings to cover:</a:t>
            </a:r>
          </a:p>
          <a:p>
            <a:r>
              <a:rPr lang="en-US"/>
              <a:t>Family Tours (after the lottery)</a:t>
            </a:r>
          </a:p>
          <a:p>
            <a:r>
              <a:rPr lang="en-US"/>
              <a:t>Preparing your child for Dual Immersion</a:t>
            </a:r>
          </a:p>
          <a:p>
            <a:r>
              <a:rPr lang="en-US"/>
              <a:t>Supports for struggling students</a:t>
            </a:r>
          </a:p>
          <a:p>
            <a:r>
              <a:rPr lang="en-US"/>
              <a:t>Family Involvement</a:t>
            </a:r>
          </a:p>
          <a:p>
            <a:r>
              <a:rPr lang="en-US"/>
              <a:t>First Day of School</a:t>
            </a:r>
          </a:p>
          <a:p>
            <a:r>
              <a:rPr lang="en-US"/>
              <a:t>The Registration Process</a:t>
            </a:r>
          </a:p>
        </p:txBody>
      </p:sp>
    </p:spTree>
    <p:extLst>
      <p:ext uri="{BB962C8B-B14F-4D97-AF65-F5344CB8AC3E}">
        <p14:creationId xmlns:p14="http://schemas.microsoft.com/office/powerpoint/2010/main" val="1004608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2167-9F6F-E7A4-A4D5-1A6202307B74}"/>
              </a:ext>
            </a:extLst>
          </p:cNvPr>
          <p:cNvSpPr>
            <a:spLocks noGrp="1"/>
          </p:cNvSpPr>
          <p:nvPr>
            <p:ph type="title"/>
          </p:nvPr>
        </p:nvSpPr>
        <p:spPr/>
        <p:txBody>
          <a:bodyPr/>
          <a:lstStyle/>
          <a:p>
            <a:r>
              <a:rPr lang="en-US"/>
              <a:t>It’s a Commitment . . . </a:t>
            </a:r>
          </a:p>
        </p:txBody>
      </p:sp>
      <p:sp>
        <p:nvSpPr>
          <p:cNvPr id="3" name="Content Placeholder 2">
            <a:extLst>
              <a:ext uri="{FF2B5EF4-FFF2-40B4-BE49-F238E27FC236}">
                <a16:creationId xmlns:a16="http://schemas.microsoft.com/office/drawing/2014/main" id="{93B247A5-9876-4492-51DF-685E9B2869AE}"/>
              </a:ext>
            </a:extLst>
          </p:cNvPr>
          <p:cNvSpPr>
            <a:spLocks noGrp="1"/>
          </p:cNvSpPr>
          <p:nvPr>
            <p:ph idx="1"/>
          </p:nvPr>
        </p:nvSpPr>
        <p:spPr>
          <a:xfrm>
            <a:off x="2390442" y="2489200"/>
            <a:ext cx="7523415" cy="3530600"/>
          </a:xfrm>
        </p:spPr>
        <p:txBody>
          <a:bodyPr>
            <a:normAutofit fontScale="85000" lnSpcReduction="10000"/>
          </a:bodyPr>
          <a:lstStyle/>
          <a:p>
            <a:pPr algn="l" rtl="0" fontAlgn="base"/>
            <a:r>
              <a:rPr lang="en-US" sz="1800">
                <a:solidFill>
                  <a:srgbClr val="000000"/>
                </a:solidFill>
                <a:latin typeface="Abadi MT Condensed Light"/>
              </a:rPr>
              <a:t>I understand that in the DLI program begins in Kindergarten and 1</a:t>
            </a:r>
            <a:r>
              <a:rPr lang="en-US" sz="1800" baseline="30000">
                <a:solidFill>
                  <a:srgbClr val="000000"/>
                </a:solidFill>
                <a:latin typeface="Abadi MT Condensed Light"/>
              </a:rPr>
              <a:t>st</a:t>
            </a:r>
            <a:r>
              <a:rPr lang="en-US" sz="1800">
                <a:solidFill>
                  <a:srgbClr val="000000"/>
                </a:solidFill>
                <a:latin typeface="Abadi MT Condensed Light"/>
              </a:rPr>
              <a:t> grade with 90% of the instruction in Spanish and will transition to 50% of the instruction in Spanish in 6</a:t>
            </a:r>
            <a:r>
              <a:rPr lang="en-US" sz="1800" baseline="30000">
                <a:solidFill>
                  <a:srgbClr val="000000"/>
                </a:solidFill>
                <a:latin typeface="Abadi MT Condensed Light"/>
              </a:rPr>
              <a:t>th</a:t>
            </a:r>
            <a:r>
              <a:rPr lang="en-US" sz="1800">
                <a:solidFill>
                  <a:srgbClr val="000000"/>
                </a:solidFill>
                <a:latin typeface="Abadi MT Condensed Light"/>
              </a:rPr>
              <a:t> grade.  </a:t>
            </a: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 understand that strong native language skills are an excellent predictor of success in an immersion program. My child has not had difficulties with language development, and I believe that my child has strong native language skills.  </a:t>
            </a: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 understand that for the first few weeks my child may not understand what the teacher is saying, and this could cause some frustration and stress if my child is a native English speaker. I believe my child will be able to cope with this situation and adjust accordingly. </a:t>
            </a: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 understand that the Dual Language Immersion program is designed for a minimum of a seven-year period and removing my child from the program, particularly in the earlier years (grades K-3) could require supplementary tutoring for my child to transition successfully into an English program if removed. The district will likely not provide this necessary tutoring.   </a:t>
            </a:r>
            <a:endParaRPr lang="en-US" b="0" i="0">
              <a:solidFill>
                <a:srgbClr val="000000"/>
              </a:solidFill>
              <a:effectLst/>
              <a:latin typeface="Segoe UI" panose="020B0502040204020203" pitchFamily="34" charset="0"/>
            </a:endParaRPr>
          </a:p>
          <a:p>
            <a:endParaRPr lang="en-US"/>
          </a:p>
        </p:txBody>
      </p:sp>
    </p:spTree>
    <p:extLst>
      <p:ext uri="{BB962C8B-B14F-4D97-AF65-F5344CB8AC3E}">
        <p14:creationId xmlns:p14="http://schemas.microsoft.com/office/powerpoint/2010/main" val="3470629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2167-9F6F-E7A4-A4D5-1A6202307B74}"/>
              </a:ext>
            </a:extLst>
          </p:cNvPr>
          <p:cNvSpPr>
            <a:spLocks noGrp="1"/>
          </p:cNvSpPr>
          <p:nvPr>
            <p:ph type="title"/>
          </p:nvPr>
        </p:nvSpPr>
        <p:spPr/>
        <p:txBody>
          <a:bodyPr/>
          <a:lstStyle/>
          <a:p>
            <a:r>
              <a:rPr lang="en-US"/>
              <a:t>It’s a Commitment . . . </a:t>
            </a:r>
          </a:p>
        </p:txBody>
      </p:sp>
      <p:sp>
        <p:nvSpPr>
          <p:cNvPr id="3" name="Content Placeholder 2">
            <a:extLst>
              <a:ext uri="{FF2B5EF4-FFF2-40B4-BE49-F238E27FC236}">
                <a16:creationId xmlns:a16="http://schemas.microsoft.com/office/drawing/2014/main" id="{93B247A5-9876-4492-51DF-685E9B2869AE}"/>
              </a:ext>
            </a:extLst>
          </p:cNvPr>
          <p:cNvSpPr>
            <a:spLocks noGrp="1"/>
          </p:cNvSpPr>
          <p:nvPr>
            <p:ph idx="1"/>
          </p:nvPr>
        </p:nvSpPr>
        <p:spPr>
          <a:xfrm>
            <a:off x="2833502" y="2244103"/>
            <a:ext cx="6343201" cy="3530600"/>
          </a:xfrm>
        </p:spPr>
        <p:txBody>
          <a:bodyPr>
            <a:normAutofit fontScale="70000" lnSpcReduction="20000"/>
          </a:bodyPr>
          <a:lstStyle/>
          <a:p>
            <a:pPr marL="0" indent="0" fontAlgn="base">
              <a:buNone/>
            </a:pP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 understand that the more exposure my child has to Spanish the faster language is acquired. I will seek opportunities outside school to provide further </a:t>
            </a:r>
            <a:r>
              <a:rPr lang="en-US">
                <a:solidFill>
                  <a:srgbClr val="000000"/>
                </a:solidFill>
                <a:latin typeface="Abadi MT Condensed Light"/>
              </a:rPr>
              <a:t>Spanish</a:t>
            </a:r>
            <a:r>
              <a:rPr lang="en-US" sz="1800">
                <a:solidFill>
                  <a:srgbClr val="000000"/>
                </a:solidFill>
                <a:latin typeface="Abadi MT Condensed Light"/>
              </a:rPr>
              <a:t> language exposure to my child, through books, events, arranging cross-language play opportunities, etc.  </a:t>
            </a: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 understand that even if I don’t speak </a:t>
            </a:r>
            <a:r>
              <a:rPr lang="en-US">
                <a:solidFill>
                  <a:srgbClr val="000000"/>
                </a:solidFill>
                <a:latin typeface="Abadi MT Condensed Light"/>
              </a:rPr>
              <a:t>Spanish</a:t>
            </a:r>
            <a:r>
              <a:rPr lang="en-US" sz="1800">
                <a:solidFill>
                  <a:srgbClr val="000000"/>
                </a:solidFill>
                <a:latin typeface="Abadi MT Condensed Light"/>
              </a:rPr>
              <a:t>, demonstrating a supportive attitude of interest and enthusiasm for </a:t>
            </a:r>
            <a:r>
              <a:rPr lang="en-US">
                <a:solidFill>
                  <a:srgbClr val="000000"/>
                </a:solidFill>
                <a:latin typeface="Abadi MT Condensed Light"/>
              </a:rPr>
              <a:t>Spanish</a:t>
            </a:r>
            <a:r>
              <a:rPr lang="en-US" sz="1800">
                <a:solidFill>
                  <a:srgbClr val="000000"/>
                </a:solidFill>
                <a:latin typeface="Abadi MT Condensed Light"/>
              </a:rPr>
              <a:t> language and </a:t>
            </a:r>
            <a:r>
              <a:rPr lang="en-US">
                <a:solidFill>
                  <a:srgbClr val="000000"/>
                </a:solidFill>
                <a:latin typeface="Abadi MT Condensed Light"/>
              </a:rPr>
              <a:t>Latino</a:t>
            </a:r>
            <a:r>
              <a:rPr lang="en-US" sz="1800">
                <a:solidFill>
                  <a:srgbClr val="000000"/>
                </a:solidFill>
                <a:latin typeface="Abadi MT Condensed Light"/>
              </a:rPr>
              <a:t> culture will have an important influence on my child’s interest and success. It is important that both parents/guardians agree to support entry into the Dual Language Immersion program. </a:t>
            </a: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 understand that a STEP meeting will be held with administration to discuss an exit strategy, if we decide that we no longer want our child in the Dual Language Immersion program.  </a:t>
            </a: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 understand family involvement is highly correlated with success at school. I will support my child academically, even if I don’t speak or understand </a:t>
            </a:r>
            <a:r>
              <a:rPr lang="en-US">
                <a:solidFill>
                  <a:srgbClr val="000000"/>
                </a:solidFill>
                <a:latin typeface="Abadi MT Condensed Light"/>
              </a:rPr>
              <a:t>Spanish</a:t>
            </a:r>
            <a:r>
              <a:rPr lang="en-US" sz="1800">
                <a:solidFill>
                  <a:srgbClr val="000000"/>
                </a:solidFill>
                <a:latin typeface="Abadi MT Condensed Light"/>
              </a:rPr>
              <a:t>, by showing interest in school, assuring that homework is completed, reading together (in any language), and communicating with the teacher. </a:t>
            </a:r>
            <a:endParaRPr lang="en-US" b="0" i="0">
              <a:solidFill>
                <a:srgbClr val="000000"/>
              </a:solidFill>
              <a:effectLst/>
              <a:latin typeface="Segoe UI" panose="020B0502040204020203" pitchFamily="34" charset="0"/>
            </a:endParaRPr>
          </a:p>
          <a:p>
            <a:pPr algn="l" rtl="0" fontAlgn="base"/>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905629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2167-9F6F-E7A4-A4D5-1A6202307B74}"/>
              </a:ext>
            </a:extLst>
          </p:cNvPr>
          <p:cNvSpPr>
            <a:spLocks noGrp="1"/>
          </p:cNvSpPr>
          <p:nvPr>
            <p:ph type="title"/>
          </p:nvPr>
        </p:nvSpPr>
        <p:spPr/>
        <p:txBody>
          <a:bodyPr/>
          <a:lstStyle/>
          <a:p>
            <a:r>
              <a:rPr lang="en-US"/>
              <a:t>It’s a Commitment . . . </a:t>
            </a:r>
          </a:p>
        </p:txBody>
      </p:sp>
      <p:sp>
        <p:nvSpPr>
          <p:cNvPr id="3" name="Content Placeholder 2">
            <a:extLst>
              <a:ext uri="{FF2B5EF4-FFF2-40B4-BE49-F238E27FC236}">
                <a16:creationId xmlns:a16="http://schemas.microsoft.com/office/drawing/2014/main" id="{93B247A5-9876-4492-51DF-685E9B2869AE}"/>
              </a:ext>
            </a:extLst>
          </p:cNvPr>
          <p:cNvSpPr>
            <a:spLocks noGrp="1"/>
          </p:cNvSpPr>
          <p:nvPr>
            <p:ph idx="1"/>
          </p:nvPr>
        </p:nvSpPr>
        <p:spPr>
          <a:xfrm>
            <a:off x="2390442" y="2489200"/>
            <a:ext cx="7391439" cy="3530600"/>
          </a:xfrm>
        </p:spPr>
        <p:txBody>
          <a:bodyPr>
            <a:normAutofit fontScale="92500" lnSpcReduction="20000"/>
          </a:bodyPr>
          <a:lstStyle/>
          <a:p>
            <a:pPr algn="l" rtl="0" fontAlgn="base"/>
            <a:r>
              <a:rPr lang="en-US" sz="1800">
                <a:solidFill>
                  <a:srgbClr val="000000"/>
                </a:solidFill>
                <a:latin typeface="Abadi MT Condensed Light"/>
              </a:rPr>
              <a:t>I understand that the students in the Dual Language Immersion are held to the same academic standards and will be required to do the same assessments as the students in English-only classrooms.    </a:t>
            </a: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If my child is discovered to have learning problems which are making success in the program very difficult, I will agree to have him/her reassigned to an English classroom if it is academically appropriate. I understand that my child will receive Response to Intervention (</a:t>
            </a:r>
            <a:r>
              <a:rPr lang="en-US" sz="1800" err="1">
                <a:solidFill>
                  <a:srgbClr val="000000"/>
                </a:solidFill>
                <a:latin typeface="Abadi MT Condensed Light"/>
              </a:rPr>
              <a:t>RtI</a:t>
            </a:r>
            <a:r>
              <a:rPr lang="en-US" sz="1800">
                <a:solidFill>
                  <a:srgbClr val="000000"/>
                </a:solidFill>
                <a:latin typeface="Abadi MT Condensed Light"/>
              </a:rPr>
              <a:t>) in the areas of need in Spanish and English after a universal screening is determined. </a:t>
            </a: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 understand that family involvement is one of the strengths of the Dual Language Immersion program. I and/or a family member will be actively involved at </a:t>
            </a:r>
            <a:r>
              <a:rPr lang="en-US" sz="1800" err="1">
                <a:solidFill>
                  <a:srgbClr val="000000"/>
                </a:solidFill>
                <a:latin typeface="Abadi MT Condensed Light"/>
              </a:rPr>
              <a:t>Borba</a:t>
            </a:r>
            <a:r>
              <a:rPr lang="en-US" sz="1800">
                <a:solidFill>
                  <a:srgbClr val="000000"/>
                </a:solidFill>
                <a:latin typeface="Abadi MT Condensed Light"/>
              </a:rPr>
              <a:t> through classroom volunteering, projects, committees, or organizations, such as the PTO (Parent Teacher Organization), ELAC, or SSC. </a:t>
            </a:r>
            <a:endParaRPr lang="en-US" b="0" i="0">
              <a:solidFill>
                <a:srgbClr val="000000"/>
              </a:solidFill>
              <a:effectLst/>
              <a:latin typeface="Segoe UI" panose="020B0502040204020203" pitchFamily="34" charset="0"/>
            </a:endParaRPr>
          </a:p>
          <a:p>
            <a:pPr algn="l" rtl="0" fontAlgn="base"/>
            <a:r>
              <a:rPr lang="en-US" sz="1800">
                <a:solidFill>
                  <a:srgbClr val="000000"/>
                </a:solidFill>
                <a:latin typeface="Abadi MT Condensed Light"/>
              </a:rPr>
              <a:t>I understand that all families have a shared responsibility with the school as stated in the included Home School Compact brochure.  </a:t>
            </a:r>
            <a:endParaRPr lang="en-US" b="0" i="0">
              <a:solidFill>
                <a:srgbClr val="000000"/>
              </a:solidFill>
              <a:effectLst/>
              <a:latin typeface="Segoe UI" panose="020B0502040204020203" pitchFamily="34" charset="0"/>
            </a:endParaRPr>
          </a:p>
          <a:p>
            <a:pPr algn="l" rtl="0" fontAlgn="base"/>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822314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C092-FDFC-4085-97C7-E80C9592626F}"/>
              </a:ext>
            </a:extLst>
          </p:cNvPr>
          <p:cNvSpPr>
            <a:spLocks noGrp="1"/>
          </p:cNvSpPr>
          <p:nvPr>
            <p:ph type="title"/>
          </p:nvPr>
        </p:nvSpPr>
        <p:spPr>
          <a:xfrm>
            <a:off x="2390214" y="973668"/>
            <a:ext cx="6571060" cy="706964"/>
          </a:xfrm>
        </p:spPr>
        <p:txBody>
          <a:bodyPr>
            <a:normAutofit fontScale="90000"/>
          </a:bodyPr>
          <a:lstStyle/>
          <a:p>
            <a:r>
              <a:rPr lang="en-US"/>
              <a:t>Resources for Further Research</a:t>
            </a:r>
          </a:p>
        </p:txBody>
      </p:sp>
      <p:sp>
        <p:nvSpPr>
          <p:cNvPr id="3" name="Content Placeholder 2">
            <a:extLst>
              <a:ext uri="{FF2B5EF4-FFF2-40B4-BE49-F238E27FC236}">
                <a16:creationId xmlns:a16="http://schemas.microsoft.com/office/drawing/2014/main" id="{5F9F7F64-64BC-477C-82EE-8E0CA5B686AF}"/>
              </a:ext>
            </a:extLst>
          </p:cNvPr>
          <p:cNvSpPr>
            <a:spLocks noGrp="1"/>
          </p:cNvSpPr>
          <p:nvPr>
            <p:ph idx="1"/>
          </p:nvPr>
        </p:nvSpPr>
        <p:spPr>
          <a:xfrm>
            <a:off x="2390216" y="2603500"/>
            <a:ext cx="4797985" cy="3416300"/>
          </a:xfrm>
        </p:spPr>
        <p:txBody>
          <a:bodyPr anchor="ctr">
            <a:normAutofit fontScale="92500"/>
          </a:bodyPr>
          <a:lstStyle/>
          <a:p>
            <a:r>
              <a:rPr lang="en-US"/>
              <a:t>Center for Applied Linguistics (CAL)</a:t>
            </a:r>
          </a:p>
          <a:p>
            <a:r>
              <a:rPr lang="en-US" i="0">
                <a:effectLst/>
              </a:rPr>
              <a:t>The Center for Advanced Research on Language Acquisition (CARLA) at the University of Minnesota</a:t>
            </a:r>
          </a:p>
          <a:p>
            <a:r>
              <a:rPr lang="en-US"/>
              <a:t>Collier &amp; Thomas: </a:t>
            </a:r>
            <a:r>
              <a:rPr lang="en-US" b="1" u="sng">
                <a:latin typeface="Raleway" pitchFamily="2" charset="0"/>
                <a:hlinkClick r:id="rId3"/>
              </a:rPr>
              <a:t>http://www.thomasandcollier.com/</a:t>
            </a:r>
            <a:endParaRPr lang="en-US" b="1" u="sng">
              <a:latin typeface="Raleway" pitchFamily="2" charset="0"/>
            </a:endParaRPr>
          </a:p>
          <a:p>
            <a:endParaRPr lang="en-US"/>
          </a:p>
        </p:txBody>
      </p:sp>
    </p:spTree>
    <p:extLst>
      <p:ext uri="{BB962C8B-B14F-4D97-AF65-F5344CB8AC3E}">
        <p14:creationId xmlns:p14="http://schemas.microsoft.com/office/powerpoint/2010/main" val="8796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C8A2CC-938C-095F-7FF4-1EF2722DB54B}"/>
              </a:ext>
            </a:extLst>
          </p:cNvPr>
          <p:cNvPicPr>
            <a:picLocks noChangeAspect="1"/>
          </p:cNvPicPr>
          <p:nvPr/>
        </p:nvPicPr>
        <p:blipFill>
          <a:blip r:embed="rId3"/>
          <a:stretch>
            <a:fillRect/>
          </a:stretch>
        </p:blipFill>
        <p:spPr>
          <a:xfrm>
            <a:off x="8667124" y="738194"/>
            <a:ext cx="2588421" cy="3451228"/>
          </a:xfrm>
          <a:custGeom>
            <a:avLst/>
            <a:gdLst>
              <a:gd name="connsiteX0" fmla="*/ 0 w 2588421"/>
              <a:gd name="connsiteY0" fmla="*/ 0 h 3451228"/>
              <a:gd name="connsiteX1" fmla="*/ 569453 w 2588421"/>
              <a:gd name="connsiteY1" fmla="*/ 0 h 3451228"/>
              <a:gd name="connsiteX2" fmla="*/ 1138905 w 2588421"/>
              <a:gd name="connsiteY2" fmla="*/ 0 h 3451228"/>
              <a:gd name="connsiteX3" fmla="*/ 1708358 w 2588421"/>
              <a:gd name="connsiteY3" fmla="*/ 0 h 3451228"/>
              <a:gd name="connsiteX4" fmla="*/ 2588421 w 2588421"/>
              <a:gd name="connsiteY4" fmla="*/ 0 h 3451228"/>
              <a:gd name="connsiteX5" fmla="*/ 2588421 w 2588421"/>
              <a:gd name="connsiteY5" fmla="*/ 506180 h 3451228"/>
              <a:gd name="connsiteX6" fmla="*/ 2588421 w 2588421"/>
              <a:gd name="connsiteY6" fmla="*/ 1115897 h 3451228"/>
              <a:gd name="connsiteX7" fmla="*/ 2588421 w 2588421"/>
              <a:gd name="connsiteY7" fmla="*/ 1725614 h 3451228"/>
              <a:gd name="connsiteX8" fmla="*/ 2588421 w 2588421"/>
              <a:gd name="connsiteY8" fmla="*/ 2197282 h 3451228"/>
              <a:gd name="connsiteX9" fmla="*/ 2588421 w 2588421"/>
              <a:gd name="connsiteY9" fmla="*/ 2737974 h 3451228"/>
              <a:gd name="connsiteX10" fmla="*/ 2588421 w 2588421"/>
              <a:gd name="connsiteY10" fmla="*/ 3451228 h 3451228"/>
              <a:gd name="connsiteX11" fmla="*/ 2018968 w 2588421"/>
              <a:gd name="connsiteY11" fmla="*/ 3451228 h 3451228"/>
              <a:gd name="connsiteX12" fmla="*/ 1553053 w 2588421"/>
              <a:gd name="connsiteY12" fmla="*/ 3451228 h 3451228"/>
              <a:gd name="connsiteX13" fmla="*/ 1035368 w 2588421"/>
              <a:gd name="connsiteY13" fmla="*/ 3451228 h 3451228"/>
              <a:gd name="connsiteX14" fmla="*/ 595337 w 2588421"/>
              <a:gd name="connsiteY14" fmla="*/ 3451228 h 3451228"/>
              <a:gd name="connsiteX15" fmla="*/ 0 w 2588421"/>
              <a:gd name="connsiteY15" fmla="*/ 3451228 h 3451228"/>
              <a:gd name="connsiteX16" fmla="*/ 0 w 2588421"/>
              <a:gd name="connsiteY16" fmla="*/ 2910536 h 3451228"/>
              <a:gd name="connsiteX17" fmla="*/ 0 w 2588421"/>
              <a:gd name="connsiteY17" fmla="*/ 2300819 h 3451228"/>
              <a:gd name="connsiteX18" fmla="*/ 0 w 2588421"/>
              <a:gd name="connsiteY18" fmla="*/ 1829151 h 3451228"/>
              <a:gd name="connsiteX19" fmla="*/ 0 w 2588421"/>
              <a:gd name="connsiteY19" fmla="*/ 1357483 h 3451228"/>
              <a:gd name="connsiteX20" fmla="*/ 0 w 2588421"/>
              <a:gd name="connsiteY20" fmla="*/ 782278 h 3451228"/>
              <a:gd name="connsiteX21" fmla="*/ 0 w 2588421"/>
              <a:gd name="connsiteY21" fmla="*/ 0 h 345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88421" h="3451228" fill="none" extrusionOk="0">
                <a:moveTo>
                  <a:pt x="0" y="0"/>
                </a:moveTo>
                <a:cubicBezTo>
                  <a:pt x="194430" y="-8925"/>
                  <a:pt x="383839" y="65123"/>
                  <a:pt x="569453" y="0"/>
                </a:cubicBezTo>
                <a:cubicBezTo>
                  <a:pt x="755067" y="-65123"/>
                  <a:pt x="978123" y="35552"/>
                  <a:pt x="1138905" y="0"/>
                </a:cubicBezTo>
                <a:cubicBezTo>
                  <a:pt x="1299687" y="-35552"/>
                  <a:pt x="1427321" y="30137"/>
                  <a:pt x="1708358" y="0"/>
                </a:cubicBezTo>
                <a:cubicBezTo>
                  <a:pt x="1989395" y="-30137"/>
                  <a:pt x="2174255" y="2913"/>
                  <a:pt x="2588421" y="0"/>
                </a:cubicBezTo>
                <a:cubicBezTo>
                  <a:pt x="2640272" y="131379"/>
                  <a:pt x="2553516" y="295126"/>
                  <a:pt x="2588421" y="506180"/>
                </a:cubicBezTo>
                <a:cubicBezTo>
                  <a:pt x="2623326" y="717234"/>
                  <a:pt x="2543198" y="985777"/>
                  <a:pt x="2588421" y="1115897"/>
                </a:cubicBezTo>
                <a:cubicBezTo>
                  <a:pt x="2633644" y="1246017"/>
                  <a:pt x="2529813" y="1554491"/>
                  <a:pt x="2588421" y="1725614"/>
                </a:cubicBezTo>
                <a:cubicBezTo>
                  <a:pt x="2647029" y="1896737"/>
                  <a:pt x="2543168" y="1967057"/>
                  <a:pt x="2588421" y="2197282"/>
                </a:cubicBezTo>
                <a:cubicBezTo>
                  <a:pt x="2633674" y="2427507"/>
                  <a:pt x="2581346" y="2603393"/>
                  <a:pt x="2588421" y="2737974"/>
                </a:cubicBezTo>
                <a:cubicBezTo>
                  <a:pt x="2595496" y="2872555"/>
                  <a:pt x="2585328" y="3253262"/>
                  <a:pt x="2588421" y="3451228"/>
                </a:cubicBezTo>
                <a:cubicBezTo>
                  <a:pt x="2320807" y="3500328"/>
                  <a:pt x="2163186" y="3417713"/>
                  <a:pt x="2018968" y="3451228"/>
                </a:cubicBezTo>
                <a:cubicBezTo>
                  <a:pt x="1874750" y="3484743"/>
                  <a:pt x="1664927" y="3411132"/>
                  <a:pt x="1553053" y="3451228"/>
                </a:cubicBezTo>
                <a:cubicBezTo>
                  <a:pt x="1441179" y="3491324"/>
                  <a:pt x="1239359" y="3432069"/>
                  <a:pt x="1035368" y="3451228"/>
                </a:cubicBezTo>
                <a:cubicBezTo>
                  <a:pt x="831378" y="3470387"/>
                  <a:pt x="793450" y="3433316"/>
                  <a:pt x="595337" y="3451228"/>
                </a:cubicBezTo>
                <a:cubicBezTo>
                  <a:pt x="397224" y="3469140"/>
                  <a:pt x="201979" y="3429599"/>
                  <a:pt x="0" y="3451228"/>
                </a:cubicBezTo>
                <a:cubicBezTo>
                  <a:pt x="-14984" y="3262215"/>
                  <a:pt x="4298" y="3115606"/>
                  <a:pt x="0" y="2910536"/>
                </a:cubicBezTo>
                <a:cubicBezTo>
                  <a:pt x="-4298" y="2705466"/>
                  <a:pt x="13813" y="2507898"/>
                  <a:pt x="0" y="2300819"/>
                </a:cubicBezTo>
                <a:cubicBezTo>
                  <a:pt x="-13813" y="2093740"/>
                  <a:pt x="55449" y="1978875"/>
                  <a:pt x="0" y="1829151"/>
                </a:cubicBezTo>
                <a:cubicBezTo>
                  <a:pt x="-55449" y="1679427"/>
                  <a:pt x="5259" y="1484805"/>
                  <a:pt x="0" y="1357483"/>
                </a:cubicBezTo>
                <a:cubicBezTo>
                  <a:pt x="-5259" y="1230161"/>
                  <a:pt x="19643" y="1016403"/>
                  <a:pt x="0" y="782278"/>
                </a:cubicBezTo>
                <a:cubicBezTo>
                  <a:pt x="-19643" y="548153"/>
                  <a:pt x="70858" y="178968"/>
                  <a:pt x="0" y="0"/>
                </a:cubicBezTo>
                <a:close/>
              </a:path>
              <a:path w="2588421" h="3451228" stroke="0" extrusionOk="0">
                <a:moveTo>
                  <a:pt x="0" y="0"/>
                </a:moveTo>
                <a:cubicBezTo>
                  <a:pt x="158455" y="-50297"/>
                  <a:pt x="411936" y="50347"/>
                  <a:pt x="543568" y="0"/>
                </a:cubicBezTo>
                <a:cubicBezTo>
                  <a:pt x="675200" y="-50347"/>
                  <a:pt x="822557" y="52903"/>
                  <a:pt x="1009484" y="0"/>
                </a:cubicBezTo>
                <a:cubicBezTo>
                  <a:pt x="1196411" y="-52903"/>
                  <a:pt x="1309317" y="60081"/>
                  <a:pt x="1553053" y="0"/>
                </a:cubicBezTo>
                <a:cubicBezTo>
                  <a:pt x="1796789" y="-60081"/>
                  <a:pt x="1950560" y="3025"/>
                  <a:pt x="2070737" y="0"/>
                </a:cubicBezTo>
                <a:cubicBezTo>
                  <a:pt x="2190914" y="-3025"/>
                  <a:pt x="2439907" y="49128"/>
                  <a:pt x="2588421" y="0"/>
                </a:cubicBezTo>
                <a:cubicBezTo>
                  <a:pt x="2610985" y="199850"/>
                  <a:pt x="2577704" y="396897"/>
                  <a:pt x="2588421" y="609717"/>
                </a:cubicBezTo>
                <a:cubicBezTo>
                  <a:pt x="2599138" y="822537"/>
                  <a:pt x="2574314" y="925639"/>
                  <a:pt x="2588421" y="1115897"/>
                </a:cubicBezTo>
                <a:cubicBezTo>
                  <a:pt x="2602528" y="1306155"/>
                  <a:pt x="2536224" y="1474829"/>
                  <a:pt x="2588421" y="1622077"/>
                </a:cubicBezTo>
                <a:cubicBezTo>
                  <a:pt x="2640618" y="1769325"/>
                  <a:pt x="2558733" y="1963785"/>
                  <a:pt x="2588421" y="2128257"/>
                </a:cubicBezTo>
                <a:cubicBezTo>
                  <a:pt x="2618109" y="2292729"/>
                  <a:pt x="2562540" y="2504836"/>
                  <a:pt x="2588421" y="2634437"/>
                </a:cubicBezTo>
                <a:cubicBezTo>
                  <a:pt x="2614302" y="2764038"/>
                  <a:pt x="2517335" y="3177141"/>
                  <a:pt x="2588421" y="3451228"/>
                </a:cubicBezTo>
                <a:cubicBezTo>
                  <a:pt x="2371026" y="3460107"/>
                  <a:pt x="2162770" y="3450287"/>
                  <a:pt x="2044853" y="3451228"/>
                </a:cubicBezTo>
                <a:cubicBezTo>
                  <a:pt x="1926936" y="3452169"/>
                  <a:pt x="1666670" y="3404537"/>
                  <a:pt x="1501284" y="3451228"/>
                </a:cubicBezTo>
                <a:cubicBezTo>
                  <a:pt x="1335898" y="3497919"/>
                  <a:pt x="1189840" y="3386562"/>
                  <a:pt x="957716" y="3451228"/>
                </a:cubicBezTo>
                <a:cubicBezTo>
                  <a:pt x="725592" y="3515894"/>
                  <a:pt x="699405" y="3402632"/>
                  <a:pt x="517684" y="3451228"/>
                </a:cubicBezTo>
                <a:cubicBezTo>
                  <a:pt x="335963" y="3499824"/>
                  <a:pt x="129482" y="3433190"/>
                  <a:pt x="0" y="3451228"/>
                </a:cubicBezTo>
                <a:cubicBezTo>
                  <a:pt x="-12223" y="3171789"/>
                  <a:pt x="37865" y="3125482"/>
                  <a:pt x="0" y="2806999"/>
                </a:cubicBezTo>
                <a:cubicBezTo>
                  <a:pt x="-37865" y="2488516"/>
                  <a:pt x="44486" y="2482984"/>
                  <a:pt x="0" y="2266306"/>
                </a:cubicBezTo>
                <a:cubicBezTo>
                  <a:pt x="-44486" y="2049628"/>
                  <a:pt x="46184" y="1849958"/>
                  <a:pt x="0" y="1622077"/>
                </a:cubicBezTo>
                <a:cubicBezTo>
                  <a:pt x="-46184" y="1394196"/>
                  <a:pt x="58139" y="1175284"/>
                  <a:pt x="0" y="977848"/>
                </a:cubicBezTo>
                <a:cubicBezTo>
                  <a:pt x="-58139" y="780412"/>
                  <a:pt x="21929" y="671070"/>
                  <a:pt x="0" y="506180"/>
                </a:cubicBezTo>
                <a:cubicBezTo>
                  <a:pt x="-21929" y="341290"/>
                  <a:pt x="34577" y="165984"/>
                  <a:pt x="0" y="0"/>
                </a:cubicBezTo>
                <a:close/>
              </a:path>
            </a:pathLst>
          </a:custGeom>
          <a:ln>
            <a:solidFill>
              <a:schemeClr val="tx1"/>
            </a:solidFill>
            <a:extLst>
              <a:ext uri="{C807C97D-BFC1-408E-A445-0C87EB9F89A2}">
                <ask:lineSketchStyleProps xmlns:ask="http://schemas.microsoft.com/office/drawing/2018/sketchyshapes" sd="3235914574">
                  <a:prstGeom prst="rect">
                    <a:avLst/>
                  </a:prstGeom>
                  <ask:type>
                    <ask:lineSketchScribble/>
                  </ask:type>
                </ask:lineSketchStyleProps>
              </a:ext>
            </a:extLst>
          </a:ln>
        </p:spPr>
      </p:pic>
      <p:sp>
        <p:nvSpPr>
          <p:cNvPr id="2" name="Title 1">
            <a:extLst>
              <a:ext uri="{FF2B5EF4-FFF2-40B4-BE49-F238E27FC236}">
                <a16:creationId xmlns:a16="http://schemas.microsoft.com/office/drawing/2014/main" id="{E5F69B29-374E-46E6-8BA6-1227DF76CAFE}"/>
              </a:ext>
            </a:extLst>
          </p:cNvPr>
          <p:cNvSpPr>
            <a:spLocks noGrp="1"/>
          </p:cNvSpPr>
          <p:nvPr>
            <p:ph type="title"/>
          </p:nvPr>
        </p:nvSpPr>
        <p:spPr>
          <a:xfrm>
            <a:off x="1295402" y="982132"/>
            <a:ext cx="6613399" cy="1303867"/>
          </a:xfrm>
        </p:spPr>
        <p:txBody>
          <a:bodyPr>
            <a:normAutofit/>
          </a:bodyPr>
          <a:lstStyle/>
          <a:p>
            <a:r>
              <a:rPr lang="en-US" dirty="0"/>
              <a:t>Questions &amp; School Tour</a:t>
            </a:r>
          </a:p>
        </p:txBody>
      </p:sp>
      <p:pic>
        <p:nvPicPr>
          <p:cNvPr id="10" name="Picture 9">
            <a:extLst>
              <a:ext uri="{FF2B5EF4-FFF2-40B4-BE49-F238E27FC236}">
                <a16:creationId xmlns:a16="http://schemas.microsoft.com/office/drawing/2014/main" id="{F0D4CFAF-3754-4F24-6C36-B7C7179C1349}"/>
              </a:ext>
            </a:extLst>
          </p:cNvPr>
          <p:cNvPicPr>
            <a:picLocks noChangeAspect="1"/>
          </p:cNvPicPr>
          <p:nvPr/>
        </p:nvPicPr>
        <p:blipFill>
          <a:blip r:embed="rId4"/>
          <a:stretch>
            <a:fillRect/>
          </a:stretch>
        </p:blipFill>
        <p:spPr>
          <a:xfrm rot="662943">
            <a:off x="7601198" y="2463283"/>
            <a:ext cx="2589208" cy="3452277"/>
          </a:xfrm>
          <a:custGeom>
            <a:avLst/>
            <a:gdLst>
              <a:gd name="connsiteX0" fmla="*/ 0 w 2589208"/>
              <a:gd name="connsiteY0" fmla="*/ 0 h 3452277"/>
              <a:gd name="connsiteX1" fmla="*/ 517842 w 2589208"/>
              <a:gd name="connsiteY1" fmla="*/ 0 h 3452277"/>
              <a:gd name="connsiteX2" fmla="*/ 958007 w 2589208"/>
              <a:gd name="connsiteY2" fmla="*/ 0 h 3452277"/>
              <a:gd name="connsiteX3" fmla="*/ 1475849 w 2589208"/>
              <a:gd name="connsiteY3" fmla="*/ 0 h 3452277"/>
              <a:gd name="connsiteX4" fmla="*/ 1967798 w 2589208"/>
              <a:gd name="connsiteY4" fmla="*/ 0 h 3452277"/>
              <a:gd name="connsiteX5" fmla="*/ 2589208 w 2589208"/>
              <a:gd name="connsiteY5" fmla="*/ 0 h 3452277"/>
              <a:gd name="connsiteX6" fmla="*/ 2589208 w 2589208"/>
              <a:gd name="connsiteY6" fmla="*/ 506334 h 3452277"/>
              <a:gd name="connsiteX7" fmla="*/ 2589208 w 2589208"/>
              <a:gd name="connsiteY7" fmla="*/ 1150759 h 3452277"/>
              <a:gd name="connsiteX8" fmla="*/ 2589208 w 2589208"/>
              <a:gd name="connsiteY8" fmla="*/ 1795184 h 3452277"/>
              <a:gd name="connsiteX9" fmla="*/ 2589208 w 2589208"/>
              <a:gd name="connsiteY9" fmla="*/ 2405086 h 3452277"/>
              <a:gd name="connsiteX10" fmla="*/ 2589208 w 2589208"/>
              <a:gd name="connsiteY10" fmla="*/ 2911420 h 3452277"/>
              <a:gd name="connsiteX11" fmla="*/ 2589208 w 2589208"/>
              <a:gd name="connsiteY11" fmla="*/ 3452277 h 3452277"/>
              <a:gd name="connsiteX12" fmla="*/ 2019582 w 2589208"/>
              <a:gd name="connsiteY12" fmla="*/ 3452277 h 3452277"/>
              <a:gd name="connsiteX13" fmla="*/ 1449956 w 2589208"/>
              <a:gd name="connsiteY13" fmla="*/ 3452277 h 3452277"/>
              <a:gd name="connsiteX14" fmla="*/ 906223 w 2589208"/>
              <a:gd name="connsiteY14" fmla="*/ 3452277 h 3452277"/>
              <a:gd name="connsiteX15" fmla="*/ 466057 w 2589208"/>
              <a:gd name="connsiteY15" fmla="*/ 3452277 h 3452277"/>
              <a:gd name="connsiteX16" fmla="*/ 0 w 2589208"/>
              <a:gd name="connsiteY16" fmla="*/ 3452277 h 3452277"/>
              <a:gd name="connsiteX17" fmla="*/ 0 w 2589208"/>
              <a:gd name="connsiteY17" fmla="*/ 2911420 h 3452277"/>
              <a:gd name="connsiteX18" fmla="*/ 0 w 2589208"/>
              <a:gd name="connsiteY18" fmla="*/ 2301518 h 3452277"/>
              <a:gd name="connsiteX19" fmla="*/ 0 w 2589208"/>
              <a:gd name="connsiteY19" fmla="*/ 1691616 h 3452277"/>
              <a:gd name="connsiteX20" fmla="*/ 0 w 2589208"/>
              <a:gd name="connsiteY20" fmla="*/ 1185282 h 3452277"/>
              <a:gd name="connsiteX21" fmla="*/ 0 w 2589208"/>
              <a:gd name="connsiteY21" fmla="*/ 713471 h 3452277"/>
              <a:gd name="connsiteX22" fmla="*/ 0 w 2589208"/>
              <a:gd name="connsiteY22" fmla="*/ 0 h 34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89208" h="3452277" fill="none" extrusionOk="0">
                <a:moveTo>
                  <a:pt x="0" y="0"/>
                </a:moveTo>
                <a:cubicBezTo>
                  <a:pt x="143898" y="-16079"/>
                  <a:pt x="306320" y="12935"/>
                  <a:pt x="517842" y="0"/>
                </a:cubicBezTo>
                <a:cubicBezTo>
                  <a:pt x="729364" y="-12935"/>
                  <a:pt x="844305" y="11957"/>
                  <a:pt x="958007" y="0"/>
                </a:cubicBezTo>
                <a:cubicBezTo>
                  <a:pt x="1071709" y="-11957"/>
                  <a:pt x="1282607" y="42527"/>
                  <a:pt x="1475849" y="0"/>
                </a:cubicBezTo>
                <a:cubicBezTo>
                  <a:pt x="1669091" y="-42527"/>
                  <a:pt x="1806683" y="58819"/>
                  <a:pt x="1967798" y="0"/>
                </a:cubicBezTo>
                <a:cubicBezTo>
                  <a:pt x="2128913" y="-58819"/>
                  <a:pt x="2308494" y="71415"/>
                  <a:pt x="2589208" y="0"/>
                </a:cubicBezTo>
                <a:cubicBezTo>
                  <a:pt x="2631994" y="190851"/>
                  <a:pt x="2550720" y="260726"/>
                  <a:pt x="2589208" y="506334"/>
                </a:cubicBezTo>
                <a:cubicBezTo>
                  <a:pt x="2627696" y="751942"/>
                  <a:pt x="2565620" y="965859"/>
                  <a:pt x="2589208" y="1150759"/>
                </a:cubicBezTo>
                <a:cubicBezTo>
                  <a:pt x="2612796" y="1335659"/>
                  <a:pt x="2535171" y="1547647"/>
                  <a:pt x="2589208" y="1795184"/>
                </a:cubicBezTo>
                <a:cubicBezTo>
                  <a:pt x="2643245" y="2042721"/>
                  <a:pt x="2576483" y="2162436"/>
                  <a:pt x="2589208" y="2405086"/>
                </a:cubicBezTo>
                <a:cubicBezTo>
                  <a:pt x="2601933" y="2647736"/>
                  <a:pt x="2542235" y="2784219"/>
                  <a:pt x="2589208" y="2911420"/>
                </a:cubicBezTo>
                <a:cubicBezTo>
                  <a:pt x="2636181" y="3038621"/>
                  <a:pt x="2557073" y="3240882"/>
                  <a:pt x="2589208" y="3452277"/>
                </a:cubicBezTo>
                <a:cubicBezTo>
                  <a:pt x="2455219" y="3476190"/>
                  <a:pt x="2266055" y="3410437"/>
                  <a:pt x="2019582" y="3452277"/>
                </a:cubicBezTo>
                <a:cubicBezTo>
                  <a:pt x="1773109" y="3494117"/>
                  <a:pt x="1654864" y="3444831"/>
                  <a:pt x="1449956" y="3452277"/>
                </a:cubicBezTo>
                <a:cubicBezTo>
                  <a:pt x="1245048" y="3459723"/>
                  <a:pt x="1149324" y="3400039"/>
                  <a:pt x="906223" y="3452277"/>
                </a:cubicBezTo>
                <a:cubicBezTo>
                  <a:pt x="663122" y="3504515"/>
                  <a:pt x="627071" y="3427465"/>
                  <a:pt x="466057" y="3452277"/>
                </a:cubicBezTo>
                <a:cubicBezTo>
                  <a:pt x="305043" y="3477089"/>
                  <a:pt x="172736" y="3434605"/>
                  <a:pt x="0" y="3452277"/>
                </a:cubicBezTo>
                <a:cubicBezTo>
                  <a:pt x="-32055" y="3281160"/>
                  <a:pt x="17260" y="3074222"/>
                  <a:pt x="0" y="2911420"/>
                </a:cubicBezTo>
                <a:cubicBezTo>
                  <a:pt x="-17260" y="2748618"/>
                  <a:pt x="14354" y="2562663"/>
                  <a:pt x="0" y="2301518"/>
                </a:cubicBezTo>
                <a:cubicBezTo>
                  <a:pt x="-14354" y="2040373"/>
                  <a:pt x="28879" y="1985022"/>
                  <a:pt x="0" y="1691616"/>
                </a:cubicBezTo>
                <a:cubicBezTo>
                  <a:pt x="-28879" y="1398210"/>
                  <a:pt x="50139" y="1313499"/>
                  <a:pt x="0" y="1185282"/>
                </a:cubicBezTo>
                <a:cubicBezTo>
                  <a:pt x="-50139" y="1057065"/>
                  <a:pt x="23257" y="833115"/>
                  <a:pt x="0" y="713471"/>
                </a:cubicBezTo>
                <a:cubicBezTo>
                  <a:pt x="-23257" y="593827"/>
                  <a:pt x="61440" y="173654"/>
                  <a:pt x="0" y="0"/>
                </a:cubicBezTo>
                <a:close/>
              </a:path>
              <a:path w="2589208" h="3452277" stroke="0" extrusionOk="0">
                <a:moveTo>
                  <a:pt x="0" y="0"/>
                </a:moveTo>
                <a:cubicBezTo>
                  <a:pt x="147364" y="-3887"/>
                  <a:pt x="329819" y="4586"/>
                  <a:pt x="569626" y="0"/>
                </a:cubicBezTo>
                <a:cubicBezTo>
                  <a:pt x="809433" y="-4586"/>
                  <a:pt x="925786" y="44617"/>
                  <a:pt x="1061575" y="0"/>
                </a:cubicBezTo>
                <a:cubicBezTo>
                  <a:pt x="1197364" y="-44617"/>
                  <a:pt x="1370497" y="22912"/>
                  <a:pt x="1501741" y="0"/>
                </a:cubicBezTo>
                <a:cubicBezTo>
                  <a:pt x="1632985" y="-22912"/>
                  <a:pt x="1780772" y="18400"/>
                  <a:pt x="1941906" y="0"/>
                </a:cubicBezTo>
                <a:cubicBezTo>
                  <a:pt x="2103041" y="-18400"/>
                  <a:pt x="2285549" y="47780"/>
                  <a:pt x="2589208" y="0"/>
                </a:cubicBezTo>
                <a:cubicBezTo>
                  <a:pt x="2636821" y="142089"/>
                  <a:pt x="2539588" y="453784"/>
                  <a:pt x="2589208" y="609902"/>
                </a:cubicBezTo>
                <a:cubicBezTo>
                  <a:pt x="2638828" y="766020"/>
                  <a:pt x="2584110" y="950722"/>
                  <a:pt x="2589208" y="1081713"/>
                </a:cubicBezTo>
                <a:cubicBezTo>
                  <a:pt x="2594306" y="1212704"/>
                  <a:pt x="2547645" y="1477037"/>
                  <a:pt x="2589208" y="1588047"/>
                </a:cubicBezTo>
                <a:cubicBezTo>
                  <a:pt x="2630771" y="1699057"/>
                  <a:pt x="2527430" y="2039050"/>
                  <a:pt x="2589208" y="2163427"/>
                </a:cubicBezTo>
                <a:cubicBezTo>
                  <a:pt x="2650986" y="2287804"/>
                  <a:pt x="2551968" y="2586980"/>
                  <a:pt x="2589208" y="2807852"/>
                </a:cubicBezTo>
                <a:cubicBezTo>
                  <a:pt x="2626448" y="3028725"/>
                  <a:pt x="2556834" y="3273898"/>
                  <a:pt x="2589208" y="3452277"/>
                </a:cubicBezTo>
                <a:cubicBezTo>
                  <a:pt x="2422000" y="3469096"/>
                  <a:pt x="2196759" y="3396204"/>
                  <a:pt x="2071366" y="3452277"/>
                </a:cubicBezTo>
                <a:cubicBezTo>
                  <a:pt x="1945973" y="3508350"/>
                  <a:pt x="1684995" y="3427844"/>
                  <a:pt x="1579417" y="3452277"/>
                </a:cubicBezTo>
                <a:cubicBezTo>
                  <a:pt x="1473839" y="3476710"/>
                  <a:pt x="1301140" y="3432526"/>
                  <a:pt x="1035683" y="3452277"/>
                </a:cubicBezTo>
                <a:cubicBezTo>
                  <a:pt x="770226" y="3472028"/>
                  <a:pt x="651809" y="3414508"/>
                  <a:pt x="517842" y="3452277"/>
                </a:cubicBezTo>
                <a:cubicBezTo>
                  <a:pt x="383875" y="3490046"/>
                  <a:pt x="131208" y="3426827"/>
                  <a:pt x="0" y="3452277"/>
                </a:cubicBezTo>
                <a:cubicBezTo>
                  <a:pt x="-32863" y="3240382"/>
                  <a:pt x="33853" y="3158929"/>
                  <a:pt x="0" y="2911420"/>
                </a:cubicBezTo>
                <a:cubicBezTo>
                  <a:pt x="-33853" y="2663911"/>
                  <a:pt x="8000" y="2534192"/>
                  <a:pt x="0" y="2370564"/>
                </a:cubicBezTo>
                <a:cubicBezTo>
                  <a:pt x="-8000" y="2206936"/>
                  <a:pt x="51499" y="1963180"/>
                  <a:pt x="0" y="1795184"/>
                </a:cubicBezTo>
                <a:cubicBezTo>
                  <a:pt x="-51499" y="1627188"/>
                  <a:pt x="10455" y="1376072"/>
                  <a:pt x="0" y="1185282"/>
                </a:cubicBezTo>
                <a:cubicBezTo>
                  <a:pt x="-10455" y="994492"/>
                  <a:pt x="3584" y="873774"/>
                  <a:pt x="0" y="713471"/>
                </a:cubicBezTo>
                <a:cubicBezTo>
                  <a:pt x="-3584" y="553168"/>
                  <a:pt x="33679" y="162907"/>
                  <a:pt x="0" y="0"/>
                </a:cubicBezTo>
                <a:close/>
              </a:path>
            </a:pathLst>
          </a:custGeom>
          <a:ln>
            <a:solidFill>
              <a:schemeClr val="tx1"/>
            </a:solidFill>
            <a:extLst>
              <a:ext uri="{C807C97D-BFC1-408E-A445-0C87EB9F89A2}">
                <ask:lineSketchStyleProps xmlns:ask="http://schemas.microsoft.com/office/drawing/2018/sketchyshapes" sd="4179528927">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582D6944-2F8A-B48C-5119-9FF5C1272C49}"/>
              </a:ext>
            </a:extLst>
          </p:cNvPr>
          <p:cNvPicPr>
            <a:picLocks noChangeAspect="1"/>
          </p:cNvPicPr>
          <p:nvPr/>
        </p:nvPicPr>
        <p:blipFill>
          <a:blip r:embed="rId5"/>
          <a:stretch>
            <a:fillRect/>
          </a:stretch>
        </p:blipFill>
        <p:spPr>
          <a:xfrm rot="21242206">
            <a:off x="1146951" y="2529937"/>
            <a:ext cx="2189148" cy="2925406"/>
          </a:xfrm>
          <a:custGeom>
            <a:avLst/>
            <a:gdLst>
              <a:gd name="connsiteX0" fmla="*/ 0 w 2189148"/>
              <a:gd name="connsiteY0" fmla="*/ 0 h 2925406"/>
              <a:gd name="connsiteX1" fmla="*/ 481613 w 2189148"/>
              <a:gd name="connsiteY1" fmla="*/ 0 h 2925406"/>
              <a:gd name="connsiteX2" fmla="*/ 1050791 w 2189148"/>
              <a:gd name="connsiteY2" fmla="*/ 0 h 2925406"/>
              <a:gd name="connsiteX3" fmla="*/ 1554295 w 2189148"/>
              <a:gd name="connsiteY3" fmla="*/ 0 h 2925406"/>
              <a:gd name="connsiteX4" fmla="*/ 2189148 w 2189148"/>
              <a:gd name="connsiteY4" fmla="*/ 0 h 2925406"/>
              <a:gd name="connsiteX5" fmla="*/ 2189148 w 2189148"/>
              <a:gd name="connsiteY5" fmla="*/ 526573 h 2925406"/>
              <a:gd name="connsiteX6" fmla="*/ 2189148 w 2189148"/>
              <a:gd name="connsiteY6" fmla="*/ 1140908 h 2925406"/>
              <a:gd name="connsiteX7" fmla="*/ 2189148 w 2189148"/>
              <a:gd name="connsiteY7" fmla="*/ 1725990 h 2925406"/>
              <a:gd name="connsiteX8" fmla="*/ 2189148 w 2189148"/>
              <a:gd name="connsiteY8" fmla="*/ 2311071 h 2925406"/>
              <a:gd name="connsiteX9" fmla="*/ 2189148 w 2189148"/>
              <a:gd name="connsiteY9" fmla="*/ 2925406 h 2925406"/>
              <a:gd name="connsiteX10" fmla="*/ 1707535 w 2189148"/>
              <a:gd name="connsiteY10" fmla="*/ 2925406 h 2925406"/>
              <a:gd name="connsiteX11" fmla="*/ 1116465 w 2189148"/>
              <a:gd name="connsiteY11" fmla="*/ 2925406 h 2925406"/>
              <a:gd name="connsiteX12" fmla="*/ 547287 w 2189148"/>
              <a:gd name="connsiteY12" fmla="*/ 2925406 h 2925406"/>
              <a:gd name="connsiteX13" fmla="*/ 0 w 2189148"/>
              <a:gd name="connsiteY13" fmla="*/ 2925406 h 2925406"/>
              <a:gd name="connsiteX14" fmla="*/ 0 w 2189148"/>
              <a:gd name="connsiteY14" fmla="*/ 2428087 h 2925406"/>
              <a:gd name="connsiteX15" fmla="*/ 0 w 2189148"/>
              <a:gd name="connsiteY15" fmla="*/ 1843006 h 2925406"/>
              <a:gd name="connsiteX16" fmla="*/ 0 w 2189148"/>
              <a:gd name="connsiteY16" fmla="*/ 1345687 h 2925406"/>
              <a:gd name="connsiteX17" fmla="*/ 0 w 2189148"/>
              <a:gd name="connsiteY17" fmla="*/ 702097 h 2925406"/>
              <a:gd name="connsiteX18" fmla="*/ 0 w 2189148"/>
              <a:gd name="connsiteY18" fmla="*/ 0 h 292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9148" h="2925406" fill="none" extrusionOk="0">
                <a:moveTo>
                  <a:pt x="0" y="0"/>
                </a:moveTo>
                <a:cubicBezTo>
                  <a:pt x="170697" y="-17919"/>
                  <a:pt x="241423" y="34364"/>
                  <a:pt x="481613" y="0"/>
                </a:cubicBezTo>
                <a:cubicBezTo>
                  <a:pt x="721803" y="-34364"/>
                  <a:pt x="879722" y="51232"/>
                  <a:pt x="1050791" y="0"/>
                </a:cubicBezTo>
                <a:cubicBezTo>
                  <a:pt x="1221860" y="-51232"/>
                  <a:pt x="1398798" y="55084"/>
                  <a:pt x="1554295" y="0"/>
                </a:cubicBezTo>
                <a:cubicBezTo>
                  <a:pt x="1709792" y="-55084"/>
                  <a:pt x="1883819" y="5843"/>
                  <a:pt x="2189148" y="0"/>
                </a:cubicBezTo>
                <a:cubicBezTo>
                  <a:pt x="2215526" y="260665"/>
                  <a:pt x="2183398" y="324247"/>
                  <a:pt x="2189148" y="526573"/>
                </a:cubicBezTo>
                <a:cubicBezTo>
                  <a:pt x="2194898" y="728899"/>
                  <a:pt x="2168971" y="962080"/>
                  <a:pt x="2189148" y="1140908"/>
                </a:cubicBezTo>
                <a:cubicBezTo>
                  <a:pt x="2209325" y="1319737"/>
                  <a:pt x="2175024" y="1489200"/>
                  <a:pt x="2189148" y="1725990"/>
                </a:cubicBezTo>
                <a:cubicBezTo>
                  <a:pt x="2203272" y="1962780"/>
                  <a:pt x="2140551" y="2104899"/>
                  <a:pt x="2189148" y="2311071"/>
                </a:cubicBezTo>
                <a:cubicBezTo>
                  <a:pt x="2237745" y="2517243"/>
                  <a:pt x="2117257" y="2737851"/>
                  <a:pt x="2189148" y="2925406"/>
                </a:cubicBezTo>
                <a:cubicBezTo>
                  <a:pt x="1970015" y="2958767"/>
                  <a:pt x="1918924" y="2908635"/>
                  <a:pt x="1707535" y="2925406"/>
                </a:cubicBezTo>
                <a:cubicBezTo>
                  <a:pt x="1496146" y="2942177"/>
                  <a:pt x="1315217" y="2866783"/>
                  <a:pt x="1116465" y="2925406"/>
                </a:cubicBezTo>
                <a:cubicBezTo>
                  <a:pt x="917713" y="2984029"/>
                  <a:pt x="663319" y="2875049"/>
                  <a:pt x="547287" y="2925406"/>
                </a:cubicBezTo>
                <a:cubicBezTo>
                  <a:pt x="431255" y="2975763"/>
                  <a:pt x="240240" y="2906849"/>
                  <a:pt x="0" y="2925406"/>
                </a:cubicBezTo>
                <a:cubicBezTo>
                  <a:pt x="-29473" y="2763967"/>
                  <a:pt x="20387" y="2617637"/>
                  <a:pt x="0" y="2428087"/>
                </a:cubicBezTo>
                <a:cubicBezTo>
                  <a:pt x="-20387" y="2238537"/>
                  <a:pt x="29017" y="2060099"/>
                  <a:pt x="0" y="1843006"/>
                </a:cubicBezTo>
                <a:cubicBezTo>
                  <a:pt x="-29017" y="1625913"/>
                  <a:pt x="47829" y="1534022"/>
                  <a:pt x="0" y="1345687"/>
                </a:cubicBezTo>
                <a:cubicBezTo>
                  <a:pt x="-47829" y="1157352"/>
                  <a:pt x="42656" y="1020051"/>
                  <a:pt x="0" y="702097"/>
                </a:cubicBezTo>
                <a:cubicBezTo>
                  <a:pt x="-42656" y="384143"/>
                  <a:pt x="66595" y="153997"/>
                  <a:pt x="0" y="0"/>
                </a:cubicBezTo>
                <a:close/>
              </a:path>
              <a:path w="2189148" h="2925406" stroke="0" extrusionOk="0">
                <a:moveTo>
                  <a:pt x="0" y="0"/>
                </a:moveTo>
                <a:cubicBezTo>
                  <a:pt x="157863" y="-20284"/>
                  <a:pt x="403189" y="26912"/>
                  <a:pt x="547287" y="0"/>
                </a:cubicBezTo>
                <a:cubicBezTo>
                  <a:pt x="691385" y="-26912"/>
                  <a:pt x="853268" y="1282"/>
                  <a:pt x="1072683" y="0"/>
                </a:cubicBezTo>
                <a:cubicBezTo>
                  <a:pt x="1292098" y="-1282"/>
                  <a:pt x="1462465" y="35727"/>
                  <a:pt x="1619970" y="0"/>
                </a:cubicBezTo>
                <a:cubicBezTo>
                  <a:pt x="1777475" y="-35727"/>
                  <a:pt x="1953920" y="11288"/>
                  <a:pt x="2189148" y="0"/>
                </a:cubicBezTo>
                <a:cubicBezTo>
                  <a:pt x="2246668" y="234810"/>
                  <a:pt x="2172007" y="324554"/>
                  <a:pt x="2189148" y="497319"/>
                </a:cubicBezTo>
                <a:cubicBezTo>
                  <a:pt x="2206289" y="670084"/>
                  <a:pt x="2183349" y="877105"/>
                  <a:pt x="2189148" y="994638"/>
                </a:cubicBezTo>
                <a:cubicBezTo>
                  <a:pt x="2194947" y="1112171"/>
                  <a:pt x="2159456" y="1310961"/>
                  <a:pt x="2189148" y="1608973"/>
                </a:cubicBezTo>
                <a:cubicBezTo>
                  <a:pt x="2218840" y="1906985"/>
                  <a:pt x="2156621" y="1976051"/>
                  <a:pt x="2189148" y="2252563"/>
                </a:cubicBezTo>
                <a:cubicBezTo>
                  <a:pt x="2221675" y="2529075"/>
                  <a:pt x="2140727" y="2749792"/>
                  <a:pt x="2189148" y="2925406"/>
                </a:cubicBezTo>
                <a:cubicBezTo>
                  <a:pt x="1988734" y="2958781"/>
                  <a:pt x="1923512" y="2915763"/>
                  <a:pt x="1685644" y="2925406"/>
                </a:cubicBezTo>
                <a:cubicBezTo>
                  <a:pt x="1447776" y="2935049"/>
                  <a:pt x="1280080" y="2867189"/>
                  <a:pt x="1138357" y="2925406"/>
                </a:cubicBezTo>
                <a:cubicBezTo>
                  <a:pt x="996634" y="2983623"/>
                  <a:pt x="878129" y="2884447"/>
                  <a:pt x="634853" y="2925406"/>
                </a:cubicBezTo>
                <a:cubicBezTo>
                  <a:pt x="391577" y="2966365"/>
                  <a:pt x="304593" y="2868054"/>
                  <a:pt x="0" y="2925406"/>
                </a:cubicBezTo>
                <a:cubicBezTo>
                  <a:pt x="-44794" y="2799742"/>
                  <a:pt x="11834" y="2520305"/>
                  <a:pt x="0" y="2369579"/>
                </a:cubicBezTo>
                <a:cubicBezTo>
                  <a:pt x="-11834" y="2218853"/>
                  <a:pt x="36531" y="2084181"/>
                  <a:pt x="0" y="1813752"/>
                </a:cubicBezTo>
                <a:cubicBezTo>
                  <a:pt x="-36531" y="1543323"/>
                  <a:pt x="52884" y="1546641"/>
                  <a:pt x="0" y="1287179"/>
                </a:cubicBezTo>
                <a:cubicBezTo>
                  <a:pt x="-52884" y="1027717"/>
                  <a:pt x="20234" y="918327"/>
                  <a:pt x="0" y="789860"/>
                </a:cubicBezTo>
                <a:cubicBezTo>
                  <a:pt x="-20234" y="661393"/>
                  <a:pt x="44442" y="276287"/>
                  <a:pt x="0" y="0"/>
                </a:cubicBezTo>
                <a:close/>
              </a:path>
            </a:pathLst>
          </a:custGeom>
          <a:ln>
            <a:solidFill>
              <a:schemeClr val="tx1"/>
            </a:solidFill>
            <a:extLst>
              <a:ext uri="{C807C97D-BFC1-408E-A445-0C87EB9F89A2}">
                <ask:lineSketchStyleProps xmlns:ask="http://schemas.microsoft.com/office/drawing/2018/sketchyshapes" sd="3362126702">
                  <a:prstGeom prst="rect">
                    <a:avLst/>
                  </a:prstGeom>
                  <ask:type>
                    <ask:lineSketchScribble/>
                  </ask:type>
                </ask:lineSketchStyleProps>
              </a:ext>
            </a:extLst>
          </a:ln>
        </p:spPr>
      </p:pic>
      <p:pic>
        <p:nvPicPr>
          <p:cNvPr id="12" name="Picture 11">
            <a:extLst>
              <a:ext uri="{FF2B5EF4-FFF2-40B4-BE49-F238E27FC236}">
                <a16:creationId xmlns:a16="http://schemas.microsoft.com/office/drawing/2014/main" id="{E048A8C6-753F-6D14-1ADB-9064DBE8E055}"/>
              </a:ext>
            </a:extLst>
          </p:cNvPr>
          <p:cNvPicPr>
            <a:picLocks noChangeAspect="1"/>
          </p:cNvPicPr>
          <p:nvPr/>
        </p:nvPicPr>
        <p:blipFill>
          <a:blip r:embed="rId6"/>
          <a:stretch>
            <a:fillRect/>
          </a:stretch>
        </p:blipFill>
        <p:spPr>
          <a:xfrm rot="197696">
            <a:off x="2996101" y="3445880"/>
            <a:ext cx="2189147" cy="2544618"/>
          </a:xfrm>
          <a:custGeom>
            <a:avLst/>
            <a:gdLst>
              <a:gd name="connsiteX0" fmla="*/ 0 w 2189147"/>
              <a:gd name="connsiteY0" fmla="*/ 0 h 2544618"/>
              <a:gd name="connsiteX1" fmla="*/ 525395 w 2189147"/>
              <a:gd name="connsiteY1" fmla="*/ 0 h 2544618"/>
              <a:gd name="connsiteX2" fmla="*/ 1072682 w 2189147"/>
              <a:gd name="connsiteY2" fmla="*/ 0 h 2544618"/>
              <a:gd name="connsiteX3" fmla="*/ 1576186 w 2189147"/>
              <a:gd name="connsiteY3" fmla="*/ 0 h 2544618"/>
              <a:gd name="connsiteX4" fmla="*/ 2189147 w 2189147"/>
              <a:gd name="connsiteY4" fmla="*/ 0 h 2544618"/>
              <a:gd name="connsiteX5" fmla="*/ 2189147 w 2189147"/>
              <a:gd name="connsiteY5" fmla="*/ 483477 h 2544618"/>
              <a:gd name="connsiteX6" fmla="*/ 2189147 w 2189147"/>
              <a:gd name="connsiteY6" fmla="*/ 966955 h 2544618"/>
              <a:gd name="connsiteX7" fmla="*/ 2189147 w 2189147"/>
              <a:gd name="connsiteY7" fmla="*/ 1501325 h 2544618"/>
              <a:gd name="connsiteX8" fmla="*/ 2189147 w 2189147"/>
              <a:gd name="connsiteY8" fmla="*/ 2010248 h 2544618"/>
              <a:gd name="connsiteX9" fmla="*/ 2189147 w 2189147"/>
              <a:gd name="connsiteY9" fmla="*/ 2544618 h 2544618"/>
              <a:gd name="connsiteX10" fmla="*/ 1641860 w 2189147"/>
              <a:gd name="connsiteY10" fmla="*/ 2544618 h 2544618"/>
              <a:gd name="connsiteX11" fmla="*/ 1094574 w 2189147"/>
              <a:gd name="connsiteY11" fmla="*/ 2544618 h 2544618"/>
              <a:gd name="connsiteX12" fmla="*/ 525395 w 2189147"/>
              <a:gd name="connsiteY12" fmla="*/ 2544618 h 2544618"/>
              <a:gd name="connsiteX13" fmla="*/ 0 w 2189147"/>
              <a:gd name="connsiteY13" fmla="*/ 2544618 h 2544618"/>
              <a:gd name="connsiteX14" fmla="*/ 0 w 2189147"/>
              <a:gd name="connsiteY14" fmla="*/ 2112033 h 2544618"/>
              <a:gd name="connsiteX15" fmla="*/ 0 w 2189147"/>
              <a:gd name="connsiteY15" fmla="*/ 1654002 h 2544618"/>
              <a:gd name="connsiteX16" fmla="*/ 0 w 2189147"/>
              <a:gd name="connsiteY16" fmla="*/ 1170524 h 2544618"/>
              <a:gd name="connsiteX17" fmla="*/ 0 w 2189147"/>
              <a:gd name="connsiteY17" fmla="*/ 610708 h 2544618"/>
              <a:gd name="connsiteX18" fmla="*/ 0 w 2189147"/>
              <a:gd name="connsiteY18" fmla="*/ 0 h 254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9147" h="2544618" fill="none" extrusionOk="0">
                <a:moveTo>
                  <a:pt x="0" y="0"/>
                </a:moveTo>
                <a:cubicBezTo>
                  <a:pt x="121242" y="-39684"/>
                  <a:pt x="328218" y="59261"/>
                  <a:pt x="525395" y="0"/>
                </a:cubicBezTo>
                <a:cubicBezTo>
                  <a:pt x="722572" y="-59261"/>
                  <a:pt x="820730" y="37138"/>
                  <a:pt x="1072682" y="0"/>
                </a:cubicBezTo>
                <a:cubicBezTo>
                  <a:pt x="1324634" y="-37138"/>
                  <a:pt x="1376867" y="17167"/>
                  <a:pt x="1576186" y="0"/>
                </a:cubicBezTo>
                <a:cubicBezTo>
                  <a:pt x="1775505" y="-17167"/>
                  <a:pt x="1969729" y="67324"/>
                  <a:pt x="2189147" y="0"/>
                </a:cubicBezTo>
                <a:cubicBezTo>
                  <a:pt x="2237323" y="98440"/>
                  <a:pt x="2183141" y="361900"/>
                  <a:pt x="2189147" y="483477"/>
                </a:cubicBezTo>
                <a:cubicBezTo>
                  <a:pt x="2195153" y="605054"/>
                  <a:pt x="2153765" y="733416"/>
                  <a:pt x="2189147" y="966955"/>
                </a:cubicBezTo>
                <a:cubicBezTo>
                  <a:pt x="2224529" y="1200494"/>
                  <a:pt x="2186037" y="1256214"/>
                  <a:pt x="2189147" y="1501325"/>
                </a:cubicBezTo>
                <a:cubicBezTo>
                  <a:pt x="2192257" y="1746436"/>
                  <a:pt x="2161393" y="1887892"/>
                  <a:pt x="2189147" y="2010248"/>
                </a:cubicBezTo>
                <a:cubicBezTo>
                  <a:pt x="2216901" y="2132604"/>
                  <a:pt x="2168181" y="2364957"/>
                  <a:pt x="2189147" y="2544618"/>
                </a:cubicBezTo>
                <a:cubicBezTo>
                  <a:pt x="2072114" y="2589892"/>
                  <a:pt x="1828134" y="2486679"/>
                  <a:pt x="1641860" y="2544618"/>
                </a:cubicBezTo>
                <a:cubicBezTo>
                  <a:pt x="1455586" y="2602557"/>
                  <a:pt x="1231007" y="2511366"/>
                  <a:pt x="1094574" y="2544618"/>
                </a:cubicBezTo>
                <a:cubicBezTo>
                  <a:pt x="958141" y="2577870"/>
                  <a:pt x="716363" y="2485281"/>
                  <a:pt x="525395" y="2544618"/>
                </a:cubicBezTo>
                <a:cubicBezTo>
                  <a:pt x="334427" y="2603955"/>
                  <a:pt x="190406" y="2503498"/>
                  <a:pt x="0" y="2544618"/>
                </a:cubicBezTo>
                <a:cubicBezTo>
                  <a:pt x="-48323" y="2407643"/>
                  <a:pt x="1557" y="2300772"/>
                  <a:pt x="0" y="2112033"/>
                </a:cubicBezTo>
                <a:cubicBezTo>
                  <a:pt x="-1557" y="1923294"/>
                  <a:pt x="43386" y="1872643"/>
                  <a:pt x="0" y="1654002"/>
                </a:cubicBezTo>
                <a:cubicBezTo>
                  <a:pt x="-43386" y="1435361"/>
                  <a:pt x="24600" y="1282824"/>
                  <a:pt x="0" y="1170524"/>
                </a:cubicBezTo>
                <a:cubicBezTo>
                  <a:pt x="-24600" y="1058224"/>
                  <a:pt x="33056" y="796842"/>
                  <a:pt x="0" y="610708"/>
                </a:cubicBezTo>
                <a:cubicBezTo>
                  <a:pt x="-33056" y="424574"/>
                  <a:pt x="50831" y="172353"/>
                  <a:pt x="0" y="0"/>
                </a:cubicBezTo>
                <a:close/>
              </a:path>
              <a:path w="2189147" h="2544618" stroke="0" extrusionOk="0">
                <a:moveTo>
                  <a:pt x="0" y="0"/>
                </a:moveTo>
                <a:cubicBezTo>
                  <a:pt x="197591" y="-12606"/>
                  <a:pt x="338789" y="14228"/>
                  <a:pt x="481612" y="0"/>
                </a:cubicBezTo>
                <a:cubicBezTo>
                  <a:pt x="624435" y="-14228"/>
                  <a:pt x="851702" y="7012"/>
                  <a:pt x="1028899" y="0"/>
                </a:cubicBezTo>
                <a:cubicBezTo>
                  <a:pt x="1206096" y="-7012"/>
                  <a:pt x="1311961" y="7741"/>
                  <a:pt x="1510511" y="0"/>
                </a:cubicBezTo>
                <a:cubicBezTo>
                  <a:pt x="1709061" y="-7741"/>
                  <a:pt x="1886863" y="40326"/>
                  <a:pt x="2189147" y="0"/>
                </a:cubicBezTo>
                <a:cubicBezTo>
                  <a:pt x="2220767" y="153604"/>
                  <a:pt x="2157819" y="282876"/>
                  <a:pt x="2189147" y="432585"/>
                </a:cubicBezTo>
                <a:cubicBezTo>
                  <a:pt x="2220475" y="582294"/>
                  <a:pt x="2150253" y="783021"/>
                  <a:pt x="2189147" y="992401"/>
                </a:cubicBezTo>
                <a:cubicBezTo>
                  <a:pt x="2228041" y="1201781"/>
                  <a:pt x="2172181" y="1242926"/>
                  <a:pt x="2189147" y="1475878"/>
                </a:cubicBezTo>
                <a:cubicBezTo>
                  <a:pt x="2206113" y="1708830"/>
                  <a:pt x="2181912" y="1777053"/>
                  <a:pt x="2189147" y="1984802"/>
                </a:cubicBezTo>
                <a:cubicBezTo>
                  <a:pt x="2196382" y="2192551"/>
                  <a:pt x="2171058" y="2299314"/>
                  <a:pt x="2189147" y="2544618"/>
                </a:cubicBezTo>
                <a:cubicBezTo>
                  <a:pt x="2005598" y="2595382"/>
                  <a:pt x="1915434" y="2491397"/>
                  <a:pt x="1707535" y="2544618"/>
                </a:cubicBezTo>
                <a:cubicBezTo>
                  <a:pt x="1499636" y="2597839"/>
                  <a:pt x="1403624" y="2533447"/>
                  <a:pt x="1138356" y="2544618"/>
                </a:cubicBezTo>
                <a:cubicBezTo>
                  <a:pt x="873088" y="2555789"/>
                  <a:pt x="821041" y="2495512"/>
                  <a:pt x="634853" y="2544618"/>
                </a:cubicBezTo>
                <a:cubicBezTo>
                  <a:pt x="448665" y="2593724"/>
                  <a:pt x="168462" y="2537819"/>
                  <a:pt x="0" y="2544618"/>
                </a:cubicBezTo>
                <a:cubicBezTo>
                  <a:pt x="-808" y="2332298"/>
                  <a:pt x="33019" y="2110905"/>
                  <a:pt x="0" y="1984802"/>
                </a:cubicBezTo>
                <a:cubicBezTo>
                  <a:pt x="-33019" y="1858699"/>
                  <a:pt x="19719" y="1603922"/>
                  <a:pt x="0" y="1424986"/>
                </a:cubicBezTo>
                <a:cubicBezTo>
                  <a:pt x="-19719" y="1246050"/>
                  <a:pt x="42044" y="1035237"/>
                  <a:pt x="0" y="890616"/>
                </a:cubicBezTo>
                <a:cubicBezTo>
                  <a:pt x="-42044" y="745995"/>
                  <a:pt x="14593" y="553895"/>
                  <a:pt x="0" y="458031"/>
                </a:cubicBezTo>
                <a:cubicBezTo>
                  <a:pt x="-14593" y="362167"/>
                  <a:pt x="45399" y="150598"/>
                  <a:pt x="0" y="0"/>
                </a:cubicBezTo>
                <a:close/>
              </a:path>
            </a:pathLst>
          </a:custGeom>
          <a:ln>
            <a:solidFill>
              <a:schemeClr val="tx1"/>
            </a:solidFill>
            <a:extLst>
              <a:ext uri="{C807C97D-BFC1-408E-A445-0C87EB9F89A2}">
                <ask:lineSketchStyleProps xmlns:ask="http://schemas.microsoft.com/office/drawing/2018/sketchyshapes" sd="742450078">
                  <a:prstGeom prst="rect">
                    <a:avLst/>
                  </a:prstGeom>
                  <ask:type>
                    <ask:lineSketchScribble/>
                  </ask:type>
                </ask:lineSketchStyleProps>
              </a:ext>
            </a:extLst>
          </a:ln>
        </p:spPr>
      </p:pic>
      <p:pic>
        <p:nvPicPr>
          <p:cNvPr id="9" name="Content Placeholder 8">
            <a:extLst>
              <a:ext uri="{FF2B5EF4-FFF2-40B4-BE49-F238E27FC236}">
                <a16:creationId xmlns:a16="http://schemas.microsoft.com/office/drawing/2014/main" id="{782BE25C-B18C-DAA9-9E75-DAC922EFBF1F}"/>
              </a:ext>
            </a:extLst>
          </p:cNvPr>
          <p:cNvPicPr>
            <a:picLocks noGrp="1" noChangeAspect="1"/>
          </p:cNvPicPr>
          <p:nvPr>
            <p:ph idx="1"/>
          </p:nvPr>
        </p:nvPicPr>
        <p:blipFill>
          <a:blip r:embed="rId7"/>
          <a:stretch>
            <a:fillRect/>
          </a:stretch>
        </p:blipFill>
        <p:spPr>
          <a:xfrm rot="21210004">
            <a:off x="5254579" y="2501340"/>
            <a:ext cx="2530896" cy="3374528"/>
          </a:xfrm>
          <a:custGeom>
            <a:avLst/>
            <a:gdLst>
              <a:gd name="connsiteX0" fmla="*/ 0 w 2530896"/>
              <a:gd name="connsiteY0" fmla="*/ 0 h 3374528"/>
              <a:gd name="connsiteX1" fmla="*/ 531488 w 2530896"/>
              <a:gd name="connsiteY1" fmla="*/ 0 h 3374528"/>
              <a:gd name="connsiteX2" fmla="*/ 1037667 w 2530896"/>
              <a:gd name="connsiteY2" fmla="*/ 0 h 3374528"/>
              <a:gd name="connsiteX3" fmla="*/ 1594464 w 2530896"/>
              <a:gd name="connsiteY3" fmla="*/ 0 h 3374528"/>
              <a:gd name="connsiteX4" fmla="*/ 2530896 w 2530896"/>
              <a:gd name="connsiteY4" fmla="*/ 0 h 3374528"/>
              <a:gd name="connsiteX5" fmla="*/ 2530896 w 2530896"/>
              <a:gd name="connsiteY5" fmla="*/ 528676 h 3374528"/>
              <a:gd name="connsiteX6" fmla="*/ 2530896 w 2530896"/>
              <a:gd name="connsiteY6" fmla="*/ 1124843 h 3374528"/>
              <a:gd name="connsiteX7" fmla="*/ 2530896 w 2530896"/>
              <a:gd name="connsiteY7" fmla="*/ 1586028 h 3374528"/>
              <a:gd name="connsiteX8" fmla="*/ 2530896 w 2530896"/>
              <a:gd name="connsiteY8" fmla="*/ 2047214 h 3374528"/>
              <a:gd name="connsiteX9" fmla="*/ 2530896 w 2530896"/>
              <a:gd name="connsiteY9" fmla="*/ 2508399 h 3374528"/>
              <a:gd name="connsiteX10" fmla="*/ 2530896 w 2530896"/>
              <a:gd name="connsiteY10" fmla="*/ 3374528 h 3374528"/>
              <a:gd name="connsiteX11" fmla="*/ 2024717 w 2530896"/>
              <a:gd name="connsiteY11" fmla="*/ 3374528 h 3374528"/>
              <a:gd name="connsiteX12" fmla="*/ 1543847 w 2530896"/>
              <a:gd name="connsiteY12" fmla="*/ 3374528 h 3374528"/>
              <a:gd name="connsiteX13" fmla="*/ 1088285 w 2530896"/>
              <a:gd name="connsiteY13" fmla="*/ 3374528 h 3374528"/>
              <a:gd name="connsiteX14" fmla="*/ 582106 w 2530896"/>
              <a:gd name="connsiteY14" fmla="*/ 3374528 h 3374528"/>
              <a:gd name="connsiteX15" fmla="*/ 0 w 2530896"/>
              <a:gd name="connsiteY15" fmla="*/ 3374528 h 3374528"/>
              <a:gd name="connsiteX16" fmla="*/ 0 w 2530896"/>
              <a:gd name="connsiteY16" fmla="*/ 2812107 h 3374528"/>
              <a:gd name="connsiteX17" fmla="*/ 0 w 2530896"/>
              <a:gd name="connsiteY17" fmla="*/ 2249685 h 3374528"/>
              <a:gd name="connsiteX18" fmla="*/ 0 w 2530896"/>
              <a:gd name="connsiteY18" fmla="*/ 1619773 h 3374528"/>
              <a:gd name="connsiteX19" fmla="*/ 0 w 2530896"/>
              <a:gd name="connsiteY19" fmla="*/ 1158588 h 3374528"/>
              <a:gd name="connsiteX20" fmla="*/ 0 w 2530896"/>
              <a:gd name="connsiteY20" fmla="*/ 663657 h 3374528"/>
              <a:gd name="connsiteX21" fmla="*/ 0 w 2530896"/>
              <a:gd name="connsiteY21" fmla="*/ 0 h 337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30896" h="3374528" fill="none" extrusionOk="0">
                <a:moveTo>
                  <a:pt x="0" y="0"/>
                </a:moveTo>
                <a:cubicBezTo>
                  <a:pt x="236634" y="-21834"/>
                  <a:pt x="396786" y="7967"/>
                  <a:pt x="531488" y="0"/>
                </a:cubicBezTo>
                <a:cubicBezTo>
                  <a:pt x="666190" y="-7967"/>
                  <a:pt x="879568" y="26028"/>
                  <a:pt x="1037667" y="0"/>
                </a:cubicBezTo>
                <a:cubicBezTo>
                  <a:pt x="1195766" y="-26028"/>
                  <a:pt x="1461930" y="11258"/>
                  <a:pt x="1594464" y="0"/>
                </a:cubicBezTo>
                <a:cubicBezTo>
                  <a:pt x="1726998" y="-11258"/>
                  <a:pt x="2150096" y="12938"/>
                  <a:pt x="2530896" y="0"/>
                </a:cubicBezTo>
                <a:cubicBezTo>
                  <a:pt x="2533188" y="252917"/>
                  <a:pt x="2493725" y="397424"/>
                  <a:pt x="2530896" y="528676"/>
                </a:cubicBezTo>
                <a:cubicBezTo>
                  <a:pt x="2568067" y="659928"/>
                  <a:pt x="2500705" y="900285"/>
                  <a:pt x="2530896" y="1124843"/>
                </a:cubicBezTo>
                <a:cubicBezTo>
                  <a:pt x="2561087" y="1349401"/>
                  <a:pt x="2529595" y="1432667"/>
                  <a:pt x="2530896" y="1586028"/>
                </a:cubicBezTo>
                <a:cubicBezTo>
                  <a:pt x="2532197" y="1739389"/>
                  <a:pt x="2488866" y="1908671"/>
                  <a:pt x="2530896" y="2047214"/>
                </a:cubicBezTo>
                <a:cubicBezTo>
                  <a:pt x="2572926" y="2185757"/>
                  <a:pt x="2487368" y="2381328"/>
                  <a:pt x="2530896" y="2508399"/>
                </a:cubicBezTo>
                <a:cubicBezTo>
                  <a:pt x="2574424" y="2635471"/>
                  <a:pt x="2518405" y="3115472"/>
                  <a:pt x="2530896" y="3374528"/>
                </a:cubicBezTo>
                <a:cubicBezTo>
                  <a:pt x="2372094" y="3374782"/>
                  <a:pt x="2235390" y="3370757"/>
                  <a:pt x="2024717" y="3374528"/>
                </a:cubicBezTo>
                <a:cubicBezTo>
                  <a:pt x="1814044" y="3378299"/>
                  <a:pt x="1760493" y="3346437"/>
                  <a:pt x="1543847" y="3374528"/>
                </a:cubicBezTo>
                <a:cubicBezTo>
                  <a:pt x="1327201" y="3402619"/>
                  <a:pt x="1256750" y="3323224"/>
                  <a:pt x="1088285" y="3374528"/>
                </a:cubicBezTo>
                <a:cubicBezTo>
                  <a:pt x="919820" y="3425832"/>
                  <a:pt x="795178" y="3368976"/>
                  <a:pt x="582106" y="3374528"/>
                </a:cubicBezTo>
                <a:cubicBezTo>
                  <a:pt x="369034" y="3380080"/>
                  <a:pt x="184541" y="3322012"/>
                  <a:pt x="0" y="3374528"/>
                </a:cubicBezTo>
                <a:cubicBezTo>
                  <a:pt x="-17633" y="3115778"/>
                  <a:pt x="39023" y="2948281"/>
                  <a:pt x="0" y="2812107"/>
                </a:cubicBezTo>
                <a:cubicBezTo>
                  <a:pt x="-39023" y="2675933"/>
                  <a:pt x="41269" y="2521368"/>
                  <a:pt x="0" y="2249685"/>
                </a:cubicBezTo>
                <a:cubicBezTo>
                  <a:pt x="-41269" y="1978002"/>
                  <a:pt x="74217" y="1842330"/>
                  <a:pt x="0" y="1619773"/>
                </a:cubicBezTo>
                <a:cubicBezTo>
                  <a:pt x="-74217" y="1397216"/>
                  <a:pt x="55243" y="1319691"/>
                  <a:pt x="0" y="1158588"/>
                </a:cubicBezTo>
                <a:cubicBezTo>
                  <a:pt x="-55243" y="997485"/>
                  <a:pt x="22612" y="888946"/>
                  <a:pt x="0" y="663657"/>
                </a:cubicBezTo>
                <a:cubicBezTo>
                  <a:pt x="-22612" y="438368"/>
                  <a:pt x="66337" y="172271"/>
                  <a:pt x="0" y="0"/>
                </a:cubicBezTo>
                <a:close/>
              </a:path>
              <a:path w="2530896" h="3374528" stroke="0" extrusionOk="0">
                <a:moveTo>
                  <a:pt x="0" y="0"/>
                </a:moveTo>
                <a:cubicBezTo>
                  <a:pt x="158733" y="-42947"/>
                  <a:pt x="323506" y="22212"/>
                  <a:pt x="506179" y="0"/>
                </a:cubicBezTo>
                <a:cubicBezTo>
                  <a:pt x="688852" y="-22212"/>
                  <a:pt x="725868" y="2911"/>
                  <a:pt x="936432" y="0"/>
                </a:cubicBezTo>
                <a:cubicBezTo>
                  <a:pt x="1146996" y="-2911"/>
                  <a:pt x="1225315" y="9011"/>
                  <a:pt x="1467920" y="0"/>
                </a:cubicBezTo>
                <a:cubicBezTo>
                  <a:pt x="1710525" y="-9011"/>
                  <a:pt x="1893058" y="39123"/>
                  <a:pt x="2024717" y="0"/>
                </a:cubicBezTo>
                <a:cubicBezTo>
                  <a:pt x="2156376" y="-39123"/>
                  <a:pt x="2287321" y="6266"/>
                  <a:pt x="2530896" y="0"/>
                </a:cubicBezTo>
                <a:cubicBezTo>
                  <a:pt x="2588331" y="119263"/>
                  <a:pt x="2466900" y="429545"/>
                  <a:pt x="2530896" y="596167"/>
                </a:cubicBezTo>
                <a:cubicBezTo>
                  <a:pt x="2594892" y="762789"/>
                  <a:pt x="2507676" y="913231"/>
                  <a:pt x="2530896" y="1091097"/>
                </a:cubicBezTo>
                <a:cubicBezTo>
                  <a:pt x="2554116" y="1268963"/>
                  <a:pt x="2528419" y="1489811"/>
                  <a:pt x="2530896" y="1653519"/>
                </a:cubicBezTo>
                <a:cubicBezTo>
                  <a:pt x="2533373" y="1817227"/>
                  <a:pt x="2479796" y="2014227"/>
                  <a:pt x="2530896" y="2283431"/>
                </a:cubicBezTo>
                <a:cubicBezTo>
                  <a:pt x="2581996" y="2552635"/>
                  <a:pt x="2525367" y="2621657"/>
                  <a:pt x="2530896" y="2812107"/>
                </a:cubicBezTo>
                <a:cubicBezTo>
                  <a:pt x="2536425" y="3002557"/>
                  <a:pt x="2525508" y="3147171"/>
                  <a:pt x="2530896" y="3374528"/>
                </a:cubicBezTo>
                <a:cubicBezTo>
                  <a:pt x="2356201" y="3382232"/>
                  <a:pt x="2131069" y="3319531"/>
                  <a:pt x="2024717" y="3374528"/>
                </a:cubicBezTo>
                <a:cubicBezTo>
                  <a:pt x="1918365" y="3429525"/>
                  <a:pt x="1734185" y="3357840"/>
                  <a:pt x="1493229" y="3374528"/>
                </a:cubicBezTo>
                <a:cubicBezTo>
                  <a:pt x="1252273" y="3391216"/>
                  <a:pt x="1140587" y="3350948"/>
                  <a:pt x="1037667" y="3374528"/>
                </a:cubicBezTo>
                <a:cubicBezTo>
                  <a:pt x="934747" y="3398108"/>
                  <a:pt x="674708" y="3374202"/>
                  <a:pt x="506179" y="3374528"/>
                </a:cubicBezTo>
                <a:cubicBezTo>
                  <a:pt x="337650" y="3374854"/>
                  <a:pt x="171593" y="3349229"/>
                  <a:pt x="0" y="3374528"/>
                </a:cubicBezTo>
                <a:cubicBezTo>
                  <a:pt x="-3901" y="3227741"/>
                  <a:pt x="10134" y="3015931"/>
                  <a:pt x="0" y="2812107"/>
                </a:cubicBezTo>
                <a:cubicBezTo>
                  <a:pt x="-10134" y="2608283"/>
                  <a:pt x="45219" y="2526732"/>
                  <a:pt x="0" y="2249685"/>
                </a:cubicBezTo>
                <a:cubicBezTo>
                  <a:pt x="-45219" y="1972638"/>
                  <a:pt x="28293" y="1937994"/>
                  <a:pt x="0" y="1721009"/>
                </a:cubicBezTo>
                <a:cubicBezTo>
                  <a:pt x="-28293" y="1504024"/>
                  <a:pt x="48443" y="1364597"/>
                  <a:pt x="0" y="1124843"/>
                </a:cubicBezTo>
                <a:cubicBezTo>
                  <a:pt x="-48443" y="885089"/>
                  <a:pt x="13825" y="764992"/>
                  <a:pt x="0" y="494931"/>
                </a:cubicBezTo>
                <a:cubicBezTo>
                  <a:pt x="-13825" y="224870"/>
                  <a:pt x="58197" y="220846"/>
                  <a:pt x="0" y="0"/>
                </a:cubicBezTo>
                <a:close/>
              </a:path>
            </a:pathLst>
          </a:custGeom>
          <a:ln>
            <a:solidFill>
              <a:schemeClr val="tx1"/>
            </a:solidFill>
            <a:extLst>
              <a:ext uri="{C807C97D-BFC1-408E-A445-0C87EB9F89A2}">
                <ask:lineSketchStyleProps xmlns:ask="http://schemas.microsoft.com/office/drawing/2018/sketchyshapes" sd="691501085">
                  <a:prstGeom prst="rect">
                    <a:avLst/>
                  </a:prstGeom>
                  <ask:type>
                    <ask:lineSketchScribble/>
                  </ask:type>
                </ask:lineSketchStyleProps>
              </a:ext>
            </a:extLst>
          </a:ln>
        </p:spPr>
      </p:pic>
    </p:spTree>
    <p:extLst>
      <p:ext uri="{BB962C8B-B14F-4D97-AF65-F5344CB8AC3E}">
        <p14:creationId xmlns:p14="http://schemas.microsoft.com/office/powerpoint/2010/main" val="1407099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5C4EE2-8C8E-4569-B0B1-62DEFD04BD6D}"/>
              </a:ext>
            </a:extLst>
          </p:cNvPr>
          <p:cNvSpPr>
            <a:spLocks noGrp="1"/>
          </p:cNvSpPr>
          <p:nvPr>
            <p:ph type="title"/>
          </p:nvPr>
        </p:nvSpPr>
        <p:spPr>
          <a:xfrm>
            <a:off x="2884998" y="2193450"/>
            <a:ext cx="6422004" cy="2095500"/>
          </a:xfrm>
        </p:spPr>
        <p:txBody>
          <a:bodyPr>
            <a:normAutofit fontScale="90000"/>
          </a:bodyPr>
          <a:lstStyle/>
          <a:p>
            <a:pPr algn="ctr"/>
            <a:r>
              <a:rPr lang="en-US"/>
              <a:t>Dual Language Immersion begins at </a:t>
            </a:r>
            <a:r>
              <a:rPr lang="en-US" err="1"/>
              <a:t>Borba</a:t>
            </a:r>
            <a:r>
              <a:rPr lang="en-US"/>
              <a:t> Elementary for the 2023-24 School Year</a:t>
            </a:r>
            <a:br>
              <a:rPr lang="en-US"/>
            </a:br>
            <a:r>
              <a:rPr lang="en-US"/>
              <a:t> for </a:t>
            </a:r>
            <a:br>
              <a:rPr lang="en-US"/>
            </a:br>
            <a:r>
              <a:rPr lang="en-US"/>
              <a:t>ENTERING KINDERGARTENERS</a:t>
            </a:r>
            <a:br>
              <a:rPr lang="en-US"/>
            </a:br>
            <a:r>
              <a:rPr lang="en-US" sz="2000"/>
              <a:t>(for students in CVUSD and other districts)</a:t>
            </a:r>
          </a:p>
        </p:txBody>
      </p:sp>
      <p:sp>
        <p:nvSpPr>
          <p:cNvPr id="8" name="Text Placeholder 7">
            <a:extLst>
              <a:ext uri="{FF2B5EF4-FFF2-40B4-BE49-F238E27FC236}">
                <a16:creationId xmlns:a16="http://schemas.microsoft.com/office/drawing/2014/main" id="{67AF7B57-E70F-4338-AEE0-DF52E1A79D1C}"/>
              </a:ext>
            </a:extLst>
          </p:cNvPr>
          <p:cNvSpPr>
            <a:spLocks noGrp="1"/>
          </p:cNvSpPr>
          <p:nvPr>
            <p:ph type="body" idx="1"/>
          </p:nvPr>
        </p:nvSpPr>
        <p:spPr>
          <a:xfrm>
            <a:off x="2953859" y="5015673"/>
            <a:ext cx="6422004" cy="994891"/>
          </a:xfrm>
        </p:spPr>
        <p:txBody>
          <a:bodyPr>
            <a:normAutofit/>
          </a:bodyPr>
          <a:lstStyle/>
          <a:p>
            <a:pPr algn="ctr"/>
            <a:r>
              <a:rPr lang="en-US" sz="5400" b="1"/>
              <a:t>Spanish</a:t>
            </a:r>
          </a:p>
        </p:txBody>
      </p:sp>
    </p:spTree>
    <p:extLst>
      <p:ext uri="{BB962C8B-B14F-4D97-AF65-F5344CB8AC3E}">
        <p14:creationId xmlns:p14="http://schemas.microsoft.com/office/powerpoint/2010/main" val="3607326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8C5AD-58EC-4755-98D1-81B0598FF790}"/>
              </a:ext>
            </a:extLst>
          </p:cNvPr>
          <p:cNvSpPr>
            <a:spLocks noGrp="1"/>
          </p:cNvSpPr>
          <p:nvPr>
            <p:ph type="title"/>
          </p:nvPr>
        </p:nvSpPr>
        <p:spPr>
          <a:xfrm>
            <a:off x="3190874" y="927100"/>
            <a:ext cx="7343775" cy="709865"/>
          </a:xfrm>
        </p:spPr>
        <p:txBody>
          <a:bodyPr>
            <a:normAutofit fontScale="90000"/>
          </a:bodyPr>
          <a:lstStyle/>
          <a:p>
            <a:r>
              <a:rPr lang="en-US" dirty="0"/>
              <a:t>Borba Elementary – Meet the Staff</a:t>
            </a:r>
          </a:p>
        </p:txBody>
      </p:sp>
      <p:sp>
        <p:nvSpPr>
          <p:cNvPr id="3" name="Content Placeholder 2">
            <a:extLst>
              <a:ext uri="{FF2B5EF4-FFF2-40B4-BE49-F238E27FC236}">
                <a16:creationId xmlns:a16="http://schemas.microsoft.com/office/drawing/2014/main" id="{7E1ED67F-D566-4969-B58B-7AE3D239FE89}"/>
              </a:ext>
            </a:extLst>
          </p:cNvPr>
          <p:cNvSpPr>
            <a:spLocks noGrp="1"/>
          </p:cNvSpPr>
          <p:nvPr>
            <p:ph idx="1"/>
          </p:nvPr>
        </p:nvSpPr>
        <p:spPr/>
        <p:txBody>
          <a:bodyPr vert="horz" lIns="91440" tIns="45720" rIns="91440" bIns="45720" rtlCol="0" anchor="t">
            <a:normAutofit/>
          </a:bodyPr>
          <a:lstStyle/>
          <a:p>
            <a:pPr marL="0" indent="0">
              <a:buNone/>
            </a:pPr>
            <a:r>
              <a:rPr lang="en-US" dirty="0"/>
              <a:t>                </a:t>
            </a:r>
            <a:r>
              <a:rPr lang="en-US" b="1" dirty="0"/>
              <a:t>Teachers </a:t>
            </a:r>
            <a:r>
              <a:rPr lang="en-US" dirty="0"/>
              <a:t>                                                   </a:t>
            </a:r>
            <a:r>
              <a:rPr lang="en-US" b="1" dirty="0"/>
              <a:t>Administrators</a:t>
            </a:r>
          </a:p>
          <a:p>
            <a:pPr marL="0" indent="0">
              <a:buNone/>
            </a:pPr>
            <a:r>
              <a:rPr lang="en-US" dirty="0"/>
              <a:t>Patty Quiroz and Tania Reynosa                            Emily Lao- Principal</a:t>
            </a:r>
          </a:p>
          <a:p>
            <a:pPr marL="0" indent="0">
              <a:buNone/>
            </a:pPr>
            <a:r>
              <a:rPr lang="en-US" dirty="0"/>
              <a:t>                                                                   Jackie Jenkins- Assistant Principal </a:t>
            </a:r>
          </a:p>
          <a:p>
            <a:endParaRPr lang="en-US" dirty="0">
              <a:highlight>
                <a:srgbClr val="FFFF00"/>
              </a:highlight>
            </a:endParaRPr>
          </a:p>
        </p:txBody>
      </p:sp>
      <p:pic>
        <p:nvPicPr>
          <p:cNvPr id="4" name="Picture 4">
            <a:extLst>
              <a:ext uri="{FF2B5EF4-FFF2-40B4-BE49-F238E27FC236}">
                <a16:creationId xmlns:a16="http://schemas.microsoft.com/office/drawing/2014/main" id="{2F404878-3797-C97A-B71B-60B1309224C4}"/>
              </a:ext>
            </a:extLst>
          </p:cNvPr>
          <p:cNvPicPr>
            <a:picLocks noChangeAspect="1"/>
          </p:cNvPicPr>
          <p:nvPr/>
        </p:nvPicPr>
        <p:blipFill>
          <a:blip r:embed="rId3"/>
          <a:stretch>
            <a:fillRect/>
          </a:stretch>
        </p:blipFill>
        <p:spPr>
          <a:xfrm>
            <a:off x="1084120" y="785118"/>
            <a:ext cx="1398043" cy="1480638"/>
          </a:xfrm>
          <a:prstGeom prst="rect">
            <a:avLst/>
          </a:prstGeom>
        </p:spPr>
      </p:pic>
      <p:pic>
        <p:nvPicPr>
          <p:cNvPr id="5" name="Picture 4">
            <a:extLst>
              <a:ext uri="{FF2B5EF4-FFF2-40B4-BE49-F238E27FC236}">
                <a16:creationId xmlns:a16="http://schemas.microsoft.com/office/drawing/2014/main" id="{38EA004A-E149-A213-C0EC-DE94F342228A}"/>
              </a:ext>
            </a:extLst>
          </p:cNvPr>
          <p:cNvPicPr>
            <a:picLocks noChangeAspect="1"/>
          </p:cNvPicPr>
          <p:nvPr/>
        </p:nvPicPr>
        <p:blipFill>
          <a:blip r:embed="rId4"/>
          <a:stretch>
            <a:fillRect/>
          </a:stretch>
        </p:blipFill>
        <p:spPr>
          <a:xfrm>
            <a:off x="7572375" y="4216400"/>
            <a:ext cx="1835106" cy="18351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67CF4D2B-3690-EF2A-9D91-87970FB45784}"/>
              </a:ext>
            </a:extLst>
          </p:cNvPr>
          <p:cNvPicPr>
            <a:picLocks noChangeAspect="1"/>
          </p:cNvPicPr>
          <p:nvPr/>
        </p:nvPicPr>
        <p:blipFill rotWithShape="1">
          <a:blip r:embed="rId5"/>
          <a:srcRect l="7741" r="14533" b="8311"/>
          <a:stretch/>
        </p:blipFill>
        <p:spPr>
          <a:xfrm>
            <a:off x="1250961" y="3749978"/>
            <a:ext cx="1606568" cy="1702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47E613A4-2803-1758-9463-8358F6778226}"/>
              </a:ext>
            </a:extLst>
          </p:cNvPr>
          <p:cNvPicPr>
            <a:picLocks noChangeAspect="1"/>
          </p:cNvPicPr>
          <p:nvPr/>
        </p:nvPicPr>
        <p:blipFill rotWithShape="1">
          <a:blip r:embed="rId6"/>
          <a:srcRect l="4290" t="7363" r="10093" b="11470"/>
          <a:stretch/>
        </p:blipFill>
        <p:spPr>
          <a:xfrm>
            <a:off x="3499410" y="3749978"/>
            <a:ext cx="1575763" cy="1702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03193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80D1-891F-4ABA-B788-F8C580F5BF4C}"/>
              </a:ext>
            </a:extLst>
          </p:cNvPr>
          <p:cNvSpPr>
            <a:spLocks noGrp="1"/>
          </p:cNvSpPr>
          <p:nvPr>
            <p:ph type="title"/>
          </p:nvPr>
        </p:nvSpPr>
        <p:spPr/>
        <p:txBody>
          <a:bodyPr>
            <a:normAutofit/>
          </a:bodyPr>
          <a:lstStyle/>
          <a:p>
            <a:r>
              <a:rPr lang="en-US"/>
              <a:t>Agenda</a:t>
            </a:r>
          </a:p>
        </p:txBody>
      </p:sp>
      <p:graphicFrame>
        <p:nvGraphicFramePr>
          <p:cNvPr id="5" name="Content Placeholder 2">
            <a:extLst>
              <a:ext uri="{FF2B5EF4-FFF2-40B4-BE49-F238E27FC236}">
                <a16:creationId xmlns:a16="http://schemas.microsoft.com/office/drawing/2014/main" id="{A08EE31B-AB31-4C88-A6A0-A86F80A83094}"/>
              </a:ext>
            </a:extLst>
          </p:cNvPr>
          <p:cNvGraphicFramePr>
            <a:graphicFrameLocks noGrp="1"/>
          </p:cNvGraphicFramePr>
          <p:nvPr>
            <p:ph idx="1"/>
            <p:extLst>
              <p:ext uri="{D42A27DB-BD31-4B8C-83A1-F6EECF244321}">
                <p14:modId xmlns:p14="http://schemas.microsoft.com/office/powerpoint/2010/main" val="2105304598"/>
              </p:ext>
            </p:extLst>
          </p:nvPr>
        </p:nvGraphicFramePr>
        <p:xfrm>
          <a:off x="4639732" y="2556932"/>
          <a:ext cx="6256863" cy="3318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Supporting your Child's Second-language Learning – SPD">
            <a:extLst>
              <a:ext uri="{FF2B5EF4-FFF2-40B4-BE49-F238E27FC236}">
                <a16:creationId xmlns:a16="http://schemas.microsoft.com/office/drawing/2014/main" id="{9E77E9B0-61A1-2C15-8B08-A5E66694C5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594" r="21757" b="3"/>
          <a:stretch/>
        </p:blipFill>
        <p:spPr bwMode="auto">
          <a:xfrm>
            <a:off x="1434269" y="2701180"/>
            <a:ext cx="2739728" cy="2852640"/>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5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1295402" y="982132"/>
            <a:ext cx="9601196" cy="1303867"/>
          </a:xfrm>
        </p:spPr>
        <p:txBody>
          <a:bodyPr>
            <a:normAutofit/>
          </a:bodyPr>
          <a:lstStyle/>
          <a:p>
            <a:pPr>
              <a:lnSpc>
                <a:spcPct val="90000"/>
              </a:lnSpc>
            </a:pPr>
            <a:r>
              <a:rPr lang="en-US" sz="4100">
                <a:solidFill>
                  <a:srgbClr val="262626"/>
                </a:solidFill>
              </a:rPr>
              <a:t>Chino Valley Unified School District’s</a:t>
            </a:r>
            <a:br>
              <a:rPr lang="en-US" sz="4100">
                <a:solidFill>
                  <a:srgbClr val="262626"/>
                </a:solidFill>
              </a:rPr>
            </a:br>
            <a:r>
              <a:rPr lang="en-US" sz="4100">
                <a:solidFill>
                  <a:srgbClr val="262626"/>
                </a:solidFill>
              </a:rPr>
              <a:t>Dual Language Program Mission </a:t>
            </a:r>
          </a:p>
        </p:txBody>
      </p:sp>
      <p:graphicFrame>
        <p:nvGraphicFramePr>
          <p:cNvPr id="7" name="Content Placeholder 2">
            <a:extLst>
              <a:ext uri="{FF2B5EF4-FFF2-40B4-BE49-F238E27FC236}">
                <a16:creationId xmlns:a16="http://schemas.microsoft.com/office/drawing/2014/main" id="{3711126F-9653-600D-81F4-F0ACAD162BC0}"/>
              </a:ext>
            </a:extLst>
          </p:cNvPr>
          <p:cNvGraphicFramePr/>
          <p:nvPr>
            <p:extLst>
              <p:ext uri="{D42A27DB-BD31-4B8C-83A1-F6EECF244321}">
                <p14:modId xmlns:p14="http://schemas.microsoft.com/office/powerpoint/2010/main" val="3122469304"/>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9336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55599" y="1055077"/>
            <a:ext cx="2532909" cy="4794578"/>
          </a:xfrm>
        </p:spPr>
        <p:txBody>
          <a:bodyPr>
            <a:normAutofit/>
          </a:bodyPr>
          <a:lstStyle/>
          <a:p>
            <a:r>
              <a:rPr lang="en-US">
                <a:solidFill>
                  <a:srgbClr val="262626"/>
                </a:solidFill>
              </a:rPr>
              <a:t>Program Goals</a:t>
            </a:r>
          </a:p>
        </p:txBody>
      </p:sp>
      <p:sp useBgFill="1">
        <p:nvSpPr>
          <p:cNvPr id="32" name="Rectangle 31">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Content Placeholder 2">
            <a:extLst>
              <a:ext uri="{FF2B5EF4-FFF2-40B4-BE49-F238E27FC236}">
                <a16:creationId xmlns:a16="http://schemas.microsoft.com/office/drawing/2014/main" id="{2947D8C0-85C5-4641-BC36-1B48DA0BFEA1}"/>
              </a:ext>
            </a:extLst>
          </p:cNvPr>
          <p:cNvGraphicFramePr>
            <a:graphicFrameLocks noGrp="1"/>
          </p:cNvGraphicFramePr>
          <p:nvPr>
            <p:ph idx="1"/>
            <p:extLst>
              <p:ext uri="{D42A27DB-BD31-4B8C-83A1-F6EECF244321}">
                <p14:modId xmlns:p14="http://schemas.microsoft.com/office/powerpoint/2010/main" val="749275965"/>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547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78BC618-3289-4C64-902D-506AF437E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stretch/>
          </a:blipFill>
          <a:ln w="15875" cap="flat" cmpd="sng" algn="ctr">
            <a:solidFill>
              <a:srgbClr val="AB946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id="{133D31B1-9C37-4542-80D3-7B54026F2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DBAB1DF1-27E6-4BC0-B4F4-A72744D206B1}"/>
              </a:ext>
            </a:extLst>
          </p:cNvPr>
          <p:cNvSpPr>
            <a:spLocks noGrp="1"/>
          </p:cNvSpPr>
          <p:nvPr>
            <p:ph type="title"/>
          </p:nvPr>
        </p:nvSpPr>
        <p:spPr>
          <a:xfrm>
            <a:off x="1295402" y="982132"/>
            <a:ext cx="9601196" cy="1303867"/>
          </a:xfrm>
        </p:spPr>
        <p:txBody>
          <a:bodyPr>
            <a:normAutofit/>
          </a:bodyPr>
          <a:lstStyle/>
          <a:p>
            <a:r>
              <a:rPr lang="en-US"/>
              <a:t>Program Model</a:t>
            </a:r>
          </a:p>
        </p:txBody>
      </p:sp>
      <p:cxnSp>
        <p:nvCxnSpPr>
          <p:cNvPr id="23" name="Straight Connector 22">
            <a:extLst>
              <a:ext uri="{FF2B5EF4-FFF2-40B4-BE49-F238E27FC236}">
                <a16:creationId xmlns:a16="http://schemas.microsoft.com/office/drawing/2014/main" id="{10D273FA-71CB-4AEB-8F60-67AB3375E3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C7368ED-A5BE-42EE-A699-618763356EDD}"/>
              </a:ext>
            </a:extLst>
          </p:cNvPr>
          <p:cNvSpPr>
            <a:spLocks noGrp="1"/>
          </p:cNvSpPr>
          <p:nvPr>
            <p:ph idx="1"/>
          </p:nvPr>
        </p:nvSpPr>
        <p:spPr>
          <a:xfrm>
            <a:off x="1295401" y="2556932"/>
            <a:ext cx="9601196" cy="3318936"/>
          </a:xfrm>
        </p:spPr>
        <p:txBody>
          <a:bodyPr>
            <a:normAutofit/>
          </a:bodyPr>
          <a:lstStyle/>
          <a:p>
            <a:pPr marL="0" indent="0">
              <a:buNone/>
            </a:pPr>
            <a:r>
              <a:rPr lang="en-US" b="1"/>
              <a:t>90-10 Model of Instruction </a:t>
            </a:r>
          </a:p>
          <a:p>
            <a:pPr lvl="1" indent="-283210"/>
            <a:r>
              <a:rPr lang="en-US"/>
              <a:t>Kindergarten: 90% Spanish and 10% English</a:t>
            </a:r>
          </a:p>
          <a:p>
            <a:pPr lvl="1" indent="-283210"/>
            <a:r>
              <a:rPr lang="en-US"/>
              <a:t>First Grade: 90% Spanish and 10% English</a:t>
            </a:r>
          </a:p>
          <a:p>
            <a:pPr lvl="1" indent="-283210"/>
            <a:r>
              <a:rPr lang="en-US"/>
              <a:t>Second Grade: 80% Spanish and 20% English</a:t>
            </a:r>
          </a:p>
          <a:p>
            <a:pPr lvl="1" indent="-283210"/>
            <a:r>
              <a:rPr lang="en-US"/>
              <a:t>Third Grade: 70% Spanish and 30% English</a:t>
            </a:r>
          </a:p>
          <a:p>
            <a:pPr lvl="1" indent="-283210"/>
            <a:r>
              <a:rPr lang="en-US"/>
              <a:t>Fourth Grade: 60% Spanish and 40% English</a:t>
            </a:r>
          </a:p>
          <a:p>
            <a:pPr lvl="1" indent="-283210"/>
            <a:r>
              <a:rPr lang="en-US"/>
              <a:t>Fifth-Sixth Grade: 50% Spanish and 50% English</a:t>
            </a:r>
          </a:p>
        </p:txBody>
      </p:sp>
    </p:spTree>
    <p:extLst>
      <p:ext uri="{BB962C8B-B14F-4D97-AF65-F5344CB8AC3E}">
        <p14:creationId xmlns:p14="http://schemas.microsoft.com/office/powerpoint/2010/main" val="544897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4651F66-5D0A-467D-84B4-958A6482E395}"/>
              </a:ext>
            </a:extLst>
          </p:cNvPr>
          <p:cNvGraphicFramePr>
            <a:graphicFrameLocks noGrp="1"/>
          </p:cNvGraphicFramePr>
          <p:nvPr>
            <p:extLst>
              <p:ext uri="{D42A27DB-BD31-4B8C-83A1-F6EECF244321}">
                <p14:modId xmlns:p14="http://schemas.microsoft.com/office/powerpoint/2010/main" val="3285109502"/>
              </p:ext>
            </p:extLst>
          </p:nvPr>
        </p:nvGraphicFramePr>
        <p:xfrm>
          <a:off x="1673967" y="804641"/>
          <a:ext cx="8800263" cy="5895049"/>
        </p:xfrm>
        <a:graphic>
          <a:graphicData uri="http://schemas.openxmlformats.org/drawingml/2006/table">
            <a:tbl>
              <a:tblPr firstRow="1" firstCol="1" bandRow="1">
                <a:tableStyleId>{5C22544A-7EE6-4342-B048-85BDC9FD1C3A}</a:tableStyleId>
              </a:tblPr>
              <a:tblGrid>
                <a:gridCol w="959606">
                  <a:extLst>
                    <a:ext uri="{9D8B030D-6E8A-4147-A177-3AD203B41FA5}">
                      <a16:colId xmlns:a16="http://schemas.microsoft.com/office/drawing/2014/main" val="3917601354"/>
                    </a:ext>
                  </a:extLst>
                </a:gridCol>
                <a:gridCol w="4652270">
                  <a:extLst>
                    <a:ext uri="{9D8B030D-6E8A-4147-A177-3AD203B41FA5}">
                      <a16:colId xmlns:a16="http://schemas.microsoft.com/office/drawing/2014/main" val="1154557489"/>
                    </a:ext>
                  </a:extLst>
                </a:gridCol>
                <a:gridCol w="3188387">
                  <a:extLst>
                    <a:ext uri="{9D8B030D-6E8A-4147-A177-3AD203B41FA5}">
                      <a16:colId xmlns:a16="http://schemas.microsoft.com/office/drawing/2014/main" val="420940379"/>
                    </a:ext>
                  </a:extLst>
                </a:gridCol>
              </a:tblGrid>
              <a:tr h="553777">
                <a:tc>
                  <a:txBody>
                    <a:bodyPr/>
                    <a:lstStyle/>
                    <a:p>
                      <a:pPr algn="l"/>
                      <a:r>
                        <a:rPr lang="en-US" sz="1600">
                          <a:effectLst/>
                        </a:rPr>
                        <a:t>GRADE</a:t>
                      </a:r>
                    </a:p>
                  </a:txBody>
                  <a:tcPr marL="68580" marR="68580" marT="0" marB="0"/>
                </a:tc>
                <a:tc>
                  <a:txBody>
                    <a:bodyPr/>
                    <a:lstStyle/>
                    <a:p>
                      <a:pPr algn="ctr"/>
                      <a:r>
                        <a:rPr lang="en-US" sz="1600">
                          <a:solidFill>
                            <a:srgbClr val="FF0000"/>
                          </a:solidFill>
                        </a:rPr>
                        <a:t>Spanish</a:t>
                      </a:r>
                    </a:p>
                  </a:txBody>
                  <a:tcPr marL="68580" marR="68580" marT="0" marB="0"/>
                </a:tc>
                <a:tc>
                  <a:txBody>
                    <a:bodyPr/>
                    <a:lstStyle/>
                    <a:p>
                      <a:pPr algn="l"/>
                      <a:r>
                        <a:rPr lang="en-US" sz="1600">
                          <a:effectLst/>
                        </a:rPr>
                        <a:t>ENGLISH</a:t>
                      </a:r>
                    </a:p>
                    <a:p>
                      <a:pPr algn="l"/>
                      <a:endParaRPr lang="en-US" sz="1600">
                        <a:effectLst/>
                      </a:endParaRPr>
                    </a:p>
                  </a:txBody>
                  <a:tcPr marL="68580" marR="68580" marT="0" marB="0"/>
                </a:tc>
                <a:extLst>
                  <a:ext uri="{0D108BD9-81ED-4DB2-BD59-A6C34878D82A}">
                    <a16:rowId xmlns:a16="http://schemas.microsoft.com/office/drawing/2014/main" val="1001683923"/>
                  </a:ext>
                </a:extLst>
              </a:tr>
              <a:tr h="580575">
                <a:tc>
                  <a:txBody>
                    <a:bodyPr/>
                    <a:lstStyle/>
                    <a:p>
                      <a:pPr algn="l"/>
                      <a:r>
                        <a:rPr lang="en-US" sz="1600">
                          <a:effectLst/>
                        </a:rPr>
                        <a:t>Kinder</a:t>
                      </a:r>
                    </a:p>
                  </a:txBody>
                  <a:tcPr marL="68580" marR="68580" marT="0" marB="0"/>
                </a:tc>
                <a:tc>
                  <a:txBody>
                    <a:bodyPr/>
                    <a:lstStyle/>
                    <a:p>
                      <a:pPr algn="l"/>
                      <a:r>
                        <a:rPr lang="en-US" sz="1600" b="1">
                          <a:solidFill>
                            <a:schemeClr val="tx1"/>
                          </a:solidFill>
                          <a:effectLst/>
                        </a:rPr>
                        <a:t>90%</a:t>
                      </a:r>
                      <a:r>
                        <a:rPr lang="en-US" sz="1600" b="1">
                          <a:solidFill>
                            <a:schemeClr val="tx1"/>
                          </a:solidFill>
                        </a:rPr>
                        <a:t> (Language Arts, Math, Social Studies, </a:t>
                      </a:r>
                    </a:p>
                    <a:p>
                      <a:pPr lvl="0" algn="l">
                        <a:buNone/>
                      </a:pPr>
                      <a:r>
                        <a:rPr lang="en-US" sz="1600" b="1">
                          <a:solidFill>
                            <a:schemeClr val="tx1"/>
                          </a:solidFill>
                        </a:rPr>
                        <a:t>          P.E.)</a:t>
                      </a:r>
                      <a:endParaRPr lang="en-US" sz="1600" b="1">
                        <a:solidFill>
                          <a:schemeClr val="tx1"/>
                        </a:solidFill>
                        <a:effectLst/>
                      </a:endParaRPr>
                    </a:p>
                  </a:txBody>
                  <a:tcPr marL="68580" marR="68580" marT="0" marB="0"/>
                </a:tc>
                <a:tc>
                  <a:txBody>
                    <a:bodyPr/>
                    <a:lstStyle/>
                    <a:p>
                      <a:pPr algn="l"/>
                      <a:r>
                        <a:rPr lang="en-US" sz="1600" b="1">
                          <a:solidFill>
                            <a:schemeClr val="tx1"/>
                          </a:solidFill>
                          <a:effectLst/>
                        </a:rPr>
                        <a:t>10%</a:t>
                      </a:r>
                      <a:r>
                        <a:rPr lang="en-US" sz="1600" b="1">
                          <a:solidFill>
                            <a:schemeClr val="tx1"/>
                          </a:solidFill>
                        </a:rPr>
                        <a:t> (ELD) *opposite K teacher</a:t>
                      </a:r>
                      <a:endParaRPr lang="en-US" sz="1600" b="1">
                        <a:solidFill>
                          <a:schemeClr val="tx1"/>
                        </a:solidFill>
                        <a:effectLst/>
                      </a:endParaRPr>
                    </a:p>
                    <a:p>
                      <a:pPr algn="l"/>
                      <a:endParaRPr lang="en-US" sz="1600" b="1">
                        <a:solidFill>
                          <a:schemeClr val="tx1"/>
                        </a:solidFill>
                        <a:effectLst/>
                      </a:endParaRPr>
                    </a:p>
                  </a:txBody>
                  <a:tcPr marL="68580" marR="68580" marT="0" marB="0"/>
                </a:tc>
                <a:extLst>
                  <a:ext uri="{0D108BD9-81ED-4DB2-BD59-A6C34878D82A}">
                    <a16:rowId xmlns:a16="http://schemas.microsoft.com/office/drawing/2014/main" val="562150204"/>
                  </a:ext>
                </a:extLst>
              </a:tr>
              <a:tr h="580575">
                <a:tc>
                  <a:txBody>
                    <a:bodyPr/>
                    <a:lstStyle/>
                    <a:p>
                      <a:pPr algn="l"/>
                      <a:r>
                        <a:rPr lang="en-US" sz="1600">
                          <a:effectLst/>
                        </a:rPr>
                        <a:t>1</a:t>
                      </a:r>
                      <a:r>
                        <a:rPr lang="en-US" sz="1600" baseline="30000">
                          <a:effectLst/>
                        </a:rPr>
                        <a:t>st</a:t>
                      </a:r>
                      <a:endParaRPr lang="en-US" sz="1600">
                        <a:effectLst/>
                      </a:endParaRPr>
                    </a:p>
                  </a:txBody>
                  <a:tcPr marL="68580" marR="68580" marT="0" marB="0"/>
                </a:tc>
                <a:tc>
                  <a:txBody>
                    <a:bodyPr/>
                    <a:lstStyle/>
                    <a:p>
                      <a:pPr algn="l"/>
                      <a:r>
                        <a:rPr lang="en-US" sz="1600" b="1">
                          <a:solidFill>
                            <a:schemeClr val="tx1"/>
                          </a:solidFill>
                          <a:effectLst/>
                        </a:rPr>
                        <a:t>90%</a:t>
                      </a:r>
                      <a:r>
                        <a:rPr lang="en-US" sz="1600" b="1">
                          <a:solidFill>
                            <a:schemeClr val="tx1"/>
                          </a:solidFill>
                        </a:rPr>
                        <a:t> </a:t>
                      </a:r>
                      <a:r>
                        <a:rPr lang="en-US" sz="1600" b="1" i="0" u="none" strike="noStrike" noProof="0">
                          <a:solidFill>
                            <a:schemeClr val="tx1"/>
                          </a:solidFill>
                          <a:latin typeface="Century Gothic"/>
                        </a:rPr>
                        <a:t>(Language Arts, Math, Social Studies, </a:t>
                      </a:r>
                      <a:endParaRPr lang="en-US" sz="1600" b="1">
                        <a:solidFill>
                          <a:schemeClr val="tx1"/>
                        </a:solidFill>
                      </a:endParaRPr>
                    </a:p>
                    <a:p>
                      <a:pPr lvl="0" algn="l">
                        <a:buNone/>
                      </a:pPr>
                      <a:r>
                        <a:rPr lang="en-US" sz="1600" b="1" i="0" u="none" strike="noStrike" noProof="0">
                          <a:solidFill>
                            <a:schemeClr val="tx1"/>
                          </a:solidFill>
                          <a:latin typeface="Century Gothic"/>
                        </a:rPr>
                        <a:t>          P.E.)</a:t>
                      </a:r>
                      <a:endParaRPr lang="en-US" sz="1600" b="1">
                        <a:solidFill>
                          <a:schemeClr val="tx1"/>
                        </a:solidFill>
                        <a:effectLst/>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effectLst/>
                        </a:rPr>
                        <a:t>10%</a:t>
                      </a:r>
                      <a:r>
                        <a:rPr lang="en-US" sz="1600" b="1">
                          <a:solidFill>
                            <a:schemeClr val="tx1"/>
                          </a:solidFill>
                        </a:rPr>
                        <a:t> </a:t>
                      </a:r>
                      <a:r>
                        <a:rPr lang="en-US" sz="1600" b="1" i="0" u="none" strike="noStrike" noProof="0">
                          <a:solidFill>
                            <a:schemeClr val="tx1"/>
                          </a:solidFill>
                          <a:latin typeface="Century Gothic"/>
                        </a:rPr>
                        <a:t>(ELD)</a:t>
                      </a:r>
                      <a:r>
                        <a:rPr lang="en-US" sz="1600" b="1">
                          <a:solidFill>
                            <a:schemeClr val="tx1"/>
                          </a:solidFill>
                        </a:rPr>
                        <a:t> *opposite K teacher</a:t>
                      </a:r>
                      <a:endParaRPr lang="en-US" sz="1600" b="1">
                        <a:solidFill>
                          <a:schemeClr val="tx1"/>
                        </a:solidFill>
                        <a:effectLst/>
                      </a:endParaRPr>
                    </a:p>
                    <a:p>
                      <a:pPr algn="l"/>
                      <a:endParaRPr lang="en-US" sz="1600" b="1">
                        <a:solidFill>
                          <a:schemeClr val="tx1"/>
                        </a:solidFill>
                        <a:effectLst/>
                      </a:endParaRPr>
                    </a:p>
                  </a:txBody>
                  <a:tcPr marL="68580" marR="68580" marT="0" marB="0"/>
                </a:tc>
                <a:extLst>
                  <a:ext uri="{0D108BD9-81ED-4DB2-BD59-A6C34878D82A}">
                    <a16:rowId xmlns:a16="http://schemas.microsoft.com/office/drawing/2014/main" val="2666285578"/>
                  </a:ext>
                </a:extLst>
              </a:tr>
              <a:tr h="580575">
                <a:tc>
                  <a:txBody>
                    <a:bodyPr/>
                    <a:lstStyle/>
                    <a:p>
                      <a:pPr algn="l"/>
                      <a:r>
                        <a:rPr lang="en-US" sz="1600">
                          <a:effectLst/>
                        </a:rPr>
                        <a:t>2</a:t>
                      </a:r>
                      <a:r>
                        <a:rPr lang="en-US" sz="1600" baseline="30000">
                          <a:effectLst/>
                        </a:rPr>
                        <a:t>nd</a:t>
                      </a:r>
                      <a:endParaRPr lang="en-US" sz="1600">
                        <a:effectLst/>
                      </a:endParaRPr>
                    </a:p>
                  </a:txBody>
                  <a:tcPr marL="68580" marR="68580" marT="0" marB="0"/>
                </a:tc>
                <a:tc>
                  <a:txBody>
                    <a:bodyPr/>
                    <a:lstStyle/>
                    <a:p>
                      <a:pPr algn="l"/>
                      <a:r>
                        <a:rPr lang="en-US" sz="1600" b="1">
                          <a:solidFill>
                            <a:schemeClr val="tx1"/>
                          </a:solidFill>
                          <a:effectLst/>
                        </a:rPr>
                        <a:t>80%</a:t>
                      </a:r>
                      <a:r>
                        <a:rPr lang="en-US" sz="1600" b="1">
                          <a:solidFill>
                            <a:schemeClr val="tx1"/>
                          </a:solidFill>
                        </a:rPr>
                        <a:t> </a:t>
                      </a:r>
                      <a:r>
                        <a:rPr lang="en-US" sz="1600" b="1" i="0" u="none" strike="noStrike" noProof="0">
                          <a:solidFill>
                            <a:schemeClr val="tx1"/>
                          </a:solidFill>
                          <a:latin typeface="Century Gothic"/>
                        </a:rPr>
                        <a:t>(Language Arts, Math, Social Studies, </a:t>
                      </a:r>
                      <a:endParaRPr lang="en-US" sz="1600" b="1">
                        <a:solidFill>
                          <a:schemeClr val="tx1"/>
                        </a:solidFill>
                      </a:endParaRPr>
                    </a:p>
                    <a:p>
                      <a:pPr lvl="0" algn="l">
                        <a:buNone/>
                      </a:pPr>
                      <a:r>
                        <a:rPr lang="en-US" sz="1600" b="1" i="0" u="none" strike="noStrike" noProof="0">
                          <a:solidFill>
                            <a:schemeClr val="tx1"/>
                          </a:solidFill>
                          <a:latin typeface="Century Gothic"/>
                        </a:rPr>
                        <a:t>          P.E.)</a:t>
                      </a:r>
                      <a:endParaRPr lang="en-US" sz="1600" b="1">
                        <a:solidFill>
                          <a:schemeClr val="tx1"/>
                        </a:solidFill>
                        <a:effectLst/>
                      </a:endParaRPr>
                    </a:p>
                  </a:txBody>
                  <a:tcPr marL="68580" marR="68580" marT="0" marB="0"/>
                </a:tc>
                <a:tc>
                  <a:txBody>
                    <a:bodyPr/>
                    <a:lstStyle/>
                    <a:p>
                      <a:pPr algn="l"/>
                      <a:r>
                        <a:rPr lang="en-US" sz="1600" b="1">
                          <a:solidFill>
                            <a:schemeClr val="tx1"/>
                          </a:solidFill>
                          <a:effectLst/>
                        </a:rPr>
                        <a:t>20%</a:t>
                      </a:r>
                      <a:r>
                        <a:rPr lang="en-US" sz="1600" b="1">
                          <a:solidFill>
                            <a:schemeClr val="tx1"/>
                          </a:solidFill>
                        </a:rPr>
                        <a:t> </a:t>
                      </a:r>
                      <a:r>
                        <a:rPr lang="en-US" sz="1600" b="1" i="0" u="none" strike="noStrike" noProof="0">
                          <a:solidFill>
                            <a:schemeClr val="tx1"/>
                          </a:solidFill>
                          <a:latin typeface="Century Gothic"/>
                        </a:rPr>
                        <a:t>(ELD and Science)</a:t>
                      </a:r>
                      <a:endParaRPr lang="en-US" sz="1600" b="1">
                        <a:solidFill>
                          <a:schemeClr val="tx1"/>
                        </a:solidFill>
                        <a:effectLst/>
                      </a:endParaRPr>
                    </a:p>
                    <a:p>
                      <a:pPr algn="l"/>
                      <a:endParaRPr lang="en-US" sz="1600" b="1">
                        <a:solidFill>
                          <a:schemeClr val="tx1"/>
                        </a:solidFill>
                        <a:effectLst/>
                      </a:endParaRPr>
                    </a:p>
                  </a:txBody>
                  <a:tcPr marL="68580" marR="68580" marT="0" marB="0"/>
                </a:tc>
                <a:extLst>
                  <a:ext uri="{0D108BD9-81ED-4DB2-BD59-A6C34878D82A}">
                    <a16:rowId xmlns:a16="http://schemas.microsoft.com/office/drawing/2014/main" val="2639103331"/>
                  </a:ext>
                </a:extLst>
              </a:tr>
              <a:tr h="830665">
                <a:tc>
                  <a:txBody>
                    <a:bodyPr/>
                    <a:lstStyle/>
                    <a:p>
                      <a:pPr algn="l"/>
                      <a:r>
                        <a:rPr lang="en-US" sz="1600">
                          <a:effectLst/>
                        </a:rPr>
                        <a:t>3</a:t>
                      </a:r>
                      <a:r>
                        <a:rPr lang="en-US" sz="1600" baseline="30000">
                          <a:effectLst/>
                        </a:rPr>
                        <a:t>rd</a:t>
                      </a:r>
                      <a:endParaRPr lang="en-US" sz="1600">
                        <a:effectLst/>
                      </a:endParaRPr>
                    </a:p>
                  </a:txBody>
                  <a:tcPr marL="68580" marR="68580" marT="0" marB="0"/>
                </a:tc>
                <a:tc>
                  <a:txBody>
                    <a:bodyPr/>
                    <a:lstStyle/>
                    <a:p>
                      <a:pPr algn="l"/>
                      <a:r>
                        <a:rPr lang="en-US" sz="1600" b="1">
                          <a:solidFill>
                            <a:schemeClr val="tx1"/>
                          </a:solidFill>
                          <a:effectLst/>
                        </a:rPr>
                        <a:t>70%</a:t>
                      </a:r>
                      <a:r>
                        <a:rPr lang="en-US" sz="1600" b="1">
                          <a:solidFill>
                            <a:schemeClr val="tx1"/>
                          </a:solidFill>
                        </a:rPr>
                        <a:t> </a:t>
                      </a:r>
                      <a:r>
                        <a:rPr lang="en-US" sz="1600" b="1" i="0" u="none" strike="noStrike" noProof="0">
                          <a:solidFill>
                            <a:schemeClr val="tx1"/>
                          </a:solidFill>
                          <a:latin typeface="Century Gothic"/>
                        </a:rPr>
                        <a:t>(Language Arts, Math, Social Studies, </a:t>
                      </a:r>
                      <a:endParaRPr lang="en-US" sz="1600" b="1">
                        <a:solidFill>
                          <a:schemeClr val="tx1"/>
                        </a:solidFill>
                      </a:endParaRPr>
                    </a:p>
                    <a:p>
                      <a:pPr lvl="0" algn="l">
                        <a:buNone/>
                      </a:pPr>
                      <a:r>
                        <a:rPr lang="en-US" sz="1600" b="1" i="0" u="none" strike="noStrike" noProof="0">
                          <a:solidFill>
                            <a:schemeClr val="tx1"/>
                          </a:solidFill>
                          <a:latin typeface="Century Gothic"/>
                        </a:rPr>
                        <a:t>          P.E.)</a:t>
                      </a:r>
                      <a:endParaRPr lang="en-US" sz="1600" b="1">
                        <a:solidFill>
                          <a:schemeClr val="tx1"/>
                        </a:solidFill>
                        <a:effectLst/>
                      </a:endParaRPr>
                    </a:p>
                  </a:txBody>
                  <a:tcPr marL="68580" marR="68580" marT="0" marB="0"/>
                </a:tc>
                <a:tc>
                  <a:txBody>
                    <a:bodyPr/>
                    <a:lstStyle/>
                    <a:p>
                      <a:pPr algn="l"/>
                      <a:r>
                        <a:rPr lang="en-US" sz="1600" b="1" dirty="0">
                          <a:solidFill>
                            <a:schemeClr val="tx1"/>
                          </a:solidFill>
                          <a:effectLst/>
                        </a:rPr>
                        <a:t>30%</a:t>
                      </a:r>
                      <a:r>
                        <a:rPr lang="en-US" sz="1600" b="1" dirty="0">
                          <a:solidFill>
                            <a:schemeClr val="tx1"/>
                          </a:solidFill>
                        </a:rPr>
                        <a:t> (Language Arts, ELD </a:t>
                      </a:r>
                    </a:p>
                    <a:p>
                      <a:pPr lvl="0" algn="l">
                        <a:buNone/>
                      </a:pPr>
                      <a:r>
                        <a:rPr lang="en-US" sz="1600" b="1" dirty="0">
                          <a:solidFill>
                            <a:schemeClr val="tx1"/>
                          </a:solidFill>
                        </a:rPr>
                        <a:t>          and Science)</a:t>
                      </a:r>
                      <a:endParaRPr lang="en-US" sz="1600" b="1" dirty="0">
                        <a:solidFill>
                          <a:schemeClr val="tx1"/>
                        </a:solidFill>
                        <a:effectLst/>
                      </a:endParaRPr>
                    </a:p>
                    <a:p>
                      <a:pPr algn="l"/>
                      <a:endParaRPr lang="en-US" sz="1600" b="1" dirty="0">
                        <a:solidFill>
                          <a:schemeClr val="tx1"/>
                        </a:solidFill>
                        <a:effectLst/>
                      </a:endParaRPr>
                    </a:p>
                  </a:txBody>
                  <a:tcPr marL="68580" marR="68580" marT="0" marB="0"/>
                </a:tc>
                <a:extLst>
                  <a:ext uri="{0D108BD9-81ED-4DB2-BD59-A6C34878D82A}">
                    <a16:rowId xmlns:a16="http://schemas.microsoft.com/office/drawing/2014/main" val="518913891"/>
                  </a:ext>
                </a:extLst>
              </a:tr>
              <a:tr h="1107552">
                <a:tc>
                  <a:txBody>
                    <a:bodyPr/>
                    <a:lstStyle/>
                    <a:p>
                      <a:pPr algn="l"/>
                      <a:r>
                        <a:rPr lang="en-US" sz="1600">
                          <a:effectLst/>
                        </a:rPr>
                        <a:t>4</a:t>
                      </a:r>
                      <a:r>
                        <a:rPr lang="en-US" sz="1600" baseline="30000">
                          <a:effectLst/>
                        </a:rPr>
                        <a:t>th</a:t>
                      </a:r>
                      <a:endParaRPr lang="en-US" sz="1600">
                        <a:effectLst/>
                      </a:endParaRPr>
                    </a:p>
                  </a:txBody>
                  <a:tcPr marL="68580" marR="68580" marT="0" marB="0"/>
                </a:tc>
                <a:tc>
                  <a:txBody>
                    <a:bodyPr/>
                    <a:lstStyle/>
                    <a:p>
                      <a:pPr algn="l"/>
                      <a:r>
                        <a:rPr lang="en-US" sz="1600" b="1">
                          <a:solidFill>
                            <a:schemeClr val="tx1"/>
                          </a:solidFill>
                          <a:effectLst/>
                        </a:rPr>
                        <a:t>60%</a:t>
                      </a:r>
                      <a:r>
                        <a:rPr lang="en-US" sz="1600" b="1">
                          <a:solidFill>
                            <a:schemeClr val="tx1"/>
                          </a:solidFill>
                        </a:rPr>
                        <a:t> </a:t>
                      </a:r>
                      <a:r>
                        <a:rPr lang="en-US" sz="1600" b="1" i="0" u="none" strike="noStrike" noProof="0">
                          <a:solidFill>
                            <a:schemeClr val="tx1"/>
                          </a:solidFill>
                          <a:latin typeface="Century Gothic"/>
                        </a:rPr>
                        <a:t>(Language Arts, Social Studies, P.E.)</a:t>
                      </a:r>
                      <a:endParaRPr lang="en-US" sz="1600" b="1">
                        <a:solidFill>
                          <a:schemeClr val="tx1"/>
                        </a:solidFill>
                        <a:effectLst/>
                      </a:endParaRPr>
                    </a:p>
                  </a:txBody>
                  <a:tcPr marL="68580" marR="68580" marT="0" marB="0"/>
                </a:tc>
                <a:tc>
                  <a:txBody>
                    <a:bodyPr/>
                    <a:lstStyle/>
                    <a:p>
                      <a:pPr algn="l"/>
                      <a:r>
                        <a:rPr lang="en-US" sz="1600" b="1">
                          <a:solidFill>
                            <a:schemeClr val="tx1"/>
                          </a:solidFill>
                          <a:effectLst/>
                        </a:rPr>
                        <a:t>40%</a:t>
                      </a:r>
                      <a:r>
                        <a:rPr lang="en-US" sz="1600" b="1">
                          <a:solidFill>
                            <a:schemeClr val="tx1"/>
                          </a:solidFill>
                        </a:rPr>
                        <a:t>  </a:t>
                      </a:r>
                      <a:r>
                        <a:rPr lang="en-US" sz="1600" b="1" i="0" u="none" strike="noStrike" noProof="0">
                          <a:solidFill>
                            <a:schemeClr val="tx1"/>
                          </a:solidFill>
                          <a:latin typeface="Century Gothic"/>
                        </a:rPr>
                        <a:t>(Language Arts, ELD, </a:t>
                      </a:r>
                      <a:endParaRPr lang="en-US" sz="1600" b="0" i="0" u="none" strike="noStrike" noProof="0">
                        <a:latin typeface="Century Gothic"/>
                      </a:endParaRPr>
                    </a:p>
                    <a:p>
                      <a:pPr lvl="0" algn="l">
                        <a:buNone/>
                      </a:pPr>
                      <a:r>
                        <a:rPr lang="en-US" sz="1600" b="1" i="0" u="none" strike="noStrike" noProof="0">
                          <a:solidFill>
                            <a:schemeClr val="tx1"/>
                          </a:solidFill>
                          <a:latin typeface="Century Gothic"/>
                        </a:rPr>
                        <a:t>           Science and Math</a:t>
                      </a:r>
                      <a:endParaRPr lang="en-US" sz="1600" b="0" i="0" u="none" strike="noStrike" noProof="0">
                        <a:latin typeface="Century Gothic"/>
                      </a:endParaRPr>
                    </a:p>
                    <a:p>
                      <a:pPr lvl="0" algn="l">
                        <a:buNone/>
                      </a:pPr>
                      <a:endParaRPr lang="en-US" sz="1600" b="0" i="0" u="none" strike="noStrike" noProof="0">
                        <a:latin typeface="Century Gothic"/>
                      </a:endParaRPr>
                    </a:p>
                    <a:p>
                      <a:pPr algn="l"/>
                      <a:endParaRPr lang="en-US" sz="1600" b="1">
                        <a:solidFill>
                          <a:schemeClr val="tx1"/>
                        </a:solidFill>
                      </a:endParaRPr>
                    </a:p>
                  </a:txBody>
                  <a:tcPr marL="68580" marR="68580" marT="0" marB="0"/>
                </a:tc>
                <a:extLst>
                  <a:ext uri="{0D108BD9-81ED-4DB2-BD59-A6C34878D82A}">
                    <a16:rowId xmlns:a16="http://schemas.microsoft.com/office/drawing/2014/main" val="3387983806"/>
                  </a:ext>
                </a:extLst>
              </a:tr>
              <a:tr h="830665">
                <a:tc>
                  <a:txBody>
                    <a:bodyPr/>
                    <a:lstStyle/>
                    <a:p>
                      <a:pPr algn="l"/>
                      <a:r>
                        <a:rPr lang="en-US" sz="1600">
                          <a:effectLst/>
                        </a:rPr>
                        <a:t>5</a:t>
                      </a:r>
                      <a:r>
                        <a:rPr lang="en-US" sz="1600" baseline="30000">
                          <a:effectLst/>
                        </a:rPr>
                        <a:t>th</a:t>
                      </a:r>
                      <a:endParaRPr lang="en-US" sz="1600">
                        <a:effectLst/>
                      </a:endParaRPr>
                    </a:p>
                  </a:txBody>
                  <a:tcPr marL="68580" marR="68580" marT="0" marB="0"/>
                </a:tc>
                <a:tc>
                  <a:txBody>
                    <a:bodyPr/>
                    <a:lstStyle/>
                    <a:p>
                      <a:pPr algn="l"/>
                      <a:r>
                        <a:rPr lang="en-US" sz="1600" b="1">
                          <a:solidFill>
                            <a:schemeClr val="tx1"/>
                          </a:solidFill>
                          <a:effectLst/>
                        </a:rPr>
                        <a:t>50%</a:t>
                      </a:r>
                      <a:r>
                        <a:rPr lang="en-US" sz="1600" b="1">
                          <a:solidFill>
                            <a:schemeClr val="tx1"/>
                          </a:solidFill>
                        </a:rPr>
                        <a:t>  </a:t>
                      </a:r>
                      <a:r>
                        <a:rPr lang="en-US" sz="1600" b="1" i="0" u="none" strike="noStrike" noProof="0">
                          <a:solidFill>
                            <a:schemeClr val="tx1"/>
                          </a:solidFill>
                          <a:latin typeface="Century Gothic"/>
                        </a:rPr>
                        <a:t>(Language Arts, Social Studies, P.E.)</a:t>
                      </a:r>
                      <a:endParaRPr lang="en-US" sz="1600" b="1">
                        <a:solidFill>
                          <a:schemeClr val="tx1"/>
                        </a:solidFill>
                        <a:effectLst/>
                      </a:endParaRPr>
                    </a:p>
                  </a:txBody>
                  <a:tcPr marL="68580" marR="68580" marT="0" marB="0"/>
                </a:tc>
                <a:tc>
                  <a:txBody>
                    <a:bodyPr/>
                    <a:lstStyle/>
                    <a:p>
                      <a:pPr algn="l"/>
                      <a:r>
                        <a:rPr lang="en-US" sz="1600" b="1">
                          <a:solidFill>
                            <a:schemeClr val="tx1"/>
                          </a:solidFill>
                          <a:effectLst/>
                        </a:rPr>
                        <a:t>50%</a:t>
                      </a:r>
                      <a:r>
                        <a:rPr lang="en-US" sz="1600" b="1">
                          <a:solidFill>
                            <a:schemeClr val="tx1"/>
                          </a:solidFill>
                        </a:rPr>
                        <a:t> </a:t>
                      </a:r>
                      <a:r>
                        <a:rPr lang="en-US" sz="1600" b="1" i="0" u="none" strike="noStrike" noProof="0">
                          <a:solidFill>
                            <a:schemeClr val="tx1"/>
                          </a:solidFill>
                          <a:latin typeface="Century Gothic"/>
                        </a:rPr>
                        <a:t>(Language Arts, ELD, </a:t>
                      </a:r>
                      <a:endParaRPr lang="en-US" sz="1600" b="0" i="0" u="none" strike="noStrike" noProof="0">
                        <a:latin typeface="Century Gothic"/>
                      </a:endParaRPr>
                    </a:p>
                    <a:p>
                      <a:pPr lvl="0" algn="l">
                        <a:buNone/>
                      </a:pPr>
                      <a:r>
                        <a:rPr lang="en-US" sz="1600" b="1" i="0" u="none" strike="noStrike" noProof="0">
                          <a:solidFill>
                            <a:schemeClr val="tx1"/>
                          </a:solidFill>
                          <a:latin typeface="Century Gothic"/>
                        </a:rPr>
                        <a:t>          Science and Math</a:t>
                      </a:r>
                      <a:endParaRPr lang="en-US" sz="1600" b="0" i="0" u="none" strike="noStrike" noProof="0">
                        <a:latin typeface="Century Gothic"/>
                      </a:endParaRPr>
                    </a:p>
                    <a:p>
                      <a:pPr algn="l"/>
                      <a:endParaRPr lang="en-US" sz="1600" b="1">
                        <a:solidFill>
                          <a:schemeClr val="tx1"/>
                        </a:solidFill>
                        <a:effectLst/>
                      </a:endParaRPr>
                    </a:p>
                  </a:txBody>
                  <a:tcPr marL="68580" marR="68580" marT="0" marB="0"/>
                </a:tc>
                <a:extLst>
                  <a:ext uri="{0D108BD9-81ED-4DB2-BD59-A6C34878D82A}">
                    <a16:rowId xmlns:a16="http://schemas.microsoft.com/office/drawing/2014/main" val="1227961471"/>
                  </a:ext>
                </a:extLst>
              </a:tr>
              <a:tr h="830665">
                <a:tc>
                  <a:txBody>
                    <a:bodyPr/>
                    <a:lstStyle/>
                    <a:p>
                      <a:pPr algn="l"/>
                      <a:r>
                        <a:rPr lang="en-US" sz="1600">
                          <a:effectLst/>
                        </a:rPr>
                        <a:t>6</a:t>
                      </a:r>
                      <a:r>
                        <a:rPr lang="en-US" sz="1600" baseline="30000">
                          <a:effectLst/>
                        </a:rPr>
                        <a:t>th</a:t>
                      </a:r>
                      <a:endParaRPr lang="en-US" sz="1600">
                        <a:effectLst/>
                      </a:endParaRPr>
                    </a:p>
                  </a:txBody>
                  <a:tcPr marL="68580" marR="68580" marT="0" marB="0"/>
                </a:tc>
                <a:tc>
                  <a:txBody>
                    <a:bodyPr/>
                    <a:lstStyle/>
                    <a:p>
                      <a:pPr algn="l"/>
                      <a:r>
                        <a:rPr lang="en-US" sz="1600" b="1">
                          <a:solidFill>
                            <a:schemeClr val="tx1"/>
                          </a:solidFill>
                          <a:effectLst/>
                        </a:rPr>
                        <a:t>50%</a:t>
                      </a:r>
                      <a:r>
                        <a:rPr lang="en-US" sz="1600" b="1">
                          <a:solidFill>
                            <a:schemeClr val="tx1"/>
                          </a:solidFill>
                        </a:rPr>
                        <a:t> </a:t>
                      </a:r>
                      <a:r>
                        <a:rPr lang="en-US" sz="1600" b="1" i="0" u="none" strike="noStrike" noProof="0">
                          <a:solidFill>
                            <a:schemeClr val="tx1"/>
                          </a:solidFill>
                          <a:latin typeface="Century Gothic"/>
                        </a:rPr>
                        <a:t>(Language Arts, Social Studies, P.E.)</a:t>
                      </a:r>
                      <a:endParaRPr lang="en-US" sz="1600" b="1">
                        <a:solidFill>
                          <a:schemeClr val="tx1"/>
                        </a:solidFill>
                        <a:effectLst/>
                      </a:endParaRPr>
                    </a:p>
                  </a:txBody>
                  <a:tcPr marL="68580" marR="68580" marT="0" marB="0"/>
                </a:tc>
                <a:tc>
                  <a:txBody>
                    <a:bodyPr/>
                    <a:lstStyle/>
                    <a:p>
                      <a:pPr algn="l"/>
                      <a:r>
                        <a:rPr lang="en-US" sz="1600" b="1" dirty="0">
                          <a:solidFill>
                            <a:schemeClr val="tx1"/>
                          </a:solidFill>
                          <a:effectLst/>
                        </a:rPr>
                        <a:t>50%</a:t>
                      </a:r>
                      <a:r>
                        <a:rPr lang="en-US" sz="1600" b="1" dirty="0">
                          <a:solidFill>
                            <a:schemeClr val="tx1"/>
                          </a:solidFill>
                        </a:rPr>
                        <a:t> </a:t>
                      </a:r>
                      <a:r>
                        <a:rPr lang="en-US" sz="1600" b="1" i="0" u="none" strike="noStrike" noProof="0" dirty="0">
                          <a:solidFill>
                            <a:schemeClr val="tx1"/>
                          </a:solidFill>
                          <a:latin typeface="Century Gothic"/>
                        </a:rPr>
                        <a:t>(Language Arts, ELD, </a:t>
                      </a:r>
                      <a:endParaRPr lang="en-US" sz="1600" b="0" i="0" u="none" strike="noStrike" noProof="0" dirty="0">
                        <a:latin typeface="Century Gothic"/>
                      </a:endParaRPr>
                    </a:p>
                    <a:p>
                      <a:pPr lvl="0" algn="l">
                        <a:buNone/>
                      </a:pPr>
                      <a:r>
                        <a:rPr lang="en-US" sz="1600" b="1" i="0" u="none" strike="noStrike" noProof="0" dirty="0">
                          <a:solidFill>
                            <a:schemeClr val="tx1"/>
                          </a:solidFill>
                          <a:latin typeface="Century Gothic"/>
                        </a:rPr>
                        <a:t>          Science and Math</a:t>
                      </a:r>
                      <a:endParaRPr lang="en-US" sz="1600" b="0" i="0" u="none" strike="noStrike" noProof="0" dirty="0">
                        <a:latin typeface="Century Gothic"/>
                      </a:endParaRPr>
                    </a:p>
                    <a:p>
                      <a:pPr algn="l"/>
                      <a:endParaRPr lang="en-US" sz="1600" b="1" dirty="0">
                        <a:solidFill>
                          <a:schemeClr val="tx1"/>
                        </a:solidFill>
                        <a:effectLst/>
                      </a:endParaRPr>
                    </a:p>
                  </a:txBody>
                  <a:tcPr marL="68580" marR="68580" marT="0" marB="0"/>
                </a:tc>
                <a:extLst>
                  <a:ext uri="{0D108BD9-81ED-4DB2-BD59-A6C34878D82A}">
                    <a16:rowId xmlns:a16="http://schemas.microsoft.com/office/drawing/2014/main" val="2116956750"/>
                  </a:ext>
                </a:extLst>
              </a:tr>
            </a:tbl>
          </a:graphicData>
        </a:graphic>
      </p:graphicFrame>
      <p:sp>
        <p:nvSpPr>
          <p:cNvPr id="7" name="TextBox 6">
            <a:extLst>
              <a:ext uri="{FF2B5EF4-FFF2-40B4-BE49-F238E27FC236}">
                <a16:creationId xmlns:a16="http://schemas.microsoft.com/office/drawing/2014/main" id="{1CB9FF85-8380-4F8E-A77F-5BACCC49DB7A}"/>
              </a:ext>
            </a:extLst>
          </p:cNvPr>
          <p:cNvSpPr txBox="1"/>
          <p:nvPr/>
        </p:nvSpPr>
        <p:spPr>
          <a:xfrm>
            <a:off x="1673967" y="158311"/>
            <a:ext cx="8800264"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1">
                    <a:lumMod val="75000"/>
                  </a:schemeClr>
                </a:solidFill>
              </a:rPr>
              <a:t>90:10 Model-Instructional Schedule</a:t>
            </a:r>
            <a:endParaRPr lang="en-US"/>
          </a:p>
        </p:txBody>
      </p:sp>
    </p:spTree>
    <p:extLst>
      <p:ext uri="{BB962C8B-B14F-4D97-AF65-F5344CB8AC3E}">
        <p14:creationId xmlns:p14="http://schemas.microsoft.com/office/powerpoint/2010/main" val="3455225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704" y="949512"/>
            <a:ext cx="6782695" cy="1117413"/>
          </a:xfrm>
        </p:spPr>
        <p:txBody>
          <a:bodyPr>
            <a:normAutofit fontScale="90000"/>
          </a:bodyPr>
          <a:lstStyle/>
          <a:p>
            <a:r>
              <a:rPr lang="en-US" dirty="0"/>
              <a:t>Anna Borba’s  Schedule for Kindergarten – 2023-2024</a:t>
            </a:r>
          </a:p>
        </p:txBody>
      </p:sp>
      <p:sp>
        <p:nvSpPr>
          <p:cNvPr id="3" name="Content Placeholder 2"/>
          <p:cNvSpPr>
            <a:spLocks noGrp="1"/>
          </p:cNvSpPr>
          <p:nvPr>
            <p:ph idx="1"/>
          </p:nvPr>
        </p:nvSpPr>
        <p:spPr>
          <a:xfrm>
            <a:off x="2363548" y="2641600"/>
            <a:ext cx="6343201" cy="3530600"/>
          </a:xfrm>
        </p:spPr>
        <p:txBody>
          <a:bodyPr vert="horz" lIns="91440" tIns="45720" rIns="91440" bIns="45720" rtlCol="0" anchor="t">
            <a:normAutofit/>
          </a:bodyPr>
          <a:lstStyle/>
          <a:p>
            <a:r>
              <a:rPr lang="en-US" sz="2000" dirty="0">
                <a:ea typeface="+mn-lt"/>
                <a:cs typeface="+mn-lt"/>
              </a:rPr>
              <a:t>Gate opens for A.M. class at 7:40</a:t>
            </a:r>
            <a:endParaRPr lang="en-US" sz="2000" dirty="0"/>
          </a:p>
          <a:p>
            <a:r>
              <a:rPr lang="en-US" sz="2000" b="1" dirty="0">
                <a:ea typeface="+mn-lt"/>
                <a:cs typeface="+mn-lt"/>
              </a:rPr>
              <a:t>A.M. Kindergarten 7:50 -11:10</a:t>
            </a:r>
            <a:endParaRPr lang="en-US" sz="2000" b="1" dirty="0"/>
          </a:p>
          <a:p>
            <a:endParaRPr lang="en-US" sz="2000" dirty="0"/>
          </a:p>
          <a:p>
            <a:r>
              <a:rPr lang="en-US" sz="2000" dirty="0">
                <a:ea typeface="+mn-lt"/>
                <a:cs typeface="+mn-lt"/>
              </a:rPr>
              <a:t>Gate opens for P.M. class at </a:t>
            </a:r>
            <a:r>
              <a:rPr lang="en-US" sz="2000" dirty="0">
                <a:solidFill>
                  <a:schemeClr val="tx1"/>
                </a:solidFill>
                <a:ea typeface="+mn-lt"/>
                <a:cs typeface="+mn-lt"/>
              </a:rPr>
              <a:t>11:00</a:t>
            </a:r>
            <a:endParaRPr lang="en-US" sz="2000" dirty="0">
              <a:solidFill>
                <a:schemeClr val="tx1"/>
              </a:solidFill>
            </a:endParaRPr>
          </a:p>
          <a:p>
            <a:r>
              <a:rPr lang="en-US" sz="2000" b="1" dirty="0"/>
              <a:t>P.M. Kindergarten </a:t>
            </a:r>
            <a:r>
              <a:rPr lang="en-US" sz="2000" b="1" dirty="0">
                <a:solidFill>
                  <a:schemeClr val="tx1"/>
                </a:solidFill>
              </a:rPr>
              <a:t>11:10-2:30</a:t>
            </a:r>
          </a:p>
          <a:p>
            <a:r>
              <a:rPr lang="en-US" dirty="0">
                <a:solidFill>
                  <a:schemeClr val="accent4"/>
                </a:solidFill>
              </a:rPr>
              <a:t>SOAR Provides before and after school childcare for both AM &amp;PM classes </a:t>
            </a:r>
          </a:p>
        </p:txBody>
      </p:sp>
    </p:spTree>
    <p:extLst>
      <p:ext uri="{BB962C8B-B14F-4D97-AF65-F5344CB8AC3E}">
        <p14:creationId xmlns:p14="http://schemas.microsoft.com/office/powerpoint/2010/main" val="346268223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1B8520-39D0-4E39-88E2-3CE8E9A6E44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F017D31-E675-491F-B600-F06278E25DAD}">
  <ds:schemaRefs>
    <ds:schemaRef ds:uri="http://schemas.microsoft.com/sharepoint/v3/contenttype/forms"/>
  </ds:schemaRefs>
</ds:datastoreItem>
</file>

<file path=customXml/itemProps3.xml><?xml version="1.0" encoding="utf-8"?>
<ds:datastoreItem xmlns:ds="http://schemas.openxmlformats.org/officeDocument/2006/customXml" ds:itemID="{6A89A57F-CF3F-47C6-90BB-70331E72B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51</TotalTime>
  <Words>1863</Words>
  <Application>Microsoft Office PowerPoint</Application>
  <PresentationFormat>Widescreen</PresentationFormat>
  <Paragraphs>194</Paragraphs>
  <Slides>18</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Abadi MT Condensed Light</vt:lpstr>
      <vt:lpstr>Arial</vt:lpstr>
      <vt:lpstr>Calibri</vt:lpstr>
      <vt:lpstr>Century Gothic</vt:lpstr>
      <vt:lpstr>Garamond</vt:lpstr>
      <vt:lpstr>Raleway</vt:lpstr>
      <vt:lpstr>Segoe UI</vt:lpstr>
      <vt:lpstr>Wingdings 3</vt:lpstr>
      <vt:lpstr>Organic</vt:lpstr>
      <vt:lpstr>Dual Language Immersion – Spanish at Anna Borba</vt:lpstr>
      <vt:lpstr>Dual Language Immersion begins at Borba Elementary for the 2023-24 School Year  for  ENTERING KINDERGARTENERS (for students in CVUSD and other districts)</vt:lpstr>
      <vt:lpstr>Borba Elementary – Meet the Staff</vt:lpstr>
      <vt:lpstr>Agenda</vt:lpstr>
      <vt:lpstr>Chino Valley Unified School District’s Dual Language Program Mission </vt:lpstr>
      <vt:lpstr>Program Goals</vt:lpstr>
      <vt:lpstr>Program Model</vt:lpstr>
      <vt:lpstr>PowerPoint Presentation</vt:lpstr>
      <vt:lpstr>Anna Borba’s  Schedule for Kindergarten – 2023-2024</vt:lpstr>
      <vt:lpstr>Sample Daily Classroom Schedule</vt:lpstr>
      <vt:lpstr>PowerPoint Presentation</vt:lpstr>
      <vt:lpstr>Open Enrollment Process</vt:lpstr>
      <vt:lpstr>After the Lottery. . .</vt:lpstr>
      <vt:lpstr>It’s a Commitment . . . </vt:lpstr>
      <vt:lpstr>It’s a Commitment . . . </vt:lpstr>
      <vt:lpstr>It’s a Commitment . . . </vt:lpstr>
      <vt:lpstr>Resources for Further Research</vt:lpstr>
      <vt:lpstr>Questions &amp; School Tour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Dual Language Immersion – Spanish at Anna Borba</dc:title>
  <dc:creator>Lao, Emily</dc:creator>
  <cp:lastModifiedBy>Lao, Emily</cp:lastModifiedBy>
  <cp:revision>1</cp:revision>
  <dcterms:created xsi:type="dcterms:W3CDTF">2023-02-27T17:15:22Z</dcterms:created>
  <dcterms:modified xsi:type="dcterms:W3CDTF">2023-02-27T18:07:18Z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