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D505"/>
    <a:srgbClr val="BE0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>
        <p:scale>
          <a:sx n="76" d="100"/>
          <a:sy n="76" d="100"/>
        </p:scale>
        <p:origin x="-65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7B941DD-D44A-49F7-8FCC-C8EFD9684A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1319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F0696A-8C82-4B5E-AA5E-2BDD68CC769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http://www.gleesonlaw.com/images/scales%20of%20justice.jpg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B03D1D-D0C9-4436-9A6A-B9F2B133984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http://a4.files.biography.com/image/upload/c_fit,cs_srgb,dpr_1.0,h_1200,q_80,w_1200/MTI5MjkxNDc4ODk0NjUyMDM1.jpg</a:t>
            </a:r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6F5C7D-45D4-4916-9274-949CEC85F1E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http://outreach.uwyo.edu/correspondence/images/mail.jpg</a:t>
            </a:r>
          </a:p>
          <a:p>
            <a:r>
              <a:rPr lang="en-US" altLang="en-US"/>
              <a:t>http://images.inmagine.com/168nwm/dynamicgraphics/vc007/vc007059.jpg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3698E9-EF8F-4FA7-8B56-619CAE3E35E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http://secure.northlandmarine.com/images/ColBoysIceCaveRev06.jpg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CB0E50-4685-40F1-BA2E-4EAFB294E42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http://www.visitingdc.com/images/jimmy-carter-picture.jpg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3CC950-5E40-421C-B772-DDDC6F353A1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http://www.theodoresworld.net/pcfreezone/wethepeople8.jpg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869C1A0-92B5-488D-8AB5-26BB82B2652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9E925-B6CE-4665-BB82-10270BEB575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F5D1-6965-420D-B553-C7EA545470D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A6765-CEBA-4A11-A269-E140A74B6F0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44BF-8D4D-45E1-AA1E-73F71C1E403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2C054-251E-4EE6-A3AF-5D70658E27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D2BE-B5C5-42F3-8873-33887FA98B8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02E8-E090-4E71-A64B-75464E32CC0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A77E9-F507-45B7-9B22-6B4C9022879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932D-0BF9-4F35-8873-B09F8E0D7D45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5E7A-5E70-4284-ACFD-BEF4BC34FCE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A306A9-E66C-4FDC-9EC9-343AD714505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audio" Target="../media/audio7.wav"/><Relationship Id="rId4" Type="http://schemas.openxmlformats.org/officeDocument/2006/relationships/audio" Target="../media/audio6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audio" Target="../media/audio9.wav"/><Relationship Id="rId4" Type="http://schemas.openxmlformats.org/officeDocument/2006/relationships/audio" Target="../media/audio8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audio" Target="../media/audio11.wav"/><Relationship Id="rId4" Type="http://schemas.openxmlformats.org/officeDocument/2006/relationships/audio" Target="../media/audio10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audio" Target="../media/audio12.wav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1"/>
                </a:solidFill>
              </a:rPr>
              <a:t>Ch</a:t>
            </a:r>
            <a:r>
              <a:rPr lang="en-US" altLang="en-US" dirty="0">
                <a:solidFill>
                  <a:schemeClr val="tx1"/>
                </a:solidFill>
              </a:rPr>
              <a:t> 12 sec 3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Influencing Court Decisions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I.  Basing Decisions on the Law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4572000" cy="47244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en-US" altLang="en-US" sz="2800" dirty="0">
                <a:solidFill>
                  <a:schemeClr val="tx1"/>
                </a:solidFill>
              </a:rPr>
              <a:t>Justices must base their opinion on the law, not on personal opinions.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en-US" altLang="en-US" sz="2800" dirty="0">
                <a:solidFill>
                  <a:schemeClr val="tx1"/>
                </a:solidFill>
              </a:rPr>
              <a:t>The Court must interpret laws and relate their interpretations to the Constitution itself, relevant statutes, and legal precedents.</a:t>
            </a:r>
          </a:p>
        </p:txBody>
      </p:sp>
      <p:pic>
        <p:nvPicPr>
          <p:cNvPr id="3077" name="Picture 5" descr="scales%20of%20justic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143000"/>
            <a:ext cx="3600450" cy="538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awsometh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awsometh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ing_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II.  Views of the Justices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lphaUcPeriod"/>
            </a:pPr>
            <a:r>
              <a:rPr lang="en-US" altLang="en-US" sz="2800" dirty="0">
                <a:solidFill>
                  <a:schemeClr val="tx1"/>
                </a:solidFill>
              </a:rPr>
              <a:t>Justices monitor important issues; some become identified with them.</a:t>
            </a:r>
          </a:p>
          <a:p>
            <a:pPr marL="609600" indent="-609600">
              <a:buFontTx/>
              <a:buAutoNum type="alphaUcPeriod"/>
            </a:pPr>
            <a:r>
              <a:rPr lang="en-US" altLang="en-US" sz="2800" dirty="0">
                <a:solidFill>
                  <a:schemeClr val="tx1"/>
                </a:solidFill>
              </a:rPr>
              <a:t>As justices retire, the majority voting blocs on certain issues may change.</a:t>
            </a:r>
          </a:p>
          <a:p>
            <a:pPr marL="609600" indent="-609600">
              <a:buFontTx/>
              <a:buNone/>
            </a:pPr>
            <a:endParaRPr lang="en-US" altLang="en-US"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a4.files.biography.com/image/upload/c_fit,cs_srgb,dpr_1.0,h_1200,q_80,w_1200/MTI5MjkxNDc4ODk0NjUyMDM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676400"/>
            <a:ext cx="3657600" cy="4629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pergeni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pergeni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monkcha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III.  Relations Among Justices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343400" cy="4525963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FontTx/>
              <a:buAutoNum type="alphaUcPeriod"/>
            </a:pPr>
            <a:r>
              <a:rPr lang="en-US" altLang="en-US" sz="2800" dirty="0">
                <a:solidFill>
                  <a:schemeClr val="tx1"/>
                </a:solidFill>
              </a:rPr>
              <a:t>Modern justices meet for discussion, but most communicate in writing.</a:t>
            </a:r>
          </a:p>
          <a:p>
            <a:pPr marL="609600" indent="-609600">
              <a:lnSpc>
                <a:spcPct val="80000"/>
              </a:lnSpc>
              <a:buFontTx/>
              <a:buAutoNum type="alphaUcPeriod"/>
            </a:pPr>
            <a:r>
              <a:rPr lang="en-US" altLang="en-US" sz="2800" dirty="0">
                <a:solidFill>
                  <a:schemeClr val="tx1"/>
                </a:solidFill>
              </a:rPr>
              <a:t>Personal relations among justices may influence the Court’s decisions.</a:t>
            </a:r>
          </a:p>
          <a:p>
            <a:pPr marL="609600" indent="-609600">
              <a:lnSpc>
                <a:spcPct val="80000"/>
              </a:lnSpc>
              <a:buFontTx/>
              <a:buAutoNum type="alphaUcPeriod"/>
            </a:pPr>
            <a:r>
              <a:rPr lang="en-US" altLang="en-US" sz="2800" dirty="0">
                <a:solidFill>
                  <a:schemeClr val="tx1"/>
                </a:solidFill>
              </a:rPr>
              <a:t>The chief justice’s skillful leadership can help promote harmony.</a:t>
            </a:r>
          </a:p>
        </p:txBody>
      </p:sp>
      <p:pic>
        <p:nvPicPr>
          <p:cNvPr id="5125" name="Picture 5" descr="mai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981200"/>
            <a:ext cx="2295525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vc00705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657600"/>
            <a:ext cx="2500313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alms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alms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alms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metal_cla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metal_cla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IV.  The Court and Society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4572000" cy="5029200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FontTx/>
              <a:buAutoNum type="alphaUcPeriod"/>
            </a:pPr>
            <a:r>
              <a:rPr lang="en-US" altLang="en-US" sz="2800" dirty="0">
                <a:solidFill>
                  <a:schemeClr val="tx1"/>
                </a:solidFill>
              </a:rPr>
              <a:t>Although insulated from public opinion and political pressures, the Court needs public support; its authority depends in part on public acceptance.</a:t>
            </a:r>
          </a:p>
          <a:p>
            <a:pPr marL="609600" indent="-609600">
              <a:lnSpc>
                <a:spcPct val="80000"/>
              </a:lnSpc>
              <a:buFontTx/>
              <a:buAutoNum type="alphaUcPeriod"/>
            </a:pPr>
            <a:r>
              <a:rPr lang="en-US" altLang="en-US" sz="2800" dirty="0">
                <a:solidFill>
                  <a:schemeClr val="tx1"/>
                </a:solidFill>
              </a:rPr>
              <a:t>Justices are influenced by the values and beliefs of society; their decisions usually reflect important societal changes.</a:t>
            </a:r>
          </a:p>
        </p:txBody>
      </p:sp>
      <p:pic>
        <p:nvPicPr>
          <p:cNvPr id="6149" name="Picture 5" descr="ColBoysIceCaveRev0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752600"/>
            <a:ext cx="2833688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noexpectation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rksi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noexpectation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V.  Balancing the Court’s Power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5257800" cy="50292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en-US" altLang="en-US" sz="2800" dirty="0">
                <a:solidFill>
                  <a:schemeClr val="tx1"/>
                </a:solidFill>
              </a:rPr>
              <a:t>The power of presidents to fill vacancies on the Court, as has every full-term president except Carter, gives them influence over the Court.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en-US" altLang="en-US" sz="2800" dirty="0">
                <a:solidFill>
                  <a:schemeClr val="tx1"/>
                </a:solidFill>
              </a:rPr>
              <a:t>As head of the executive branch, the president is responsible for enforcing the Court’s decisions but may do so vigorously or with little enthusiasm.</a:t>
            </a:r>
          </a:p>
        </p:txBody>
      </p:sp>
      <p:pic>
        <p:nvPicPr>
          <p:cNvPr id="7173" name="Picture 5" descr="jimmy-carter-pictur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05000"/>
            <a:ext cx="3810000" cy="328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crea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smileandwav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crea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V.  Balancing the Court’s Power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5715000" cy="5029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lphaUcPeriod" startAt="3"/>
            </a:pPr>
            <a:r>
              <a:rPr lang="en-US" altLang="en-US" dirty="0">
                <a:solidFill>
                  <a:schemeClr val="tx1"/>
                </a:solidFill>
              </a:rPr>
              <a:t>Congress has the power to limit the Court’s ability to hear certain cases; may propose a constitutional amendment to overturn a decision; may set, but not reduce, the justice’s salaries; uses its confirmation power to shape the Court’s position on social issues.</a:t>
            </a:r>
          </a:p>
        </p:txBody>
      </p:sp>
      <p:pic>
        <p:nvPicPr>
          <p:cNvPr id="8197" name="Picture 5" descr="wethepeople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438400"/>
            <a:ext cx="3048000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crea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rr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In your notebooks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321+1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Write 3 things you learned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Write 2 things you want to learn more about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Write 1 thing you did not understand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Write 1 thing someone else learned that you did not write down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682</TotalTime>
  <Words>342</Words>
  <Application>Microsoft Office PowerPoint</Application>
  <PresentationFormat>On-screen Show (4:3)</PresentationFormat>
  <Paragraphs>39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Apothecary</vt:lpstr>
      <vt:lpstr>Influencing Court Decisions</vt:lpstr>
      <vt:lpstr>I.  Basing Decisions on the Law  </vt:lpstr>
      <vt:lpstr>II.  Views of the Justices</vt:lpstr>
      <vt:lpstr>III.  Relations Among Justices</vt:lpstr>
      <vt:lpstr>IV.  The Court and Society</vt:lpstr>
      <vt:lpstr>V.  Balancing the Court’s Power</vt:lpstr>
      <vt:lpstr>V.  Balancing the Court’s Power</vt:lpstr>
      <vt:lpstr>In your notebooks</vt:lpstr>
    </vt:vector>
  </TitlesOfParts>
  <Company>Chino Hills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</dc:creator>
  <cp:lastModifiedBy>Work</cp:lastModifiedBy>
  <cp:revision>8</cp:revision>
  <dcterms:created xsi:type="dcterms:W3CDTF">2007-02-21T22:32:40Z</dcterms:created>
  <dcterms:modified xsi:type="dcterms:W3CDTF">2015-12-15T22:23:26Z</dcterms:modified>
</cp:coreProperties>
</file>