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1" r:id="rId8"/>
    <p:sldId id="262" r:id="rId9"/>
    <p:sldId id="263" r:id="rId10"/>
    <p:sldId id="264" r:id="rId11"/>
    <p:sldId id="25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D38E1-9957-42C5-AF94-0285A3300A93}" v="2538" dt="2021-03-16T06:59:14.754"/>
    <p1510:client id="{EA2C183C-436D-448A-BDA7-09D176D251BB}" v="871" dt="2021-03-16T06:06:32.603"/>
    <p1510:client id="{EE8FEAA6-ECEB-4654-8FA2-446B68475649}" v="32" dt="2021-03-16T03:06:07.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E3F0-4F78-45CB-8CAE-E2E7A111DD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FB76FF-BF8C-4304-83AE-217FAA8EAF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759D88-7B63-442E-BE65-7323353715AB}"/>
              </a:ext>
            </a:extLst>
          </p:cNvPr>
          <p:cNvSpPr>
            <a:spLocks noGrp="1"/>
          </p:cNvSpPr>
          <p:nvPr>
            <p:ph type="dt" sz="half" idx="10"/>
          </p:nvPr>
        </p:nvSpPr>
        <p:spPr/>
        <p:txBody>
          <a:bodyPr/>
          <a:lstStyle/>
          <a:p>
            <a:fld id="{0C469832-2170-4951-AA5A-5AC00BA15B1B}" type="datetimeFigureOut">
              <a:rPr lang="en-US" smtClean="0"/>
              <a:t>3/22/2021</a:t>
            </a:fld>
            <a:endParaRPr lang="en-US"/>
          </a:p>
        </p:txBody>
      </p:sp>
      <p:sp>
        <p:nvSpPr>
          <p:cNvPr id="5" name="Footer Placeholder 4">
            <a:extLst>
              <a:ext uri="{FF2B5EF4-FFF2-40B4-BE49-F238E27FC236}">
                <a16:creationId xmlns:a16="http://schemas.microsoft.com/office/drawing/2014/main" id="{A5F0252C-95CB-4827-BA8D-6A1EE6A65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89808-D6DE-4AD4-AC2F-C81FAA7AE16C}"/>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296873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DFDC-786C-49D0-961E-D1EA4E3088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1CC4CC-A321-4EE8-A6FD-38A1EAE5E6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F028A-27C1-46D5-BC17-FE8C853195D8}"/>
              </a:ext>
            </a:extLst>
          </p:cNvPr>
          <p:cNvSpPr>
            <a:spLocks noGrp="1"/>
          </p:cNvSpPr>
          <p:nvPr>
            <p:ph type="dt" sz="half" idx="10"/>
          </p:nvPr>
        </p:nvSpPr>
        <p:spPr/>
        <p:txBody>
          <a:bodyPr/>
          <a:lstStyle/>
          <a:p>
            <a:fld id="{0C469832-2170-4951-AA5A-5AC00BA15B1B}" type="datetimeFigureOut">
              <a:rPr lang="en-US" smtClean="0"/>
              <a:t>3/22/2021</a:t>
            </a:fld>
            <a:endParaRPr lang="en-US"/>
          </a:p>
        </p:txBody>
      </p:sp>
      <p:sp>
        <p:nvSpPr>
          <p:cNvPr id="5" name="Footer Placeholder 4">
            <a:extLst>
              <a:ext uri="{FF2B5EF4-FFF2-40B4-BE49-F238E27FC236}">
                <a16:creationId xmlns:a16="http://schemas.microsoft.com/office/drawing/2014/main" id="{33F68A27-8E07-4B42-869E-A3CB7487B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540C4-ACA1-4E7F-96A7-2A7E9FDEF38D}"/>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424444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3B468-BB6E-4158-A3F7-D09E51D67E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521CE1-D3D7-45C2-9848-05AE7BBF48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2242E-77AB-4E30-BB9E-AAE0394D1DA8}"/>
              </a:ext>
            </a:extLst>
          </p:cNvPr>
          <p:cNvSpPr>
            <a:spLocks noGrp="1"/>
          </p:cNvSpPr>
          <p:nvPr>
            <p:ph type="dt" sz="half" idx="10"/>
          </p:nvPr>
        </p:nvSpPr>
        <p:spPr/>
        <p:txBody>
          <a:bodyPr/>
          <a:lstStyle/>
          <a:p>
            <a:fld id="{0C469832-2170-4951-AA5A-5AC00BA15B1B}" type="datetimeFigureOut">
              <a:rPr lang="en-US" smtClean="0"/>
              <a:t>3/22/2021</a:t>
            </a:fld>
            <a:endParaRPr lang="en-US"/>
          </a:p>
        </p:txBody>
      </p:sp>
      <p:sp>
        <p:nvSpPr>
          <p:cNvPr id="5" name="Footer Placeholder 4">
            <a:extLst>
              <a:ext uri="{FF2B5EF4-FFF2-40B4-BE49-F238E27FC236}">
                <a16:creationId xmlns:a16="http://schemas.microsoft.com/office/drawing/2014/main" id="{342E471E-8AE7-4F6A-8719-FD9DC98A4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F0029-8922-408D-A9E6-492ADC0EE349}"/>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218657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6169-FFA3-465F-BE08-1C94BC282D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345C2-CEE9-4633-BB8B-E9B975168F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8CA08-5240-4357-81B9-79F2C8847388}"/>
              </a:ext>
            </a:extLst>
          </p:cNvPr>
          <p:cNvSpPr>
            <a:spLocks noGrp="1"/>
          </p:cNvSpPr>
          <p:nvPr>
            <p:ph type="dt" sz="half" idx="10"/>
          </p:nvPr>
        </p:nvSpPr>
        <p:spPr/>
        <p:txBody>
          <a:bodyPr/>
          <a:lstStyle/>
          <a:p>
            <a:fld id="{0C469832-2170-4951-AA5A-5AC00BA15B1B}" type="datetimeFigureOut">
              <a:rPr lang="en-US" smtClean="0"/>
              <a:t>3/22/2021</a:t>
            </a:fld>
            <a:endParaRPr lang="en-US"/>
          </a:p>
        </p:txBody>
      </p:sp>
      <p:sp>
        <p:nvSpPr>
          <p:cNvPr id="5" name="Footer Placeholder 4">
            <a:extLst>
              <a:ext uri="{FF2B5EF4-FFF2-40B4-BE49-F238E27FC236}">
                <a16:creationId xmlns:a16="http://schemas.microsoft.com/office/drawing/2014/main" id="{D31B2192-230B-4248-9464-132A6C71D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A75C4-837B-4A2A-A5BB-D7CB564420AF}"/>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37467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462A-6D7C-42D8-81DA-C173586209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DA7EAA-B285-4580-8582-1843EE4229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78AE0E-4D5D-4320-A86A-C8338F99EC31}"/>
              </a:ext>
            </a:extLst>
          </p:cNvPr>
          <p:cNvSpPr>
            <a:spLocks noGrp="1"/>
          </p:cNvSpPr>
          <p:nvPr>
            <p:ph type="dt" sz="half" idx="10"/>
          </p:nvPr>
        </p:nvSpPr>
        <p:spPr/>
        <p:txBody>
          <a:bodyPr/>
          <a:lstStyle/>
          <a:p>
            <a:fld id="{0C469832-2170-4951-AA5A-5AC00BA15B1B}" type="datetimeFigureOut">
              <a:rPr lang="en-US" smtClean="0"/>
              <a:t>3/22/2021</a:t>
            </a:fld>
            <a:endParaRPr lang="en-US"/>
          </a:p>
        </p:txBody>
      </p:sp>
      <p:sp>
        <p:nvSpPr>
          <p:cNvPr id="5" name="Footer Placeholder 4">
            <a:extLst>
              <a:ext uri="{FF2B5EF4-FFF2-40B4-BE49-F238E27FC236}">
                <a16:creationId xmlns:a16="http://schemas.microsoft.com/office/drawing/2014/main" id="{8373711A-071B-4522-8657-31F83CF57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F6B6A-512C-432B-AE40-339F39E108C7}"/>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392764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1BB1-08AC-4B7A-A72F-940AC5898A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9BC57-910F-4F5C-89DF-639008A7F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EC7DFE-424B-4DE0-87D1-38FF8E8DD1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8CBD7B-7035-4319-AF4D-09D8A6A0EF86}"/>
              </a:ext>
            </a:extLst>
          </p:cNvPr>
          <p:cNvSpPr>
            <a:spLocks noGrp="1"/>
          </p:cNvSpPr>
          <p:nvPr>
            <p:ph type="dt" sz="half" idx="10"/>
          </p:nvPr>
        </p:nvSpPr>
        <p:spPr/>
        <p:txBody>
          <a:bodyPr/>
          <a:lstStyle/>
          <a:p>
            <a:fld id="{0C469832-2170-4951-AA5A-5AC00BA15B1B}" type="datetimeFigureOut">
              <a:rPr lang="en-US" smtClean="0"/>
              <a:t>3/22/2021</a:t>
            </a:fld>
            <a:endParaRPr lang="en-US"/>
          </a:p>
        </p:txBody>
      </p:sp>
      <p:sp>
        <p:nvSpPr>
          <p:cNvPr id="6" name="Footer Placeholder 5">
            <a:extLst>
              <a:ext uri="{FF2B5EF4-FFF2-40B4-BE49-F238E27FC236}">
                <a16:creationId xmlns:a16="http://schemas.microsoft.com/office/drawing/2014/main" id="{9289946F-53E4-477F-871E-CEB438B75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C69CE-BBB2-4B00-B6A2-1B316BF7D036}"/>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1471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6BA1E-F5BF-4F75-935A-CBBAD3DA9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B2D9D7-57F3-4237-9C5B-84FEA1EB4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EE5B1-1B01-4EFE-8844-114AD37C4A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62C4DC-056C-4543-A82A-ED1838473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80F0A-0BE9-488A-AB31-0992D865CA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F3BCDE-C941-4251-8422-EBC4D32E4D81}"/>
              </a:ext>
            </a:extLst>
          </p:cNvPr>
          <p:cNvSpPr>
            <a:spLocks noGrp="1"/>
          </p:cNvSpPr>
          <p:nvPr>
            <p:ph type="dt" sz="half" idx="10"/>
          </p:nvPr>
        </p:nvSpPr>
        <p:spPr/>
        <p:txBody>
          <a:bodyPr/>
          <a:lstStyle/>
          <a:p>
            <a:fld id="{0C469832-2170-4951-AA5A-5AC00BA15B1B}" type="datetimeFigureOut">
              <a:rPr lang="en-US" smtClean="0"/>
              <a:t>3/22/2021</a:t>
            </a:fld>
            <a:endParaRPr lang="en-US"/>
          </a:p>
        </p:txBody>
      </p:sp>
      <p:sp>
        <p:nvSpPr>
          <p:cNvPr id="8" name="Footer Placeholder 7">
            <a:extLst>
              <a:ext uri="{FF2B5EF4-FFF2-40B4-BE49-F238E27FC236}">
                <a16:creationId xmlns:a16="http://schemas.microsoft.com/office/drawing/2014/main" id="{BB13A205-9324-40D9-A7D7-68651F912F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5DA47D-D8E8-41F1-9105-C3E435A047D9}"/>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65746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E9C2-1637-4589-96CC-C937BD6CD8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0E5A1C-5730-40D7-97E8-0025307B7BCD}"/>
              </a:ext>
            </a:extLst>
          </p:cNvPr>
          <p:cNvSpPr>
            <a:spLocks noGrp="1"/>
          </p:cNvSpPr>
          <p:nvPr>
            <p:ph type="dt" sz="half" idx="10"/>
          </p:nvPr>
        </p:nvSpPr>
        <p:spPr/>
        <p:txBody>
          <a:bodyPr/>
          <a:lstStyle/>
          <a:p>
            <a:fld id="{0C469832-2170-4951-AA5A-5AC00BA15B1B}" type="datetimeFigureOut">
              <a:rPr lang="en-US" smtClean="0"/>
              <a:t>3/22/2021</a:t>
            </a:fld>
            <a:endParaRPr lang="en-US"/>
          </a:p>
        </p:txBody>
      </p:sp>
      <p:sp>
        <p:nvSpPr>
          <p:cNvPr id="4" name="Footer Placeholder 3">
            <a:extLst>
              <a:ext uri="{FF2B5EF4-FFF2-40B4-BE49-F238E27FC236}">
                <a16:creationId xmlns:a16="http://schemas.microsoft.com/office/drawing/2014/main" id="{B38B1794-443E-4BF6-876C-EC8CE3878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AC0488-06A6-4CB7-8F5A-0A1E56364A2C}"/>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352143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44B7A6-D260-4F33-8FAE-B0E9E802F30C}"/>
              </a:ext>
            </a:extLst>
          </p:cNvPr>
          <p:cNvSpPr>
            <a:spLocks noGrp="1"/>
          </p:cNvSpPr>
          <p:nvPr>
            <p:ph type="dt" sz="half" idx="10"/>
          </p:nvPr>
        </p:nvSpPr>
        <p:spPr/>
        <p:txBody>
          <a:bodyPr/>
          <a:lstStyle/>
          <a:p>
            <a:fld id="{0C469832-2170-4951-AA5A-5AC00BA15B1B}" type="datetimeFigureOut">
              <a:rPr lang="en-US" smtClean="0"/>
              <a:t>3/22/2021</a:t>
            </a:fld>
            <a:endParaRPr lang="en-US"/>
          </a:p>
        </p:txBody>
      </p:sp>
      <p:sp>
        <p:nvSpPr>
          <p:cNvPr id="3" name="Footer Placeholder 2">
            <a:extLst>
              <a:ext uri="{FF2B5EF4-FFF2-40B4-BE49-F238E27FC236}">
                <a16:creationId xmlns:a16="http://schemas.microsoft.com/office/drawing/2014/main" id="{295E22EF-62FF-47A3-8AB2-7D7A733156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A8334C-04EA-4B2A-9ECC-46B9C77B952A}"/>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311547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0D35-9CB1-44FC-9DAB-F16A90F5B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18B1CF-0F8D-4CBB-9939-C9A11B454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05AC5-07DA-4E55-8F04-BEEF50E86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988817-BAA9-4916-8BF2-5D6DE5E4873B}"/>
              </a:ext>
            </a:extLst>
          </p:cNvPr>
          <p:cNvSpPr>
            <a:spLocks noGrp="1"/>
          </p:cNvSpPr>
          <p:nvPr>
            <p:ph type="dt" sz="half" idx="10"/>
          </p:nvPr>
        </p:nvSpPr>
        <p:spPr/>
        <p:txBody>
          <a:bodyPr/>
          <a:lstStyle/>
          <a:p>
            <a:fld id="{0C469832-2170-4951-AA5A-5AC00BA15B1B}" type="datetimeFigureOut">
              <a:rPr lang="en-US" smtClean="0"/>
              <a:t>3/22/2021</a:t>
            </a:fld>
            <a:endParaRPr lang="en-US"/>
          </a:p>
        </p:txBody>
      </p:sp>
      <p:sp>
        <p:nvSpPr>
          <p:cNvPr id="6" name="Footer Placeholder 5">
            <a:extLst>
              <a:ext uri="{FF2B5EF4-FFF2-40B4-BE49-F238E27FC236}">
                <a16:creationId xmlns:a16="http://schemas.microsoft.com/office/drawing/2014/main" id="{74156B81-1D71-4324-A246-FB687E970D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8CC90C-D2B9-4456-974B-ECD9C17D0109}"/>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200185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0998-1F7E-4FE4-B9AC-274C30E66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2DDC3D-8481-4838-A996-6EDF9F5418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7C46D-2CE9-44A9-8D61-191BC51C1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9BACD-3A53-4E70-A41B-CCA526705BBB}"/>
              </a:ext>
            </a:extLst>
          </p:cNvPr>
          <p:cNvSpPr>
            <a:spLocks noGrp="1"/>
          </p:cNvSpPr>
          <p:nvPr>
            <p:ph type="dt" sz="half" idx="10"/>
          </p:nvPr>
        </p:nvSpPr>
        <p:spPr/>
        <p:txBody>
          <a:bodyPr/>
          <a:lstStyle/>
          <a:p>
            <a:fld id="{0C469832-2170-4951-AA5A-5AC00BA15B1B}" type="datetimeFigureOut">
              <a:rPr lang="en-US" smtClean="0"/>
              <a:t>3/22/2021</a:t>
            </a:fld>
            <a:endParaRPr lang="en-US"/>
          </a:p>
        </p:txBody>
      </p:sp>
      <p:sp>
        <p:nvSpPr>
          <p:cNvPr id="6" name="Footer Placeholder 5">
            <a:extLst>
              <a:ext uri="{FF2B5EF4-FFF2-40B4-BE49-F238E27FC236}">
                <a16:creationId xmlns:a16="http://schemas.microsoft.com/office/drawing/2014/main" id="{F5F44CEF-DB92-4107-BD51-21A3EE79C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70CD8-C263-4B88-BCD1-826AD9F13687}"/>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15740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45B6AC-B4DF-4459-8CCA-5E85BFB58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7A59E9-CAAC-4401-99C3-0693C6857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83242-EE8B-4A3A-AE6C-CBFADDE0E1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69832-2170-4951-AA5A-5AC00BA15B1B}" type="datetimeFigureOut">
              <a:rPr lang="en-US" smtClean="0"/>
              <a:t>3/22/2021</a:t>
            </a:fld>
            <a:endParaRPr lang="en-US"/>
          </a:p>
        </p:txBody>
      </p:sp>
      <p:sp>
        <p:nvSpPr>
          <p:cNvPr id="5" name="Footer Placeholder 4">
            <a:extLst>
              <a:ext uri="{FF2B5EF4-FFF2-40B4-BE49-F238E27FC236}">
                <a16:creationId xmlns:a16="http://schemas.microsoft.com/office/drawing/2014/main" id="{20048209-E97E-4798-9312-1A6E24E7B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9D7463-3E30-43FD-9902-9E63896E08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82DB9-23CD-4EED-9893-096538EC5884}" type="slidenum">
              <a:rPr lang="en-US" smtClean="0"/>
              <a:t>‹#›</a:t>
            </a:fld>
            <a:endParaRPr lang="en-US"/>
          </a:p>
        </p:txBody>
      </p:sp>
    </p:spTree>
    <p:extLst>
      <p:ext uri="{BB962C8B-B14F-4D97-AF65-F5344CB8AC3E}">
        <p14:creationId xmlns:p14="http://schemas.microsoft.com/office/powerpoint/2010/main" val="3292367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D161-5633-4C8C-A0B4-09972350903C}"/>
              </a:ext>
            </a:extLst>
          </p:cNvPr>
          <p:cNvSpPr>
            <a:spLocks noGrp="1"/>
          </p:cNvSpPr>
          <p:nvPr>
            <p:ph type="ctrTitle"/>
          </p:nvPr>
        </p:nvSpPr>
        <p:spPr/>
        <p:txBody>
          <a:bodyPr/>
          <a:lstStyle/>
          <a:p>
            <a:r>
              <a:rPr lang="en-US" dirty="0"/>
              <a:t>Ecology Notes Pages 1-7</a:t>
            </a:r>
          </a:p>
        </p:txBody>
      </p:sp>
      <p:sp>
        <p:nvSpPr>
          <p:cNvPr id="3" name="Subtitle 2">
            <a:extLst>
              <a:ext uri="{FF2B5EF4-FFF2-40B4-BE49-F238E27FC236}">
                <a16:creationId xmlns:a16="http://schemas.microsoft.com/office/drawing/2014/main" id="{22F5C389-1A93-4A5A-8C56-69B1BB168D95}"/>
              </a:ext>
            </a:extLst>
          </p:cNvPr>
          <p:cNvSpPr>
            <a:spLocks noGrp="1"/>
          </p:cNvSpPr>
          <p:nvPr>
            <p:ph type="subTitle" idx="1"/>
          </p:nvPr>
        </p:nvSpPr>
        <p:spPr/>
        <p:txBody>
          <a:bodyPr vert="horz" lIns="91440" tIns="45720" rIns="91440" bIns="45720" rtlCol="0" anchor="t">
            <a:normAutofit/>
          </a:bodyPr>
          <a:lstStyle/>
          <a:p>
            <a:r>
              <a:rPr lang="en-US" dirty="0"/>
              <a:t>By Tammy Huynh - Period 4</a:t>
            </a:r>
          </a:p>
        </p:txBody>
      </p:sp>
    </p:spTree>
    <p:extLst>
      <p:ext uri="{BB962C8B-B14F-4D97-AF65-F5344CB8AC3E}">
        <p14:creationId xmlns:p14="http://schemas.microsoft.com/office/powerpoint/2010/main" val="53510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2C5E87-CB8A-4EB6-9DF9-90164F54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83755" y="404258"/>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2F723907-28EE-48D4-B3BC-6C6961AF1627}"/>
              </a:ext>
            </a:extLst>
          </p:cNvPr>
          <p:cNvSpPr txBox="1"/>
          <p:nvPr/>
        </p:nvSpPr>
        <p:spPr>
          <a:xfrm>
            <a:off x="965200" y="3393569"/>
            <a:ext cx="3018553" cy="312383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endParaRPr lang="en-US" sz="2000" dirty="0">
              <a:cs typeface="Calibri"/>
            </a:endParaRPr>
          </a:p>
        </p:txBody>
      </p:sp>
      <p:pic>
        <p:nvPicPr>
          <p:cNvPr id="4" name="Picture 4">
            <a:extLst>
              <a:ext uri="{FF2B5EF4-FFF2-40B4-BE49-F238E27FC236}">
                <a16:creationId xmlns:a16="http://schemas.microsoft.com/office/drawing/2014/main" id="{D5696B93-2521-4856-BFDD-B6BE8D644CD9}"/>
              </a:ext>
            </a:extLst>
          </p:cNvPr>
          <p:cNvPicPr>
            <a:picLocks noChangeAspect="1"/>
          </p:cNvPicPr>
          <p:nvPr/>
        </p:nvPicPr>
        <p:blipFill>
          <a:blip r:embed="rId2"/>
          <a:stretch>
            <a:fillRect/>
          </a:stretch>
        </p:blipFill>
        <p:spPr>
          <a:xfrm>
            <a:off x="4912232" y="3764964"/>
            <a:ext cx="1716842" cy="2293961"/>
          </a:xfrm>
          <a:prstGeom prst="rect">
            <a:avLst/>
          </a:prstGeom>
        </p:spPr>
      </p:pic>
      <p:pic>
        <p:nvPicPr>
          <p:cNvPr id="5" name="Picture 5">
            <a:extLst>
              <a:ext uri="{FF2B5EF4-FFF2-40B4-BE49-F238E27FC236}">
                <a16:creationId xmlns:a16="http://schemas.microsoft.com/office/drawing/2014/main" id="{5E06CA3E-3BEF-417C-BA9A-7F44FBA9F8AB}"/>
              </a:ext>
            </a:extLst>
          </p:cNvPr>
          <p:cNvPicPr>
            <a:picLocks noChangeAspect="1"/>
          </p:cNvPicPr>
          <p:nvPr/>
        </p:nvPicPr>
        <p:blipFill>
          <a:blip r:embed="rId3"/>
          <a:stretch>
            <a:fillRect/>
          </a:stretch>
        </p:blipFill>
        <p:spPr>
          <a:xfrm>
            <a:off x="8110454" y="1597797"/>
            <a:ext cx="2368448" cy="3281644"/>
          </a:xfrm>
          <a:prstGeom prst="rect">
            <a:avLst/>
          </a:prstGeom>
        </p:spPr>
      </p:pic>
      <p:sp>
        <p:nvSpPr>
          <p:cNvPr id="7" name="TextBox 6">
            <a:extLst>
              <a:ext uri="{FF2B5EF4-FFF2-40B4-BE49-F238E27FC236}">
                <a16:creationId xmlns:a16="http://schemas.microsoft.com/office/drawing/2014/main" id="{791AB74C-B040-4666-8E88-BAE8DA2203CD}"/>
              </a:ext>
            </a:extLst>
          </p:cNvPr>
          <p:cNvSpPr txBox="1"/>
          <p:nvPr/>
        </p:nvSpPr>
        <p:spPr>
          <a:xfrm>
            <a:off x="708933" y="1507217"/>
            <a:ext cx="365759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latin typeface="Contoso Global"/>
                <a:cs typeface="Calibri"/>
              </a:rPr>
              <a:t>To begin writing an email, type in the person's email. Next, write a subject explaining wha the email will be about. Then write the teachers name politely. Write a brief, respectful email. Lastly, finish it off with a sincerely, or thank you. </a:t>
            </a:r>
          </a:p>
        </p:txBody>
      </p:sp>
      <p:sp>
        <p:nvSpPr>
          <p:cNvPr id="8" name="TextBox 7">
            <a:extLst>
              <a:ext uri="{FF2B5EF4-FFF2-40B4-BE49-F238E27FC236}">
                <a16:creationId xmlns:a16="http://schemas.microsoft.com/office/drawing/2014/main" id="{B311C1A4-B199-4A8C-BC8A-5CA58C379C4A}"/>
              </a:ext>
            </a:extLst>
          </p:cNvPr>
          <p:cNvSpPr txBox="1"/>
          <p:nvPr/>
        </p:nvSpPr>
        <p:spPr>
          <a:xfrm>
            <a:off x="5010150" y="3486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9" name="TextBox 8">
            <a:extLst>
              <a:ext uri="{FF2B5EF4-FFF2-40B4-BE49-F238E27FC236}">
                <a16:creationId xmlns:a16="http://schemas.microsoft.com/office/drawing/2014/main" id="{E7F784F5-7032-4340-8744-D5640DF33ADF}"/>
              </a:ext>
            </a:extLst>
          </p:cNvPr>
          <p:cNvSpPr txBox="1"/>
          <p:nvPr/>
        </p:nvSpPr>
        <p:spPr>
          <a:xfrm>
            <a:off x="711653" y="573767"/>
            <a:ext cx="38317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accent1">
                    <a:lumMod val="75000"/>
                  </a:schemeClr>
                </a:solidFill>
                <a:cs typeface="Calibri"/>
              </a:rPr>
              <a:t>Class Expectations </a:t>
            </a:r>
          </a:p>
        </p:txBody>
      </p:sp>
    </p:spTree>
    <p:extLst>
      <p:ext uri="{BB962C8B-B14F-4D97-AF65-F5344CB8AC3E}">
        <p14:creationId xmlns:p14="http://schemas.microsoft.com/office/powerpoint/2010/main" val="40136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2C5E87-CB8A-4EB6-9DF9-90164F54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83755" y="404258"/>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10">
            <a:extLst>
              <a:ext uri="{FF2B5EF4-FFF2-40B4-BE49-F238E27FC236}">
                <a16:creationId xmlns:a16="http://schemas.microsoft.com/office/drawing/2014/main" id="{2797C8D3-10F5-4F9E-99B1-B70BBA2EE0F7}"/>
              </a:ext>
            </a:extLst>
          </p:cNvPr>
          <p:cNvPicPr>
            <a:picLocks noChangeAspect="1"/>
          </p:cNvPicPr>
          <p:nvPr/>
        </p:nvPicPr>
        <p:blipFill>
          <a:blip r:embed="rId2"/>
          <a:stretch>
            <a:fillRect/>
          </a:stretch>
        </p:blipFill>
        <p:spPr>
          <a:xfrm>
            <a:off x="7968342" y="1496245"/>
            <a:ext cx="2605315" cy="3451853"/>
          </a:xfrm>
          <a:prstGeom prst="rect">
            <a:avLst/>
          </a:prstGeom>
        </p:spPr>
      </p:pic>
      <p:pic>
        <p:nvPicPr>
          <p:cNvPr id="2" name="Picture 2">
            <a:extLst>
              <a:ext uri="{FF2B5EF4-FFF2-40B4-BE49-F238E27FC236}">
                <a16:creationId xmlns:a16="http://schemas.microsoft.com/office/drawing/2014/main" id="{440240FC-6AA7-412D-A78D-3F6B84CACFFD}"/>
              </a:ext>
            </a:extLst>
          </p:cNvPr>
          <p:cNvPicPr>
            <a:picLocks noChangeAspect="1"/>
          </p:cNvPicPr>
          <p:nvPr/>
        </p:nvPicPr>
        <p:blipFill>
          <a:blip r:embed="rId3"/>
          <a:stretch>
            <a:fillRect/>
          </a:stretch>
        </p:blipFill>
        <p:spPr>
          <a:xfrm>
            <a:off x="3889828" y="3822700"/>
            <a:ext cx="2975428" cy="2231571"/>
          </a:xfrm>
          <a:prstGeom prst="rect">
            <a:avLst/>
          </a:prstGeom>
        </p:spPr>
      </p:pic>
      <p:sp>
        <p:nvSpPr>
          <p:cNvPr id="3" name="TextBox 2">
            <a:extLst>
              <a:ext uri="{FF2B5EF4-FFF2-40B4-BE49-F238E27FC236}">
                <a16:creationId xmlns:a16="http://schemas.microsoft.com/office/drawing/2014/main" id="{1D5C153E-2003-415D-9058-F693476A741A}"/>
              </a:ext>
            </a:extLst>
          </p:cNvPr>
          <p:cNvSpPr txBox="1"/>
          <p:nvPr/>
        </p:nvSpPr>
        <p:spPr>
          <a:xfrm>
            <a:off x="645885" y="406400"/>
            <a:ext cx="32439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accent1">
                    <a:lumMod val="75000"/>
                  </a:schemeClr>
                </a:solidFill>
                <a:cs typeface="Calibri"/>
              </a:rPr>
              <a:t>Cells Theory</a:t>
            </a:r>
          </a:p>
        </p:txBody>
      </p:sp>
      <p:sp>
        <p:nvSpPr>
          <p:cNvPr id="4" name="TextBox 3">
            <a:extLst>
              <a:ext uri="{FF2B5EF4-FFF2-40B4-BE49-F238E27FC236}">
                <a16:creationId xmlns:a16="http://schemas.microsoft.com/office/drawing/2014/main" id="{1BE5462C-7FCC-4013-BAF4-657136C34F53}"/>
              </a:ext>
            </a:extLst>
          </p:cNvPr>
          <p:cNvSpPr txBox="1"/>
          <p:nvPr/>
        </p:nvSpPr>
        <p:spPr>
          <a:xfrm>
            <a:off x="645885" y="1306286"/>
            <a:ext cx="3142342"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Matthias Schleiden, Theodor Schwann, and Rudolf Virchow were the first scientists to come up with a theory about cells. Here is what they concluded:</a:t>
            </a:r>
          </a:p>
          <a:p>
            <a:endParaRPr lang="en-US" dirty="0">
              <a:ea typeface="+mn-lt"/>
              <a:cs typeface="+mn-lt"/>
            </a:endParaRPr>
          </a:p>
          <a:p>
            <a:r>
              <a:rPr lang="en-US" dirty="0">
                <a:ea typeface="+mn-lt"/>
                <a:cs typeface="+mn-lt"/>
              </a:rPr>
              <a:t>1. All living things are made up of cells. </a:t>
            </a:r>
          </a:p>
          <a:p>
            <a:endParaRPr lang="en-US" dirty="0">
              <a:cs typeface="Calibri"/>
            </a:endParaRPr>
          </a:p>
          <a:p>
            <a:r>
              <a:rPr lang="en-US" dirty="0">
                <a:cs typeface="Calibri"/>
              </a:rPr>
              <a:t>2. </a:t>
            </a:r>
            <a:r>
              <a:rPr lang="en-US" dirty="0">
                <a:ea typeface="+mn-lt"/>
                <a:cs typeface="+mn-lt"/>
              </a:rPr>
              <a:t>Cells are the basic units of structure and function in living things. </a:t>
            </a:r>
          </a:p>
          <a:p>
            <a:endParaRPr lang="en-US" dirty="0">
              <a:ea typeface="+mn-lt"/>
              <a:cs typeface="+mn-lt"/>
            </a:endParaRPr>
          </a:p>
          <a:p>
            <a:r>
              <a:rPr lang="en-US" dirty="0">
                <a:cs typeface="Calibri"/>
              </a:rPr>
              <a:t>3. </a:t>
            </a:r>
            <a:r>
              <a:rPr lang="en-US" dirty="0">
                <a:ea typeface="+mn-lt"/>
                <a:cs typeface="+mn-lt"/>
              </a:rPr>
              <a:t>All cells are produced from other cells. </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281164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2C5E87-CB8A-4EB6-9DF9-90164F54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83755" y="404258"/>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a:extLst>
              <a:ext uri="{FF2B5EF4-FFF2-40B4-BE49-F238E27FC236}">
                <a16:creationId xmlns:a16="http://schemas.microsoft.com/office/drawing/2014/main" id="{0074CA8B-C0B5-412F-9AF0-CEB773D7A9F6}"/>
              </a:ext>
            </a:extLst>
          </p:cNvPr>
          <p:cNvPicPr>
            <a:picLocks noChangeAspect="1"/>
          </p:cNvPicPr>
          <p:nvPr/>
        </p:nvPicPr>
        <p:blipFill>
          <a:blip r:embed="rId2"/>
          <a:stretch>
            <a:fillRect/>
          </a:stretch>
        </p:blipFill>
        <p:spPr>
          <a:xfrm>
            <a:off x="8033657" y="1492524"/>
            <a:ext cx="2590801" cy="3430266"/>
          </a:xfrm>
          <a:prstGeom prst="rect">
            <a:avLst/>
          </a:prstGeom>
        </p:spPr>
      </p:pic>
      <p:pic>
        <p:nvPicPr>
          <p:cNvPr id="6" name="Picture 6">
            <a:extLst>
              <a:ext uri="{FF2B5EF4-FFF2-40B4-BE49-F238E27FC236}">
                <a16:creationId xmlns:a16="http://schemas.microsoft.com/office/drawing/2014/main" id="{469017D5-DA5E-4F4E-A7B4-CDB567F83859}"/>
              </a:ext>
            </a:extLst>
          </p:cNvPr>
          <p:cNvPicPr>
            <a:picLocks noChangeAspect="1"/>
          </p:cNvPicPr>
          <p:nvPr/>
        </p:nvPicPr>
        <p:blipFill>
          <a:blip r:embed="rId3"/>
          <a:stretch>
            <a:fillRect/>
          </a:stretch>
        </p:blipFill>
        <p:spPr>
          <a:xfrm>
            <a:off x="5326742" y="4879091"/>
            <a:ext cx="1748972" cy="1425074"/>
          </a:xfrm>
          <a:prstGeom prst="rect">
            <a:avLst/>
          </a:prstGeom>
        </p:spPr>
      </p:pic>
      <p:pic>
        <p:nvPicPr>
          <p:cNvPr id="7" name="Picture 7">
            <a:extLst>
              <a:ext uri="{FF2B5EF4-FFF2-40B4-BE49-F238E27FC236}">
                <a16:creationId xmlns:a16="http://schemas.microsoft.com/office/drawing/2014/main" id="{75B53D0A-10A6-42FF-8312-66A7D3C000E8}"/>
              </a:ext>
            </a:extLst>
          </p:cNvPr>
          <p:cNvPicPr>
            <a:picLocks noChangeAspect="1"/>
          </p:cNvPicPr>
          <p:nvPr/>
        </p:nvPicPr>
        <p:blipFill>
          <a:blip r:embed="rId4"/>
          <a:stretch>
            <a:fillRect/>
          </a:stretch>
        </p:blipFill>
        <p:spPr>
          <a:xfrm>
            <a:off x="4550229" y="3618728"/>
            <a:ext cx="1553029" cy="1304202"/>
          </a:xfrm>
          <a:prstGeom prst="rect">
            <a:avLst/>
          </a:prstGeom>
        </p:spPr>
      </p:pic>
      <p:sp>
        <p:nvSpPr>
          <p:cNvPr id="8" name="TextBox 7">
            <a:extLst>
              <a:ext uri="{FF2B5EF4-FFF2-40B4-BE49-F238E27FC236}">
                <a16:creationId xmlns:a16="http://schemas.microsoft.com/office/drawing/2014/main" id="{4C925767-2131-49B1-9057-D690A08FEDAC}"/>
              </a:ext>
            </a:extLst>
          </p:cNvPr>
          <p:cNvSpPr txBox="1"/>
          <p:nvPr/>
        </p:nvSpPr>
        <p:spPr>
          <a:xfrm>
            <a:off x="674915" y="66765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accent1">
                    <a:lumMod val="75000"/>
                  </a:schemeClr>
                </a:solidFill>
                <a:cs typeface="Calibri"/>
              </a:rPr>
              <a:t>Cells </a:t>
            </a:r>
          </a:p>
        </p:txBody>
      </p:sp>
      <p:sp>
        <p:nvSpPr>
          <p:cNvPr id="9" name="TextBox 8">
            <a:extLst>
              <a:ext uri="{FF2B5EF4-FFF2-40B4-BE49-F238E27FC236}">
                <a16:creationId xmlns:a16="http://schemas.microsoft.com/office/drawing/2014/main" id="{1283294E-C4CE-4B5E-8A31-76C4105474FE}"/>
              </a:ext>
            </a:extLst>
          </p:cNvPr>
          <p:cNvSpPr txBox="1"/>
          <p:nvPr/>
        </p:nvSpPr>
        <p:spPr>
          <a:xfrm>
            <a:off x="435429" y="1625600"/>
            <a:ext cx="336005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There are two main type of cells, animal and plant. A plant has a </a:t>
            </a:r>
            <a:r>
              <a:rPr lang="en-US" dirty="0">
                <a:ea typeface="+mn-lt"/>
                <a:cs typeface="+mn-lt"/>
              </a:rPr>
              <a:t>nucleus, cytoplasm, ribosome, mitochondrion, cell membrane, vacuole, and cell wall. An animal nucleus, cell membrane, vacuoles, cytoplasm, and mitochondria. While plants has a large vacuole, an animal has more smaller ones. A plant also has a cell wall while an animal does not.  </a:t>
            </a:r>
            <a:br>
              <a:rPr lang="en-US" dirty="0">
                <a:ea typeface="+mn-lt"/>
                <a:cs typeface="+mn-lt"/>
              </a:rPr>
            </a:br>
            <a:r>
              <a:rPr lang="en-US" dirty="0">
                <a:ea typeface="+mn-lt"/>
                <a:cs typeface="+mn-lt"/>
              </a:rPr>
              <a:t> </a:t>
            </a:r>
            <a:endParaRPr lang="en-US" dirty="0">
              <a:cs typeface="Calibri"/>
            </a:endParaRPr>
          </a:p>
          <a:p>
            <a:endParaRPr lang="en-US" dirty="0">
              <a:cs typeface="Calibri"/>
            </a:endParaRPr>
          </a:p>
        </p:txBody>
      </p:sp>
    </p:spTree>
    <p:extLst>
      <p:ext uri="{BB962C8B-B14F-4D97-AF65-F5344CB8AC3E}">
        <p14:creationId xmlns:p14="http://schemas.microsoft.com/office/powerpoint/2010/main" val="124428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2C5E87-CB8A-4EB6-9DF9-90164F54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83755" y="404258"/>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1283294E-C4CE-4B5E-8A31-76C4105474FE}"/>
              </a:ext>
            </a:extLst>
          </p:cNvPr>
          <p:cNvSpPr txBox="1"/>
          <p:nvPr/>
        </p:nvSpPr>
        <p:spPr>
          <a:xfrm>
            <a:off x="515258" y="1465943"/>
            <a:ext cx="296091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The process of photosynthesis starts off with carbon dioxide and water transforming into glucose(done by the sun). The plant then releases oxygen. Once, the plant makes its food, it stores it and uses it to repair and grow. </a:t>
            </a:r>
          </a:p>
        </p:txBody>
      </p:sp>
      <p:sp>
        <p:nvSpPr>
          <p:cNvPr id="2" name="TextBox 1">
            <a:extLst>
              <a:ext uri="{FF2B5EF4-FFF2-40B4-BE49-F238E27FC236}">
                <a16:creationId xmlns:a16="http://schemas.microsoft.com/office/drawing/2014/main" id="{3D0D8EB4-C764-43DB-B3F8-5D07D52E9968}"/>
              </a:ext>
            </a:extLst>
          </p:cNvPr>
          <p:cNvSpPr txBox="1"/>
          <p:nvPr/>
        </p:nvSpPr>
        <p:spPr>
          <a:xfrm>
            <a:off x="515258" y="457200"/>
            <a:ext cx="34689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solidFill>
                  <a:schemeClr val="accent1">
                    <a:lumMod val="75000"/>
                  </a:schemeClr>
                </a:solidFill>
                <a:cs typeface="Calibri"/>
              </a:rPr>
              <a:t>Photosynthesis</a:t>
            </a:r>
          </a:p>
        </p:txBody>
      </p:sp>
      <p:pic>
        <p:nvPicPr>
          <p:cNvPr id="3" name="Picture 3">
            <a:extLst>
              <a:ext uri="{FF2B5EF4-FFF2-40B4-BE49-F238E27FC236}">
                <a16:creationId xmlns:a16="http://schemas.microsoft.com/office/drawing/2014/main" id="{04265F2B-1742-4359-A492-41C20354083C}"/>
              </a:ext>
            </a:extLst>
          </p:cNvPr>
          <p:cNvPicPr>
            <a:picLocks noChangeAspect="1"/>
          </p:cNvPicPr>
          <p:nvPr/>
        </p:nvPicPr>
        <p:blipFill>
          <a:blip r:embed="rId2"/>
          <a:stretch>
            <a:fillRect/>
          </a:stretch>
        </p:blipFill>
        <p:spPr>
          <a:xfrm>
            <a:off x="8120743" y="1654313"/>
            <a:ext cx="2387600" cy="3092174"/>
          </a:xfrm>
          <a:prstGeom prst="rect">
            <a:avLst/>
          </a:prstGeom>
        </p:spPr>
      </p:pic>
      <p:pic>
        <p:nvPicPr>
          <p:cNvPr id="4" name="Picture 9">
            <a:extLst>
              <a:ext uri="{FF2B5EF4-FFF2-40B4-BE49-F238E27FC236}">
                <a16:creationId xmlns:a16="http://schemas.microsoft.com/office/drawing/2014/main" id="{B5DB77A0-45F7-45FE-AC03-56BDACE70ACE}"/>
              </a:ext>
            </a:extLst>
          </p:cNvPr>
          <p:cNvPicPr>
            <a:picLocks noChangeAspect="1"/>
          </p:cNvPicPr>
          <p:nvPr/>
        </p:nvPicPr>
        <p:blipFill>
          <a:blip r:embed="rId3"/>
          <a:stretch>
            <a:fillRect/>
          </a:stretch>
        </p:blipFill>
        <p:spPr>
          <a:xfrm>
            <a:off x="4928397" y="3679372"/>
            <a:ext cx="1616748" cy="2431143"/>
          </a:xfrm>
          <a:prstGeom prst="rect">
            <a:avLst/>
          </a:prstGeom>
        </p:spPr>
      </p:pic>
    </p:spTree>
    <p:extLst>
      <p:ext uri="{BB962C8B-B14F-4D97-AF65-F5344CB8AC3E}">
        <p14:creationId xmlns:p14="http://schemas.microsoft.com/office/powerpoint/2010/main" val="393441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2C5E87-CB8A-4EB6-9DF9-90164F54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83755" y="404258"/>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54D82B9D-D2AE-4C07-BF8A-08496FF729FD}"/>
              </a:ext>
            </a:extLst>
          </p:cNvPr>
          <p:cNvSpPr txBox="1"/>
          <p:nvPr/>
        </p:nvSpPr>
        <p:spPr>
          <a:xfrm>
            <a:off x="653143" y="537029"/>
            <a:ext cx="47244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F5496"/>
                </a:solidFill>
                <a:cs typeface="Calibri"/>
              </a:rPr>
              <a:t>Cellular R</a:t>
            </a:r>
            <a:r>
              <a:rPr lang="en-US" sz="3600" dirty="0">
                <a:solidFill>
                  <a:schemeClr val="accent1">
                    <a:lumMod val="75000"/>
                  </a:schemeClr>
                </a:solidFill>
                <a:ea typeface="+mn-lt"/>
                <a:cs typeface="+mn-lt"/>
              </a:rPr>
              <a:t>espiration</a:t>
            </a:r>
          </a:p>
        </p:txBody>
      </p:sp>
      <p:sp>
        <p:nvSpPr>
          <p:cNvPr id="6" name="TextBox 5">
            <a:extLst>
              <a:ext uri="{FF2B5EF4-FFF2-40B4-BE49-F238E27FC236}">
                <a16:creationId xmlns:a16="http://schemas.microsoft.com/office/drawing/2014/main" id="{BB868FD3-A57B-4700-9F33-C1FD3D881EA1}"/>
              </a:ext>
            </a:extLst>
          </p:cNvPr>
          <p:cNvSpPr txBox="1"/>
          <p:nvPr/>
        </p:nvSpPr>
        <p:spPr>
          <a:xfrm>
            <a:off x="653143" y="1473200"/>
            <a:ext cx="255451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The process of cellular respiration is the reverse process of photosynthesis. The process is glucose and oxygen transforming into water and energy.</a:t>
            </a:r>
          </a:p>
        </p:txBody>
      </p:sp>
      <p:pic>
        <p:nvPicPr>
          <p:cNvPr id="7" name="Picture 7">
            <a:extLst>
              <a:ext uri="{FF2B5EF4-FFF2-40B4-BE49-F238E27FC236}">
                <a16:creationId xmlns:a16="http://schemas.microsoft.com/office/drawing/2014/main" id="{BF6BC883-99DC-41EF-A560-F9E73AD3F170}"/>
              </a:ext>
            </a:extLst>
          </p:cNvPr>
          <p:cNvPicPr>
            <a:picLocks noChangeAspect="1"/>
          </p:cNvPicPr>
          <p:nvPr/>
        </p:nvPicPr>
        <p:blipFill>
          <a:blip r:embed="rId2"/>
          <a:stretch>
            <a:fillRect/>
          </a:stretch>
        </p:blipFill>
        <p:spPr>
          <a:xfrm>
            <a:off x="8026400" y="1571460"/>
            <a:ext cx="2561772" cy="3250624"/>
          </a:xfrm>
          <a:prstGeom prst="rect">
            <a:avLst/>
          </a:prstGeom>
        </p:spPr>
      </p:pic>
      <p:pic>
        <p:nvPicPr>
          <p:cNvPr id="8" name="Picture 9">
            <a:extLst>
              <a:ext uri="{FF2B5EF4-FFF2-40B4-BE49-F238E27FC236}">
                <a16:creationId xmlns:a16="http://schemas.microsoft.com/office/drawing/2014/main" id="{48655AD6-1C12-4122-A062-40A468161134}"/>
              </a:ext>
            </a:extLst>
          </p:cNvPr>
          <p:cNvPicPr>
            <a:picLocks noChangeAspect="1"/>
          </p:cNvPicPr>
          <p:nvPr/>
        </p:nvPicPr>
        <p:blipFill>
          <a:blip r:embed="rId3"/>
          <a:stretch>
            <a:fillRect/>
          </a:stretch>
        </p:blipFill>
        <p:spPr>
          <a:xfrm>
            <a:off x="4833257" y="3973286"/>
            <a:ext cx="1886857" cy="1894114"/>
          </a:xfrm>
          <a:prstGeom prst="rect">
            <a:avLst/>
          </a:prstGeom>
        </p:spPr>
      </p:pic>
    </p:spTree>
    <p:extLst>
      <p:ext uri="{BB962C8B-B14F-4D97-AF65-F5344CB8AC3E}">
        <p14:creationId xmlns:p14="http://schemas.microsoft.com/office/powerpoint/2010/main" val="4262904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2C5E87-CB8A-4EB6-9DF9-90164F54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83755" y="404258"/>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1283294E-C4CE-4B5E-8A31-76C4105474FE}"/>
              </a:ext>
            </a:extLst>
          </p:cNvPr>
          <p:cNvSpPr txBox="1"/>
          <p:nvPr/>
        </p:nvSpPr>
        <p:spPr>
          <a:xfrm>
            <a:off x="522516" y="493487"/>
            <a:ext cx="504371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accent1">
                    <a:lumMod val="75000"/>
                  </a:schemeClr>
                </a:solidFill>
                <a:cs typeface="Calibri"/>
              </a:rPr>
              <a:t>Photosynthesis and Cellular Respiration Cycle</a:t>
            </a:r>
          </a:p>
        </p:txBody>
      </p:sp>
      <p:sp>
        <p:nvSpPr>
          <p:cNvPr id="2" name="TextBox 1">
            <a:extLst>
              <a:ext uri="{FF2B5EF4-FFF2-40B4-BE49-F238E27FC236}">
                <a16:creationId xmlns:a16="http://schemas.microsoft.com/office/drawing/2014/main" id="{3D0D8EB4-C764-43DB-B3F8-5D07D52E9968}"/>
              </a:ext>
            </a:extLst>
          </p:cNvPr>
          <p:cNvSpPr txBox="1"/>
          <p:nvPr/>
        </p:nvSpPr>
        <p:spPr>
          <a:xfrm>
            <a:off x="515258" y="457200"/>
            <a:ext cx="34689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3600" dirty="0">
              <a:solidFill>
                <a:schemeClr val="accent1">
                  <a:lumMod val="75000"/>
                </a:schemeClr>
              </a:solidFill>
              <a:cs typeface="Calibri"/>
            </a:endParaRPr>
          </a:p>
        </p:txBody>
      </p:sp>
      <p:pic>
        <p:nvPicPr>
          <p:cNvPr id="5" name="Picture 5">
            <a:extLst>
              <a:ext uri="{FF2B5EF4-FFF2-40B4-BE49-F238E27FC236}">
                <a16:creationId xmlns:a16="http://schemas.microsoft.com/office/drawing/2014/main" id="{E36DC83D-E18E-4C2D-B6F0-A7CBBFE5D5F2}"/>
              </a:ext>
            </a:extLst>
          </p:cNvPr>
          <p:cNvPicPr>
            <a:picLocks noChangeAspect="1"/>
          </p:cNvPicPr>
          <p:nvPr/>
        </p:nvPicPr>
        <p:blipFill>
          <a:blip r:embed="rId2"/>
          <a:stretch>
            <a:fillRect/>
          </a:stretch>
        </p:blipFill>
        <p:spPr>
          <a:xfrm>
            <a:off x="8004628" y="1480895"/>
            <a:ext cx="2605315" cy="3409981"/>
          </a:xfrm>
          <a:prstGeom prst="rect">
            <a:avLst/>
          </a:prstGeom>
        </p:spPr>
      </p:pic>
      <p:pic>
        <p:nvPicPr>
          <p:cNvPr id="6" name="Picture 6">
            <a:extLst>
              <a:ext uri="{FF2B5EF4-FFF2-40B4-BE49-F238E27FC236}">
                <a16:creationId xmlns:a16="http://schemas.microsoft.com/office/drawing/2014/main" id="{33724E02-4049-4872-8C38-A069C85A0708}"/>
              </a:ext>
            </a:extLst>
          </p:cNvPr>
          <p:cNvPicPr>
            <a:picLocks noChangeAspect="1"/>
          </p:cNvPicPr>
          <p:nvPr/>
        </p:nvPicPr>
        <p:blipFill>
          <a:blip r:embed="rId3"/>
          <a:stretch>
            <a:fillRect/>
          </a:stretch>
        </p:blipFill>
        <p:spPr>
          <a:xfrm>
            <a:off x="4760686" y="3796784"/>
            <a:ext cx="2017486" cy="2065689"/>
          </a:xfrm>
          <a:prstGeom prst="rect">
            <a:avLst/>
          </a:prstGeom>
        </p:spPr>
      </p:pic>
      <p:sp>
        <p:nvSpPr>
          <p:cNvPr id="7" name="TextBox 6">
            <a:extLst>
              <a:ext uri="{FF2B5EF4-FFF2-40B4-BE49-F238E27FC236}">
                <a16:creationId xmlns:a16="http://schemas.microsoft.com/office/drawing/2014/main" id="{8B1B17BA-68F9-4CB2-9EF8-52EA9351CDB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8" name="TextBox 7">
            <a:extLst>
              <a:ext uri="{FF2B5EF4-FFF2-40B4-BE49-F238E27FC236}">
                <a16:creationId xmlns:a16="http://schemas.microsoft.com/office/drawing/2014/main" id="{A18E7B2A-DF57-4167-B7B0-9C35A55B7F36}"/>
              </a:ext>
            </a:extLst>
          </p:cNvPr>
          <p:cNvSpPr txBox="1"/>
          <p:nvPr/>
        </p:nvSpPr>
        <p:spPr>
          <a:xfrm>
            <a:off x="520246" y="1753960"/>
            <a:ext cx="252548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The cycle starts off with a tree using photosynthesis to giving sugar glucose and oxygen. The oxygen then transforms to air and humans then give carbon dioxide and water. The sugar glucose will also give humans energy. </a:t>
            </a:r>
          </a:p>
        </p:txBody>
      </p:sp>
    </p:spTree>
    <p:extLst>
      <p:ext uri="{BB962C8B-B14F-4D97-AF65-F5344CB8AC3E}">
        <p14:creationId xmlns:p14="http://schemas.microsoft.com/office/powerpoint/2010/main" val="2304042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1371-324B-4C3F-90C0-35BA175A1556}"/>
              </a:ext>
            </a:extLst>
          </p:cNvPr>
          <p:cNvSpPr>
            <a:spLocks noGrp="1"/>
          </p:cNvSpPr>
          <p:nvPr>
            <p:ph type="ctrTitle"/>
          </p:nvPr>
        </p:nvSpPr>
        <p:spPr/>
        <p:txBody>
          <a:bodyPr/>
          <a:lstStyle/>
          <a:p>
            <a:r>
              <a:rPr lang="en-US" dirty="0"/>
              <a:t>This must be the last page in the PowerPoint</a:t>
            </a:r>
          </a:p>
        </p:txBody>
      </p:sp>
      <p:sp>
        <p:nvSpPr>
          <p:cNvPr id="3" name="Subtitle 2">
            <a:extLst>
              <a:ext uri="{FF2B5EF4-FFF2-40B4-BE49-F238E27FC236}">
                <a16:creationId xmlns:a16="http://schemas.microsoft.com/office/drawing/2014/main" id="{85475424-4C20-4C1F-AFB0-2BFDDA00F15F}"/>
              </a:ext>
            </a:extLst>
          </p:cNvPr>
          <p:cNvSpPr>
            <a:spLocks noGrp="1"/>
          </p:cNvSpPr>
          <p:nvPr>
            <p:ph type="subTitle" idx="1"/>
          </p:nvPr>
        </p:nvSpPr>
        <p:spPr/>
        <p:txBody>
          <a:bodyPr>
            <a:normAutofit fontScale="92500" lnSpcReduction="10000"/>
          </a:bodyPr>
          <a:lstStyle/>
          <a:p>
            <a:r>
              <a:rPr lang="en-US" dirty="0"/>
              <a:t>Instructions</a:t>
            </a:r>
          </a:p>
          <a:p>
            <a:r>
              <a:rPr lang="en-US" dirty="0"/>
              <a:t>Turn your notes into a complete, detailed PowerPoint presentation. You must do more than just insert photos of your notes, but you may include the pictures you drew as part of your presentation. You may use internet pictures as well and you can be creative with the fonts and colors.</a:t>
            </a:r>
          </a:p>
        </p:txBody>
      </p:sp>
    </p:spTree>
    <p:extLst>
      <p:ext uri="{BB962C8B-B14F-4D97-AF65-F5344CB8AC3E}">
        <p14:creationId xmlns:p14="http://schemas.microsoft.com/office/powerpoint/2010/main" val="1801685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2CE7C0DA52D24F8306570874183294" ma:contentTypeVersion="13" ma:contentTypeDescription="Create a new document." ma:contentTypeScope="" ma:versionID="8765810bf0d76cdd811ec651720d4df4">
  <xsd:schema xmlns:xsd="http://www.w3.org/2001/XMLSchema" xmlns:xs="http://www.w3.org/2001/XMLSchema" xmlns:p="http://schemas.microsoft.com/office/2006/metadata/properties" xmlns:ns2="9a0235e7-77dc-4341-b3bd-aaf3b0510624" xmlns:ns3="4bd85fcc-f9ce-48b1-aa17-818b319c90c0" targetNamespace="http://schemas.microsoft.com/office/2006/metadata/properties" ma:root="true" ma:fieldsID="4686e9f03b064e313be2385d13bdec8c" ns2:_="" ns3:_="">
    <xsd:import namespace="9a0235e7-77dc-4341-b3bd-aaf3b0510624"/>
    <xsd:import namespace="4bd85fcc-f9ce-48b1-aa17-818b319c90c0"/>
    <xsd:element name="properties">
      <xsd:complexType>
        <xsd:sequence>
          <xsd:element name="documentManagement">
            <xsd:complexType>
              <xsd:all>
                <xsd:element ref="ns2:ReferenceId"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235e7-77dc-4341-b3bd-aaf3b0510624"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d85fcc-f9ce-48b1-aa17-818b319c90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ferenceId xmlns="9a0235e7-77dc-4341-b3bd-aaf3b0510624" xsi:nil="true"/>
  </documentManagement>
</p:properties>
</file>

<file path=customXml/itemProps1.xml><?xml version="1.0" encoding="utf-8"?>
<ds:datastoreItem xmlns:ds="http://schemas.openxmlformats.org/officeDocument/2006/customXml" ds:itemID="{80A29816-B8D1-4C08-B024-6716B9CBBB0F}">
  <ds:schemaRefs>
    <ds:schemaRef ds:uri="http://schemas.microsoft.com/sharepoint/v3/contenttype/forms"/>
  </ds:schemaRefs>
</ds:datastoreItem>
</file>

<file path=customXml/itemProps2.xml><?xml version="1.0" encoding="utf-8"?>
<ds:datastoreItem xmlns:ds="http://schemas.openxmlformats.org/officeDocument/2006/customXml" ds:itemID="{C500B41A-5C83-455E-B73B-EAA375B913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0235e7-77dc-4341-b3bd-aaf3b0510624"/>
    <ds:schemaRef ds:uri="4bd85fcc-f9ce-48b1-aa17-818b319c9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97C29B-DB86-4531-805A-57C9BABC7869}">
  <ds:schemaRefs>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9a0235e7-77dc-4341-b3bd-aaf3b0510624"/>
    <ds:schemaRef ds:uri="4bd85fcc-f9ce-48b1-aa17-818b319c90c0"/>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TotalTime>
  <Words>389</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Contoso Global</vt:lpstr>
      <vt:lpstr>Office Theme</vt:lpstr>
      <vt:lpstr>Ecology Notes Pages 1-7</vt:lpstr>
      <vt:lpstr>PowerPoint Presentation</vt:lpstr>
      <vt:lpstr>PowerPoint Presentation</vt:lpstr>
      <vt:lpstr>PowerPoint Presentation</vt:lpstr>
      <vt:lpstr>PowerPoint Presentation</vt:lpstr>
      <vt:lpstr>PowerPoint Presentation</vt:lpstr>
      <vt:lpstr>PowerPoint Presentation</vt:lpstr>
      <vt:lpstr>This must be the last page in the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Notes Pages 1-7</dc:title>
  <dc:creator>Gierut, Deborah</dc:creator>
  <cp:lastModifiedBy>Gierut, Deborah</cp:lastModifiedBy>
  <cp:revision>357</cp:revision>
  <dcterms:created xsi:type="dcterms:W3CDTF">2021-03-08T00:00:12Z</dcterms:created>
  <dcterms:modified xsi:type="dcterms:W3CDTF">2021-03-22T20:10:42Z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0x010100EF2CE7C0DA52D24F8306570874183294</vt:lpwstr>
  </property>
  <property fmtid="{D5CDD505-2E9C-101B-9397-08002B2CF9AE}" pid="3" name="Order">
    <vt:r8>31800</vt:r8>
  </property>
  <property fmtid="{D5CDD505-2E9C-101B-9397-08002B2CF9AE}" pid="4" name="ComplianceAssetId">
    <vt:lpwstr/>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ies>
</file>