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7" r:id="rId3"/>
    <p:sldId id="258" r:id="rId4"/>
    <p:sldId id="257" r:id="rId5"/>
    <p:sldId id="259" r:id="rId6"/>
    <p:sldId id="265" r:id="rId7"/>
    <p:sldId id="262" r:id="rId8"/>
    <p:sldId id="264" r:id="rId9"/>
    <p:sldId id="263" r:id="rId10"/>
    <p:sldId id="266" r:id="rId11"/>
    <p:sldId id="274" r:id="rId12"/>
    <p:sldId id="307" r:id="rId13"/>
    <p:sldId id="260" r:id="rId14"/>
    <p:sldId id="269" r:id="rId15"/>
    <p:sldId id="273" r:id="rId16"/>
    <p:sldId id="268" r:id="rId17"/>
    <p:sldId id="278" r:id="rId18"/>
    <p:sldId id="279" r:id="rId19"/>
    <p:sldId id="280" r:id="rId20"/>
    <p:sldId id="276" r:id="rId21"/>
    <p:sldId id="290" r:id="rId22"/>
    <p:sldId id="285" r:id="rId23"/>
    <p:sldId id="284" r:id="rId24"/>
    <p:sldId id="283" r:id="rId25"/>
    <p:sldId id="282" r:id="rId26"/>
    <p:sldId id="308" r:id="rId27"/>
    <p:sldId id="293" r:id="rId28"/>
    <p:sldId id="275" r:id="rId29"/>
    <p:sldId id="281" r:id="rId30"/>
    <p:sldId id="288" r:id="rId31"/>
    <p:sldId id="289" r:id="rId32"/>
    <p:sldId id="291" r:id="rId33"/>
    <p:sldId id="296" r:id="rId34"/>
    <p:sldId id="299" r:id="rId35"/>
    <p:sldId id="294" r:id="rId36"/>
    <p:sldId id="295" r:id="rId37"/>
    <p:sldId id="297" r:id="rId38"/>
    <p:sldId id="298" r:id="rId39"/>
    <p:sldId id="300" r:id="rId40"/>
    <p:sldId id="301" r:id="rId41"/>
    <p:sldId id="302" r:id="rId42"/>
    <p:sldId id="304" r:id="rId43"/>
    <p:sldId id="277" r:id="rId44"/>
    <p:sldId id="305" r:id="rId4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9" d="100"/>
          <a:sy n="79" d="100"/>
        </p:scale>
        <p:origin x="-89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8D5A377-6229-4606-8EBF-DE3CA3A13BFE}" type="datetimeFigureOut">
              <a:rPr lang="en-US"/>
              <a:pPr>
                <a:defRPr/>
              </a:pPr>
              <a:t>9/25/2014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BE490A2-8A41-49B8-A11B-97F88195A84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94E65C3-F3CD-4A35-9CD8-669D2BCEB0C0}" type="datetimeFigureOut">
              <a:rPr lang="en-US"/>
              <a:pPr>
                <a:defRPr/>
              </a:pPr>
              <a:t>9/25/2014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420536-00FB-4236-A28B-140EB42B97A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DB5D01F-55AD-4210-B80D-ABD2CA2CB8FA}" type="datetimeFigureOut">
              <a:rPr lang="en-US"/>
              <a:pPr>
                <a:defRPr/>
              </a:pPr>
              <a:t>9/25/2014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7DC7CC-97A4-4699-8D91-C072E5AB9EE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DFCACE-4FBE-4031-A9A3-1A69C855515F}" type="datetimeFigureOut">
              <a:rPr lang="en-US"/>
              <a:pPr>
                <a:defRPr/>
              </a:pPr>
              <a:t>9/25/2014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0579E8-AE21-42CD-BB67-96F456FDC9A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3854299-E3D0-4A67-B6D6-6625CAD5511A}" type="datetimeFigureOut">
              <a:rPr lang="en-US"/>
              <a:pPr>
                <a:defRPr/>
              </a:pPr>
              <a:t>9/25/2014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A618DEE-82E1-49AA-898F-841EFFCA95E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BA8295C-0E2F-4B1F-8880-D246B51CF66D}" type="datetimeFigureOut">
              <a:rPr lang="en-US"/>
              <a:pPr>
                <a:defRPr/>
              </a:pPr>
              <a:t>9/25/2014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D6919E9-5925-466B-A0B8-6748172217D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644FF57-6153-4585-9244-1CE023FAEC46}" type="datetimeFigureOut">
              <a:rPr lang="en-US"/>
              <a:pPr>
                <a:defRPr/>
              </a:pPr>
              <a:t>9/25/2014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856DF7E-804F-4557-BCB4-5AC2D178AD7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9F19509-EA99-4F23-A903-981A9E06FA4D}" type="datetimeFigureOut">
              <a:rPr lang="en-US"/>
              <a:pPr>
                <a:defRPr/>
              </a:pPr>
              <a:t>9/25/2014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6735470-C1D9-42AF-A2AE-AA2609D06D3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541934B-D9A5-4346-8935-5FC96A52F699}" type="datetimeFigureOut">
              <a:rPr lang="en-US"/>
              <a:pPr>
                <a:defRPr/>
              </a:pPr>
              <a:t>9/25/2014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0C9DD42-AF0B-420E-B26E-760140F5366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5AA0D17-8EA2-4085-9413-586A334F983C}" type="datetimeFigureOut">
              <a:rPr lang="en-US"/>
              <a:pPr>
                <a:defRPr/>
              </a:pPr>
              <a:t>9/25/2014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17C1BAE-2978-4B77-9982-46ACDA19B09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ACD6408-715D-4838-98AB-9B76E84974C8}" type="datetimeFigureOut">
              <a:rPr lang="en-US"/>
              <a:pPr>
                <a:defRPr/>
              </a:pPr>
              <a:t>9/25/2014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48F9073-2CEB-4FC6-AECA-F307C5E7CC2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ED1450FD-38C6-4CAD-9B38-1EF26EE6742F}" type="datetimeFigureOut">
              <a:rPr lang="en-US"/>
              <a:pPr>
                <a:defRPr/>
              </a:pPr>
              <a:t>9/25/2014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05A9D875-625D-4B45-9B00-B3D63BDEB88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81.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US"/>
          </a:p>
        </p:txBody>
      </p:sp>
      <p:pic>
        <p:nvPicPr>
          <p:cNvPr id="13314" name="Picture 4" descr="350px-California_Topography-MEDIUM.png"/>
          <p:cNvPicPr>
            <a:picLocks noChangeAspect="1"/>
          </p:cNvPicPr>
          <p:nvPr/>
        </p:nvPicPr>
        <p:blipFill>
          <a:blip r:embed="rId2"/>
          <a:srcRect/>
          <a:stretch>
            <a:fillRect/>
          </a:stretch>
        </p:blipFill>
        <p:spPr bwMode="auto">
          <a:xfrm>
            <a:off x="4321175" y="1066800"/>
            <a:ext cx="4822825" cy="5181600"/>
          </a:xfrm>
          <a:prstGeom prst="rect">
            <a:avLst/>
          </a:prstGeom>
          <a:noFill/>
          <a:ln w="9525">
            <a:noFill/>
            <a:miter lim="800000"/>
            <a:headEnd/>
            <a:tailEnd/>
          </a:ln>
        </p:spPr>
      </p:pic>
      <p:pic>
        <p:nvPicPr>
          <p:cNvPr id="13315" name="Picture 3" descr="CAgeo.jpg"/>
          <p:cNvPicPr>
            <a:picLocks noChangeAspect="1"/>
          </p:cNvPicPr>
          <p:nvPr/>
        </p:nvPicPr>
        <p:blipFill>
          <a:blip r:embed="rId3"/>
          <a:srcRect/>
          <a:stretch>
            <a:fillRect/>
          </a:stretch>
        </p:blipFill>
        <p:spPr bwMode="auto">
          <a:xfrm>
            <a:off x="152400" y="1066800"/>
            <a:ext cx="4616450" cy="5105400"/>
          </a:xfrm>
          <a:prstGeom prst="rect">
            <a:avLst/>
          </a:prstGeom>
          <a:noFill/>
          <a:ln w="9525">
            <a:noFill/>
            <a:miter lim="800000"/>
            <a:headEnd/>
            <a:tailEnd/>
          </a:ln>
        </p:spPr>
      </p:pic>
      <p:sp>
        <p:nvSpPr>
          <p:cNvPr id="13316" name="Title 1"/>
          <p:cNvSpPr>
            <a:spLocks noGrp="1"/>
          </p:cNvSpPr>
          <p:nvPr>
            <p:ph type="ctrTitle"/>
          </p:nvPr>
        </p:nvSpPr>
        <p:spPr>
          <a:xfrm>
            <a:off x="609600" y="0"/>
            <a:ext cx="7772400" cy="1295400"/>
          </a:xfrm>
        </p:spPr>
        <p:txBody>
          <a:bodyPr/>
          <a:lstStyle/>
          <a:p>
            <a:r>
              <a:rPr lang="en-US" smtClean="0"/>
              <a:t>California’s Amazing 4 regions</a:t>
            </a:r>
          </a:p>
        </p:txBody>
      </p:sp>
      <p:sp>
        <p:nvSpPr>
          <p:cNvPr id="13317" name="TextBox 5"/>
          <p:cNvSpPr txBox="1">
            <a:spLocks noChangeArrowheads="1"/>
          </p:cNvSpPr>
          <p:nvPr/>
        </p:nvSpPr>
        <p:spPr bwMode="auto">
          <a:xfrm>
            <a:off x="1676400" y="6172200"/>
            <a:ext cx="5965825" cy="461963"/>
          </a:xfrm>
          <a:prstGeom prst="rect">
            <a:avLst/>
          </a:prstGeom>
          <a:noFill/>
          <a:ln w="9525">
            <a:noFill/>
            <a:miter lim="800000"/>
            <a:headEnd/>
            <a:tailEnd/>
          </a:ln>
        </p:spPr>
        <p:txBody>
          <a:bodyPr wrap="none">
            <a:spAutoFit/>
          </a:bodyPr>
          <a:lstStyle/>
          <a:p>
            <a:r>
              <a:rPr lang="en-US" sz="2400">
                <a:latin typeface="Comic Sans MS" pitchFamily="66" charset="0"/>
              </a:rPr>
              <a:t>Coast, Desert, Central Valley, Mountains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view-of-montara-from.jpg"/>
          <p:cNvPicPr>
            <a:picLocks noGrp="1" noChangeAspect="1"/>
          </p:cNvPicPr>
          <p:nvPr>
            <p:ph idx="1"/>
          </p:nvPr>
        </p:nvPicPr>
        <p:blipFill>
          <a:blip r:embed="rId2" cstate="print"/>
          <a:stretch>
            <a:fillRect/>
          </a:stretch>
        </p:blipFill>
        <p:spPr>
          <a:xfrm>
            <a:off x="304432" y="304800"/>
            <a:ext cx="4882718" cy="3657600"/>
          </a:xfrm>
          <a:ln w="88900" cap="sq" cmpd="thickThin">
            <a:solidFill>
              <a:srgbClr val="000000"/>
            </a:solidFill>
          </a:ln>
          <a:effectLst>
            <a:innerShdw blurRad="76200">
              <a:srgbClr val="000000"/>
            </a:innerShdw>
          </a:effectLst>
        </p:spPr>
      </p:pic>
      <p:sp>
        <p:nvSpPr>
          <p:cNvPr id="22530" name="TextBox 4"/>
          <p:cNvSpPr txBox="1">
            <a:spLocks noChangeArrowheads="1"/>
          </p:cNvSpPr>
          <p:nvPr/>
        </p:nvSpPr>
        <p:spPr bwMode="auto">
          <a:xfrm>
            <a:off x="609600" y="381000"/>
            <a:ext cx="4168775" cy="400050"/>
          </a:xfrm>
          <a:prstGeom prst="rect">
            <a:avLst/>
          </a:prstGeom>
          <a:noFill/>
          <a:ln w="9525">
            <a:noFill/>
            <a:miter lim="800000"/>
            <a:headEnd/>
            <a:tailEnd/>
          </a:ln>
        </p:spPr>
        <p:txBody>
          <a:bodyPr wrap="none">
            <a:spAutoFit/>
          </a:bodyPr>
          <a:lstStyle/>
          <a:p>
            <a:r>
              <a:rPr lang="en-US" sz="2000">
                <a:latin typeface="Comic Sans MS" pitchFamily="66" charset="0"/>
              </a:rPr>
              <a:t>Pt. Reyes North of San Francisco</a:t>
            </a:r>
          </a:p>
        </p:txBody>
      </p:sp>
      <p:pic>
        <p:nvPicPr>
          <p:cNvPr id="6" name="Picture 5" descr="ptreyes15_2006.jpg"/>
          <p:cNvPicPr>
            <a:picLocks noChangeAspect="1"/>
          </p:cNvPicPr>
          <p:nvPr/>
        </p:nvPicPr>
        <p:blipFill>
          <a:blip r:embed="rId3" cstate="print"/>
          <a:stretch>
            <a:fillRect/>
          </a:stretch>
        </p:blipFill>
        <p:spPr>
          <a:xfrm>
            <a:off x="3429000" y="3352800"/>
            <a:ext cx="5486400" cy="3325602"/>
          </a:xfrm>
          <a:prstGeom prst="rect">
            <a:avLst/>
          </a:prstGeom>
          <a:ln w="88900" cap="sq" cmpd="thickThin">
            <a:solidFill>
              <a:srgbClr val="000000"/>
            </a:solidFill>
            <a:prstDash val="solid"/>
            <a:miter lim="800000"/>
          </a:ln>
          <a:effectLst>
            <a:innerShdw blurRad="76200">
              <a:srgbClr val="000000"/>
            </a:innerShdw>
          </a:effectLst>
        </p:spPr>
      </p:pic>
      <p:sp>
        <p:nvSpPr>
          <p:cNvPr id="22532" name="Rectangle 6"/>
          <p:cNvSpPr>
            <a:spLocks noChangeArrowheads="1"/>
          </p:cNvSpPr>
          <p:nvPr/>
        </p:nvSpPr>
        <p:spPr bwMode="auto">
          <a:xfrm>
            <a:off x="6248400" y="3429000"/>
            <a:ext cx="2408238" cy="369888"/>
          </a:xfrm>
          <a:prstGeom prst="rect">
            <a:avLst/>
          </a:prstGeom>
          <a:noFill/>
          <a:ln w="9525">
            <a:noFill/>
            <a:miter lim="800000"/>
            <a:headEnd/>
            <a:tailEnd/>
          </a:ln>
        </p:spPr>
        <p:txBody>
          <a:bodyPr wrap="none">
            <a:spAutoFit/>
          </a:bodyPr>
          <a:lstStyle/>
          <a:p>
            <a:r>
              <a:rPr lang="en-US">
                <a:latin typeface="Comic Sans MS" pitchFamily="66" charset="0"/>
              </a:rPr>
              <a:t>Pt. Reyes Lighthouse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an_francisco_large.jpg"/>
          <p:cNvPicPr>
            <a:picLocks noChangeAspect="1"/>
          </p:cNvPicPr>
          <p:nvPr/>
        </p:nvPicPr>
        <p:blipFill>
          <a:blip r:embed="rId2" cstate="print"/>
          <a:stretch>
            <a:fillRect/>
          </a:stretch>
        </p:blipFill>
        <p:spPr>
          <a:xfrm>
            <a:off x="3581400" y="2895600"/>
            <a:ext cx="5368249" cy="3746472"/>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descr="Stinson_Beach.jpg"/>
          <p:cNvPicPr>
            <a:picLocks noChangeAspect="1"/>
          </p:cNvPicPr>
          <p:nvPr/>
        </p:nvPicPr>
        <p:blipFill>
          <a:blip r:embed="rId3" cstate="print"/>
          <a:stretch>
            <a:fillRect/>
          </a:stretch>
        </p:blipFill>
        <p:spPr>
          <a:xfrm>
            <a:off x="152400" y="152400"/>
            <a:ext cx="5334000" cy="3565989"/>
          </a:xfrm>
          <a:prstGeom prst="rect">
            <a:avLst/>
          </a:prstGeom>
          <a:ln w="88900" cap="sq" cmpd="thickThin">
            <a:solidFill>
              <a:srgbClr val="000000"/>
            </a:solidFill>
            <a:prstDash val="solid"/>
            <a:miter lim="800000"/>
          </a:ln>
          <a:effectLst>
            <a:innerShdw blurRad="76200">
              <a:srgbClr val="000000"/>
            </a:innerShdw>
          </a:effectLst>
        </p:spPr>
      </p:pic>
      <p:sp>
        <p:nvSpPr>
          <p:cNvPr id="23555" name="TextBox 4"/>
          <p:cNvSpPr txBox="1">
            <a:spLocks noChangeArrowheads="1"/>
          </p:cNvSpPr>
          <p:nvPr/>
        </p:nvSpPr>
        <p:spPr bwMode="auto">
          <a:xfrm>
            <a:off x="228600" y="228600"/>
            <a:ext cx="4691063" cy="400050"/>
          </a:xfrm>
          <a:prstGeom prst="rect">
            <a:avLst/>
          </a:prstGeom>
          <a:noFill/>
          <a:ln w="9525">
            <a:noFill/>
            <a:miter lim="800000"/>
            <a:headEnd/>
            <a:tailEnd/>
          </a:ln>
        </p:spPr>
        <p:txBody>
          <a:bodyPr wrap="none">
            <a:spAutoFit/>
          </a:bodyPr>
          <a:lstStyle/>
          <a:p>
            <a:r>
              <a:rPr lang="en-US" sz="2000">
                <a:latin typeface="Comic Sans MS" pitchFamily="66" charset="0"/>
              </a:rPr>
              <a:t>Stinson Beach north of San Francisco</a:t>
            </a:r>
          </a:p>
        </p:txBody>
      </p:sp>
      <p:sp>
        <p:nvSpPr>
          <p:cNvPr id="23556" name="Rectangle 6"/>
          <p:cNvSpPr>
            <a:spLocks noChangeArrowheads="1"/>
          </p:cNvSpPr>
          <p:nvPr/>
        </p:nvSpPr>
        <p:spPr bwMode="auto">
          <a:xfrm>
            <a:off x="6477000" y="3048000"/>
            <a:ext cx="2497138" cy="400050"/>
          </a:xfrm>
          <a:prstGeom prst="rect">
            <a:avLst/>
          </a:prstGeom>
          <a:noFill/>
          <a:ln w="9525">
            <a:noFill/>
            <a:miter lim="800000"/>
            <a:headEnd/>
            <a:tailEnd/>
          </a:ln>
        </p:spPr>
        <p:txBody>
          <a:bodyPr wrap="none">
            <a:spAutoFit/>
          </a:bodyPr>
          <a:lstStyle/>
          <a:p>
            <a:r>
              <a:rPr lang="en-US" sz="2000">
                <a:latin typeface="Comic Sans MS" pitchFamily="66" charset="0"/>
              </a:rPr>
              <a:t>Golden Gate Bridge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rallons_total.jpg"/>
          <p:cNvPicPr>
            <a:picLocks noChangeAspect="1"/>
          </p:cNvPicPr>
          <p:nvPr/>
        </p:nvPicPr>
        <p:blipFill>
          <a:blip r:embed="rId2" cstate="print"/>
          <a:stretch>
            <a:fillRect/>
          </a:stretch>
        </p:blipFill>
        <p:spPr>
          <a:xfrm>
            <a:off x="762000" y="571500"/>
            <a:ext cx="7620000" cy="57150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lf-moon-bay-california-111.jpg"/>
          <p:cNvPicPr>
            <a:picLocks noChangeAspect="1"/>
          </p:cNvPicPr>
          <p:nvPr/>
        </p:nvPicPr>
        <p:blipFill>
          <a:blip r:embed="rId2" cstate="print"/>
          <a:stretch>
            <a:fillRect/>
          </a:stretch>
        </p:blipFill>
        <p:spPr>
          <a:xfrm>
            <a:off x="228600" y="3200400"/>
            <a:ext cx="6112933" cy="3438525"/>
          </a:xfrm>
          <a:prstGeom prst="rect">
            <a:avLst/>
          </a:prstGeom>
          <a:ln w="88900" cap="sq" cmpd="thickThin">
            <a:solidFill>
              <a:srgbClr val="000000"/>
            </a:solidFill>
            <a:prstDash val="solid"/>
            <a:miter lim="800000"/>
          </a:ln>
          <a:effectLst>
            <a:innerShdw blurRad="76200">
              <a:srgbClr val="000000"/>
            </a:innerShdw>
          </a:effectLst>
        </p:spPr>
      </p:pic>
      <p:pic>
        <p:nvPicPr>
          <p:cNvPr id="25602" name="Content Placeholder 3" descr="view-of-montara-from.jpg"/>
          <p:cNvPicPr>
            <a:picLocks noGrp="1" noChangeAspect="1"/>
          </p:cNvPicPr>
          <p:nvPr>
            <p:ph idx="1"/>
          </p:nvPr>
        </p:nvPicPr>
        <p:blipFill>
          <a:blip r:embed="rId3"/>
          <a:srcRect/>
          <a:stretch>
            <a:fillRect/>
          </a:stretch>
        </p:blipFill>
        <p:spPr>
          <a:xfrm>
            <a:off x="4267200" y="228600"/>
            <a:ext cx="4576763" cy="3429000"/>
          </a:xfrm>
        </p:spPr>
      </p:pic>
      <p:sp>
        <p:nvSpPr>
          <p:cNvPr id="25603" name="Title 1"/>
          <p:cNvSpPr>
            <a:spLocks noGrp="1"/>
          </p:cNvSpPr>
          <p:nvPr>
            <p:ph type="title"/>
          </p:nvPr>
        </p:nvSpPr>
        <p:spPr>
          <a:xfrm>
            <a:off x="4800600" y="228600"/>
            <a:ext cx="4038600" cy="762000"/>
          </a:xfrm>
        </p:spPr>
        <p:txBody>
          <a:bodyPr/>
          <a:lstStyle/>
          <a:p>
            <a:r>
              <a:rPr lang="en-US" sz="2000" smtClean="0">
                <a:latin typeface="Comic Sans MS" pitchFamily="66" charset="0"/>
              </a:rPr>
              <a:t>Montara Beach</a:t>
            </a:r>
            <a:br>
              <a:rPr lang="en-US" sz="2000" smtClean="0">
                <a:latin typeface="Comic Sans MS" pitchFamily="66" charset="0"/>
              </a:rPr>
            </a:br>
            <a:r>
              <a:rPr lang="en-US" sz="2000" smtClean="0">
                <a:latin typeface="Comic Sans MS" pitchFamily="66" charset="0"/>
              </a:rPr>
              <a:t>Central California Coast</a:t>
            </a:r>
          </a:p>
        </p:txBody>
      </p:sp>
      <p:sp>
        <p:nvSpPr>
          <p:cNvPr id="25604" name="Rectangle 5"/>
          <p:cNvSpPr>
            <a:spLocks noChangeArrowheads="1"/>
          </p:cNvSpPr>
          <p:nvPr/>
        </p:nvSpPr>
        <p:spPr bwMode="auto">
          <a:xfrm>
            <a:off x="304800" y="3276600"/>
            <a:ext cx="2747963" cy="646113"/>
          </a:xfrm>
          <a:prstGeom prst="rect">
            <a:avLst/>
          </a:prstGeom>
          <a:noFill/>
          <a:ln w="9525">
            <a:noFill/>
            <a:miter lim="800000"/>
            <a:headEnd/>
            <a:tailEnd/>
          </a:ln>
        </p:spPr>
        <p:txBody>
          <a:bodyPr wrap="none">
            <a:spAutoFit/>
          </a:bodyPr>
          <a:lstStyle/>
          <a:p>
            <a:r>
              <a:rPr lang="en-US">
                <a:latin typeface="Comic Sans MS" pitchFamily="66" charset="0"/>
              </a:rPr>
              <a:t>Half Moon Bay </a:t>
            </a:r>
          </a:p>
          <a:p>
            <a:r>
              <a:rPr lang="en-US">
                <a:latin typeface="Comic Sans MS" pitchFamily="66" charset="0"/>
              </a:rPr>
              <a:t>Central California Coast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aturalbridgessantacruz.jpg"/>
          <p:cNvPicPr>
            <a:picLocks noChangeAspect="1"/>
          </p:cNvPicPr>
          <p:nvPr/>
        </p:nvPicPr>
        <p:blipFill>
          <a:blip r:embed="rId2" cstate="print"/>
          <a:stretch>
            <a:fillRect/>
          </a:stretch>
        </p:blipFill>
        <p:spPr>
          <a:xfrm>
            <a:off x="508000" y="736600"/>
            <a:ext cx="8128000" cy="5384800"/>
          </a:xfrm>
          <a:prstGeom prst="rect">
            <a:avLst/>
          </a:prstGeom>
          <a:ln w="228600" cap="sq" cmpd="thickThin">
            <a:solidFill>
              <a:srgbClr val="000000"/>
            </a:solidFill>
            <a:prstDash val="solid"/>
            <a:miter lim="800000"/>
          </a:ln>
          <a:effectLst>
            <a:innerShdw blurRad="76200">
              <a:srgbClr val="000000"/>
            </a:innerShdw>
          </a:effectLst>
        </p:spPr>
      </p:pic>
      <p:sp>
        <p:nvSpPr>
          <p:cNvPr id="26626" name="TextBox 5"/>
          <p:cNvSpPr txBox="1">
            <a:spLocks noChangeArrowheads="1"/>
          </p:cNvSpPr>
          <p:nvPr/>
        </p:nvSpPr>
        <p:spPr bwMode="auto">
          <a:xfrm>
            <a:off x="609600" y="838200"/>
            <a:ext cx="6013450" cy="523875"/>
          </a:xfrm>
          <a:prstGeom prst="rect">
            <a:avLst/>
          </a:prstGeom>
          <a:noFill/>
          <a:ln w="9525">
            <a:noFill/>
            <a:miter lim="800000"/>
            <a:headEnd/>
            <a:tailEnd/>
          </a:ln>
        </p:spPr>
        <p:txBody>
          <a:bodyPr wrap="none">
            <a:spAutoFit/>
          </a:bodyPr>
          <a:lstStyle/>
          <a:p>
            <a:r>
              <a:rPr lang="en-US" sz="2800">
                <a:latin typeface="Comic Sans MS" pitchFamily="66" charset="0"/>
              </a:rPr>
              <a:t>Natural Bridges Beach, Santa Cruz</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taCruzView.jpg"/>
          <p:cNvPicPr>
            <a:picLocks noChangeAspect="1"/>
          </p:cNvPicPr>
          <p:nvPr/>
        </p:nvPicPr>
        <p:blipFill>
          <a:blip r:embed="rId2" cstate="print"/>
          <a:stretch>
            <a:fillRect/>
          </a:stretch>
        </p:blipFill>
        <p:spPr>
          <a:xfrm>
            <a:off x="457200" y="381000"/>
            <a:ext cx="8229600" cy="6172200"/>
          </a:xfrm>
          <a:prstGeom prst="rect">
            <a:avLst/>
          </a:prstGeom>
          <a:ln w="88900" cap="sq" cmpd="thickThin">
            <a:solidFill>
              <a:srgbClr val="000000"/>
            </a:solidFill>
            <a:prstDash val="solid"/>
            <a:miter lim="800000"/>
          </a:ln>
          <a:effectLst>
            <a:innerShdw blurRad="76200">
              <a:srgbClr val="000000"/>
            </a:innerShdw>
          </a:effectLst>
        </p:spPr>
      </p:pic>
      <p:sp>
        <p:nvSpPr>
          <p:cNvPr id="27650" name="TextBox 4"/>
          <p:cNvSpPr txBox="1">
            <a:spLocks noChangeArrowheads="1"/>
          </p:cNvSpPr>
          <p:nvPr/>
        </p:nvSpPr>
        <p:spPr bwMode="auto">
          <a:xfrm>
            <a:off x="6019800" y="533400"/>
            <a:ext cx="2300288" cy="584200"/>
          </a:xfrm>
          <a:prstGeom prst="rect">
            <a:avLst/>
          </a:prstGeom>
          <a:noFill/>
          <a:ln w="9525">
            <a:noFill/>
            <a:miter lim="800000"/>
            <a:headEnd/>
            <a:tailEnd/>
          </a:ln>
        </p:spPr>
        <p:txBody>
          <a:bodyPr wrap="none">
            <a:spAutoFit/>
          </a:bodyPr>
          <a:lstStyle/>
          <a:p>
            <a:r>
              <a:rPr lang="en-US" sz="3200">
                <a:latin typeface="Comic Sans MS" pitchFamily="66" charset="0"/>
              </a:rPr>
              <a:t>Santa Cruz</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nely-Cypress-Tree-Monterey-California-July-2011-03.jpg"/>
          <p:cNvPicPr>
            <a:picLocks noChangeAspect="1"/>
          </p:cNvPicPr>
          <p:nvPr/>
        </p:nvPicPr>
        <p:blipFill>
          <a:blip r:embed="rId2" cstate="print"/>
          <a:stretch>
            <a:fillRect/>
          </a:stretch>
        </p:blipFill>
        <p:spPr>
          <a:xfrm>
            <a:off x="228600" y="838200"/>
            <a:ext cx="8686800" cy="5788103"/>
          </a:xfrm>
          <a:prstGeom prst="rect">
            <a:avLst/>
          </a:prstGeom>
          <a:ln>
            <a:noFill/>
          </a:ln>
          <a:effectLst>
            <a:softEdge rad="112500"/>
          </a:effectLst>
        </p:spPr>
      </p:pic>
      <p:sp>
        <p:nvSpPr>
          <p:cNvPr id="28674" name="TextBox 4"/>
          <p:cNvSpPr txBox="1">
            <a:spLocks noChangeArrowheads="1"/>
          </p:cNvSpPr>
          <p:nvPr/>
        </p:nvSpPr>
        <p:spPr bwMode="auto">
          <a:xfrm>
            <a:off x="1371600" y="304800"/>
            <a:ext cx="6481763" cy="646113"/>
          </a:xfrm>
          <a:prstGeom prst="rect">
            <a:avLst/>
          </a:prstGeom>
          <a:noFill/>
          <a:ln w="9525">
            <a:noFill/>
            <a:miter lim="800000"/>
            <a:headEnd/>
            <a:tailEnd/>
          </a:ln>
        </p:spPr>
        <p:txBody>
          <a:bodyPr wrap="none">
            <a:spAutoFit/>
          </a:bodyPr>
          <a:lstStyle/>
          <a:p>
            <a:r>
              <a:rPr lang="en-US" sz="3600">
                <a:latin typeface="Comic Sans MS" pitchFamily="66" charset="0"/>
              </a:rPr>
              <a:t>Lone Cypress, Monterey Bay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pinteria santa barbara.jpg"/>
          <p:cNvPicPr>
            <a:picLocks noChangeAspect="1"/>
          </p:cNvPicPr>
          <p:nvPr/>
        </p:nvPicPr>
        <p:blipFill>
          <a:blip r:embed="rId2" cstate="print"/>
          <a:stretch>
            <a:fillRect/>
          </a:stretch>
        </p:blipFill>
        <p:spPr>
          <a:xfrm>
            <a:off x="381000" y="609600"/>
            <a:ext cx="8370498" cy="5545455"/>
          </a:xfrm>
          <a:prstGeom prst="rect">
            <a:avLst/>
          </a:prstGeom>
          <a:ln w="228600" cap="sq" cmpd="thickThin">
            <a:solidFill>
              <a:srgbClr val="000000"/>
            </a:solidFill>
            <a:prstDash val="solid"/>
            <a:miter lim="800000"/>
          </a:ln>
          <a:effectLst>
            <a:innerShdw blurRad="76200">
              <a:srgbClr val="000000"/>
            </a:innerShdw>
          </a:effectLst>
        </p:spPr>
      </p:pic>
      <p:sp>
        <p:nvSpPr>
          <p:cNvPr id="29698" name="TextBox 4"/>
          <p:cNvSpPr txBox="1">
            <a:spLocks noChangeArrowheads="1"/>
          </p:cNvSpPr>
          <p:nvPr/>
        </p:nvSpPr>
        <p:spPr bwMode="auto">
          <a:xfrm>
            <a:off x="1295400" y="914400"/>
            <a:ext cx="6594475" cy="584200"/>
          </a:xfrm>
          <a:prstGeom prst="rect">
            <a:avLst/>
          </a:prstGeom>
          <a:noFill/>
          <a:ln w="9525">
            <a:noFill/>
            <a:miter lim="800000"/>
            <a:headEnd/>
            <a:tailEnd/>
          </a:ln>
        </p:spPr>
        <p:txBody>
          <a:bodyPr wrap="none">
            <a:spAutoFit/>
          </a:bodyPr>
          <a:lstStyle/>
          <a:p>
            <a:r>
              <a:rPr lang="en-US" sz="3200">
                <a:latin typeface="Comic Sans MS" pitchFamily="66" charset="0"/>
              </a:rPr>
              <a:t>Carpinteria Beach, Santa Barbara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Jolla.jpg"/>
          <p:cNvPicPr>
            <a:picLocks noChangeAspect="1"/>
          </p:cNvPicPr>
          <p:nvPr/>
        </p:nvPicPr>
        <p:blipFill>
          <a:blip r:embed="rId2" cstate="print"/>
          <a:stretch>
            <a:fillRect/>
          </a:stretch>
        </p:blipFill>
        <p:spPr>
          <a:xfrm>
            <a:off x="508000" y="717550"/>
            <a:ext cx="8128000" cy="5422900"/>
          </a:xfrm>
          <a:prstGeom prst="rect">
            <a:avLst/>
          </a:prstGeom>
          <a:ln w="228600" cap="sq" cmpd="thickThin">
            <a:solidFill>
              <a:srgbClr val="000000"/>
            </a:solidFill>
            <a:prstDash val="solid"/>
            <a:miter lim="800000"/>
          </a:ln>
          <a:effectLst>
            <a:innerShdw blurRad="76200">
              <a:srgbClr val="000000"/>
            </a:innerShdw>
          </a:effectLst>
        </p:spPr>
      </p:pic>
      <p:sp>
        <p:nvSpPr>
          <p:cNvPr id="30722" name="TextBox 4"/>
          <p:cNvSpPr txBox="1">
            <a:spLocks noChangeArrowheads="1"/>
          </p:cNvSpPr>
          <p:nvPr/>
        </p:nvSpPr>
        <p:spPr bwMode="auto">
          <a:xfrm>
            <a:off x="3352800" y="762000"/>
            <a:ext cx="5233988" cy="461963"/>
          </a:xfrm>
          <a:prstGeom prst="rect">
            <a:avLst/>
          </a:prstGeom>
          <a:noFill/>
          <a:ln w="9525">
            <a:noFill/>
            <a:miter lim="800000"/>
            <a:headEnd/>
            <a:tailEnd/>
          </a:ln>
        </p:spPr>
        <p:txBody>
          <a:bodyPr wrap="none">
            <a:spAutoFit/>
          </a:bodyPr>
          <a:lstStyle/>
          <a:p>
            <a:r>
              <a:rPr lang="en-US" sz="2400">
                <a:latin typeface="Comic Sans MS" pitchFamily="66" charset="0"/>
              </a:rPr>
              <a:t>La Jolla Beach, Southern California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nnel-islands-map-lg.jpg"/>
          <p:cNvPicPr>
            <a:picLocks noChangeAspect="1"/>
          </p:cNvPicPr>
          <p:nvPr/>
        </p:nvPicPr>
        <p:blipFill>
          <a:blip r:embed="rId2" cstate="print"/>
          <a:stretch>
            <a:fillRect/>
          </a:stretch>
        </p:blipFill>
        <p:spPr>
          <a:xfrm>
            <a:off x="990600" y="609600"/>
            <a:ext cx="7316363" cy="5791200"/>
          </a:xfrm>
          <a:prstGeom prst="rect">
            <a:avLst/>
          </a:prstGeom>
          <a:ln w="88900" cap="sq" cmpd="thickThin">
            <a:solidFill>
              <a:srgbClr val="000000"/>
            </a:solidFill>
            <a:prstDash val="solid"/>
            <a:miter lim="800000"/>
          </a:ln>
          <a:effectLst>
            <a:innerShdw blurRad="76200">
              <a:srgbClr val="000000"/>
            </a:innerShdw>
          </a:effectLst>
        </p:spPr>
      </p:pic>
      <p:sp>
        <p:nvSpPr>
          <p:cNvPr id="31746" name="TextBox 6"/>
          <p:cNvSpPr txBox="1">
            <a:spLocks noChangeArrowheads="1"/>
          </p:cNvSpPr>
          <p:nvPr/>
        </p:nvSpPr>
        <p:spPr bwMode="auto">
          <a:xfrm>
            <a:off x="1524000" y="5562600"/>
            <a:ext cx="4137025" cy="708025"/>
          </a:xfrm>
          <a:prstGeom prst="rect">
            <a:avLst/>
          </a:prstGeom>
          <a:noFill/>
          <a:ln w="9525">
            <a:noFill/>
            <a:miter lim="800000"/>
            <a:headEnd/>
            <a:tailEnd/>
          </a:ln>
        </p:spPr>
        <p:txBody>
          <a:bodyPr wrap="none">
            <a:spAutoFit/>
          </a:bodyPr>
          <a:lstStyle/>
          <a:p>
            <a:r>
              <a:rPr lang="en-US" sz="2000">
                <a:latin typeface="Comic Sans MS" pitchFamily="66" charset="0"/>
              </a:rPr>
              <a:t>Channel Islands</a:t>
            </a:r>
          </a:p>
          <a:p>
            <a:r>
              <a:rPr lang="en-US" sz="2000">
                <a:latin typeface="Comic Sans MS" pitchFamily="66" charset="0"/>
              </a:rPr>
              <a:t>off coast of Southern California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map_california3.jpg"/>
          <p:cNvPicPr>
            <a:picLocks noChangeAspect="1"/>
          </p:cNvPicPr>
          <p:nvPr/>
        </p:nvPicPr>
        <p:blipFill>
          <a:blip r:embed="rId2"/>
          <a:srcRect/>
          <a:stretch>
            <a:fillRect/>
          </a:stretch>
        </p:blipFill>
        <p:spPr bwMode="auto">
          <a:xfrm>
            <a:off x="1143000" y="228600"/>
            <a:ext cx="6983413" cy="640080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dana-point-strand.jpg"/>
          <p:cNvPicPr>
            <a:picLocks noChangeAspect="1"/>
          </p:cNvPicPr>
          <p:nvPr/>
        </p:nvPicPr>
        <p:blipFill>
          <a:blip r:embed="rId2" cstate="print"/>
          <a:stretch>
            <a:fillRect/>
          </a:stretch>
        </p:blipFill>
        <p:spPr>
          <a:xfrm>
            <a:off x="3200400" y="2895600"/>
            <a:ext cx="5791200" cy="3758932"/>
          </a:xfrm>
          <a:prstGeom prst="rect">
            <a:avLst/>
          </a:prstGeom>
          <a:ln w="88900" cap="sq" cmpd="thickThin">
            <a:solidFill>
              <a:srgbClr val="000000"/>
            </a:solidFill>
            <a:prstDash val="solid"/>
            <a:miter lim="800000"/>
          </a:ln>
          <a:effectLst>
            <a:innerShdw blurRad="76200">
              <a:srgbClr val="000000"/>
            </a:innerShdw>
          </a:effectLst>
        </p:spPr>
      </p:pic>
      <p:sp>
        <p:nvSpPr>
          <p:cNvPr id="32770" name="TextBox 4"/>
          <p:cNvSpPr txBox="1">
            <a:spLocks noChangeArrowheads="1"/>
          </p:cNvSpPr>
          <p:nvPr/>
        </p:nvSpPr>
        <p:spPr bwMode="auto">
          <a:xfrm>
            <a:off x="4191000" y="6096000"/>
            <a:ext cx="4533900" cy="400050"/>
          </a:xfrm>
          <a:prstGeom prst="rect">
            <a:avLst/>
          </a:prstGeom>
          <a:noFill/>
          <a:ln w="9525">
            <a:noFill/>
            <a:miter lim="800000"/>
            <a:headEnd/>
            <a:tailEnd/>
          </a:ln>
        </p:spPr>
        <p:txBody>
          <a:bodyPr wrap="none">
            <a:spAutoFit/>
          </a:bodyPr>
          <a:lstStyle/>
          <a:p>
            <a:r>
              <a:rPr lang="en-US" sz="2000">
                <a:latin typeface="Comic Sans MS" pitchFamily="66" charset="0"/>
              </a:rPr>
              <a:t>Dana Point, Southern Orange County</a:t>
            </a:r>
          </a:p>
        </p:txBody>
      </p:sp>
      <p:pic>
        <p:nvPicPr>
          <p:cNvPr id="6" name="Picture 5" descr="venice-beach.jpg"/>
          <p:cNvPicPr>
            <a:picLocks noChangeAspect="1"/>
          </p:cNvPicPr>
          <p:nvPr/>
        </p:nvPicPr>
        <p:blipFill>
          <a:blip r:embed="rId3" cstate="print"/>
          <a:stretch>
            <a:fillRect/>
          </a:stretch>
        </p:blipFill>
        <p:spPr>
          <a:xfrm>
            <a:off x="381000" y="228600"/>
            <a:ext cx="4648200" cy="3486150"/>
          </a:xfrm>
          <a:prstGeom prst="rect">
            <a:avLst/>
          </a:prstGeom>
          <a:ln w="88900" cap="sq" cmpd="thickThin">
            <a:solidFill>
              <a:srgbClr val="000000"/>
            </a:solidFill>
            <a:prstDash val="solid"/>
            <a:miter lim="800000"/>
          </a:ln>
          <a:effectLst>
            <a:innerShdw blurRad="76200">
              <a:srgbClr val="000000"/>
            </a:innerShdw>
          </a:effectLst>
        </p:spPr>
      </p:pic>
      <p:sp>
        <p:nvSpPr>
          <p:cNvPr id="32772" name="Rectangle 6"/>
          <p:cNvSpPr>
            <a:spLocks noChangeArrowheads="1"/>
          </p:cNvSpPr>
          <p:nvPr/>
        </p:nvSpPr>
        <p:spPr bwMode="auto">
          <a:xfrm>
            <a:off x="1143000" y="304800"/>
            <a:ext cx="3844925" cy="369888"/>
          </a:xfrm>
          <a:prstGeom prst="rect">
            <a:avLst/>
          </a:prstGeom>
          <a:noFill/>
          <a:ln w="9525">
            <a:noFill/>
            <a:miter lim="800000"/>
            <a:headEnd/>
            <a:tailEnd/>
          </a:ln>
        </p:spPr>
        <p:txBody>
          <a:bodyPr wrap="none">
            <a:spAutoFit/>
          </a:bodyPr>
          <a:lstStyle/>
          <a:p>
            <a:r>
              <a:rPr lang="en-US">
                <a:latin typeface="Comic Sans MS" pitchFamily="66" charset="0"/>
              </a:rPr>
              <a:t>Venice Beach, Southern California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descr="Oilrig.jpg"/>
          <p:cNvPicPr>
            <a:picLocks noChangeAspect="1"/>
          </p:cNvPicPr>
          <p:nvPr/>
        </p:nvPicPr>
        <p:blipFill>
          <a:blip r:embed="rId2"/>
          <a:srcRect/>
          <a:stretch>
            <a:fillRect/>
          </a:stretch>
        </p:blipFill>
        <p:spPr bwMode="auto">
          <a:xfrm>
            <a:off x="457200" y="304800"/>
            <a:ext cx="4502150" cy="2971800"/>
          </a:xfrm>
          <a:prstGeom prst="rect">
            <a:avLst/>
          </a:prstGeom>
          <a:noFill/>
          <a:ln w="9525">
            <a:noFill/>
            <a:miter lim="800000"/>
            <a:headEnd/>
            <a:tailEnd/>
          </a:ln>
        </p:spPr>
      </p:pic>
      <p:pic>
        <p:nvPicPr>
          <p:cNvPr id="33794" name="Picture 3" descr="Singal_Hill_oil_Filelds_Long_Beach_California.jpg"/>
          <p:cNvPicPr>
            <a:picLocks noChangeAspect="1"/>
          </p:cNvPicPr>
          <p:nvPr/>
        </p:nvPicPr>
        <p:blipFill>
          <a:blip r:embed="rId3"/>
          <a:srcRect/>
          <a:stretch>
            <a:fillRect/>
          </a:stretch>
        </p:blipFill>
        <p:spPr bwMode="auto">
          <a:xfrm>
            <a:off x="3746500" y="3352800"/>
            <a:ext cx="5189538" cy="3216275"/>
          </a:xfrm>
          <a:prstGeom prst="rect">
            <a:avLst/>
          </a:prstGeom>
          <a:noFill/>
          <a:ln w="9525">
            <a:noFill/>
            <a:miter lim="800000"/>
            <a:headEnd/>
            <a:tailEnd/>
          </a:ln>
        </p:spPr>
      </p:pic>
      <p:sp>
        <p:nvSpPr>
          <p:cNvPr id="33795" name="TextBox 4"/>
          <p:cNvSpPr txBox="1">
            <a:spLocks noChangeArrowheads="1"/>
          </p:cNvSpPr>
          <p:nvPr/>
        </p:nvSpPr>
        <p:spPr bwMode="auto">
          <a:xfrm>
            <a:off x="5257800" y="228600"/>
            <a:ext cx="3657600" cy="3170238"/>
          </a:xfrm>
          <a:prstGeom prst="rect">
            <a:avLst/>
          </a:prstGeom>
          <a:noFill/>
          <a:ln w="9525">
            <a:noFill/>
            <a:miter lim="800000"/>
            <a:headEnd/>
            <a:tailEnd/>
          </a:ln>
        </p:spPr>
        <p:txBody>
          <a:bodyPr>
            <a:spAutoFit/>
          </a:bodyPr>
          <a:lstStyle/>
          <a:p>
            <a:r>
              <a:rPr lang="en-US" sz="2000">
                <a:latin typeface="Comic Sans MS" pitchFamily="66" charset="0"/>
              </a:rPr>
              <a:t>Oil drilling  in Southern California coastal region. Oil, a natural resource, we use to provide gas and electricity is needed. However,conservationists are fighting to stop drilling and pumping of oil because of the damage it causes to the environment.</a:t>
            </a:r>
          </a:p>
        </p:txBody>
      </p:sp>
      <p:pic>
        <p:nvPicPr>
          <p:cNvPr id="33796" name="Picture 5" descr="Endangered+Blue+Whales+Spotted+Off+California+ZD5Vse7VcOil.jpg"/>
          <p:cNvPicPr>
            <a:picLocks noChangeAspect="1"/>
          </p:cNvPicPr>
          <p:nvPr/>
        </p:nvPicPr>
        <p:blipFill>
          <a:blip r:embed="rId4"/>
          <a:srcRect/>
          <a:stretch>
            <a:fillRect/>
          </a:stretch>
        </p:blipFill>
        <p:spPr bwMode="auto">
          <a:xfrm>
            <a:off x="381000" y="3352800"/>
            <a:ext cx="4800600" cy="32004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Box 3"/>
          <p:cNvSpPr txBox="1">
            <a:spLocks noChangeArrowheads="1"/>
          </p:cNvSpPr>
          <p:nvPr/>
        </p:nvSpPr>
        <p:spPr bwMode="auto">
          <a:xfrm>
            <a:off x="5791200" y="0"/>
            <a:ext cx="2971800" cy="6858000"/>
          </a:xfrm>
          <a:prstGeom prst="rect">
            <a:avLst/>
          </a:prstGeom>
          <a:noFill/>
          <a:ln w="9525">
            <a:noFill/>
            <a:miter lim="800000"/>
            <a:headEnd/>
            <a:tailEnd/>
          </a:ln>
        </p:spPr>
        <p:txBody>
          <a:bodyPr>
            <a:spAutoFit/>
          </a:bodyPr>
          <a:lstStyle/>
          <a:p>
            <a:r>
              <a:rPr lang="en-US" sz="2000" b="1">
                <a:latin typeface="Comic Sans MS" pitchFamily="66" charset="0"/>
              </a:rPr>
              <a:t>California Desert </a:t>
            </a:r>
            <a:r>
              <a:rPr lang="en-US" sz="2000">
                <a:latin typeface="Comic Sans MS" pitchFamily="66" charset="0"/>
              </a:rPr>
              <a:t>Region covers the southeastern part of California.</a:t>
            </a:r>
          </a:p>
          <a:p>
            <a:r>
              <a:rPr lang="en-US" sz="2000">
                <a:latin typeface="Comic Sans MS" pitchFamily="66" charset="0"/>
              </a:rPr>
              <a:t>It includes the Mojave Desert, known as the high desert with elevations to 11.918 feet and the lowest point in the western hemisphere, Death Valley, 282 feet below sea level. </a:t>
            </a:r>
          </a:p>
          <a:p>
            <a:r>
              <a:rPr lang="en-US" sz="2000">
                <a:latin typeface="Comic Sans MS" pitchFamily="66" charset="0"/>
              </a:rPr>
              <a:t>Even though it is extremely dry in the Colorado desert region, there is farming in the Imperial and Coachella Valley because they use irrigation to bring in water</a:t>
            </a:r>
          </a:p>
          <a:p>
            <a:endParaRPr lang="en-US">
              <a:latin typeface="Calibri" pitchFamily="34" charset="0"/>
            </a:endParaRPr>
          </a:p>
        </p:txBody>
      </p:sp>
      <p:pic>
        <p:nvPicPr>
          <p:cNvPr id="34818" name="Picture 4" descr="CAdesert3.jpg"/>
          <p:cNvPicPr>
            <a:picLocks noChangeAspect="1"/>
          </p:cNvPicPr>
          <p:nvPr/>
        </p:nvPicPr>
        <p:blipFill>
          <a:blip r:embed="rId2"/>
          <a:srcRect/>
          <a:stretch>
            <a:fillRect/>
          </a:stretch>
        </p:blipFill>
        <p:spPr bwMode="auto">
          <a:xfrm>
            <a:off x="314325" y="381000"/>
            <a:ext cx="5362575" cy="6094413"/>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descr="CAdesert.jpg"/>
          <p:cNvPicPr>
            <a:picLocks noChangeAspect="1"/>
          </p:cNvPicPr>
          <p:nvPr/>
        </p:nvPicPr>
        <p:blipFill>
          <a:blip r:embed="rId2"/>
          <a:srcRect/>
          <a:stretch>
            <a:fillRect/>
          </a:stretch>
        </p:blipFill>
        <p:spPr bwMode="auto">
          <a:xfrm>
            <a:off x="381000" y="228600"/>
            <a:ext cx="4400550" cy="3300413"/>
          </a:xfrm>
          <a:prstGeom prst="rect">
            <a:avLst/>
          </a:prstGeom>
          <a:noFill/>
          <a:ln w="9525">
            <a:noFill/>
            <a:miter lim="800000"/>
            <a:headEnd/>
            <a:tailEnd/>
          </a:ln>
        </p:spPr>
      </p:pic>
      <p:pic>
        <p:nvPicPr>
          <p:cNvPr id="35842" name="Picture 2" descr="CAdesert2.jpg"/>
          <p:cNvPicPr>
            <a:picLocks noChangeAspect="1"/>
          </p:cNvPicPr>
          <p:nvPr/>
        </p:nvPicPr>
        <p:blipFill>
          <a:blip r:embed="rId3"/>
          <a:srcRect/>
          <a:stretch>
            <a:fillRect/>
          </a:stretch>
        </p:blipFill>
        <p:spPr bwMode="auto">
          <a:xfrm>
            <a:off x="4343400" y="3505200"/>
            <a:ext cx="4572000" cy="30480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desertbutte.jpg"/>
          <p:cNvPicPr>
            <a:picLocks noChangeAspect="1"/>
          </p:cNvPicPr>
          <p:nvPr/>
        </p:nvPicPr>
        <p:blipFill>
          <a:blip r:embed="rId2" cstate="print"/>
          <a:stretch>
            <a:fillRect/>
          </a:stretch>
        </p:blipFill>
        <p:spPr>
          <a:xfrm>
            <a:off x="381000" y="304800"/>
            <a:ext cx="8458200" cy="634365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Box 5"/>
          <p:cNvSpPr txBox="1">
            <a:spLocks noChangeArrowheads="1"/>
          </p:cNvSpPr>
          <p:nvPr/>
        </p:nvSpPr>
        <p:spPr bwMode="auto">
          <a:xfrm>
            <a:off x="304800" y="3733800"/>
            <a:ext cx="1528763" cy="400050"/>
          </a:xfrm>
          <a:prstGeom prst="rect">
            <a:avLst/>
          </a:prstGeom>
          <a:noFill/>
          <a:ln w="9525">
            <a:noFill/>
            <a:miter lim="800000"/>
            <a:headEnd/>
            <a:tailEnd/>
          </a:ln>
        </p:spPr>
        <p:txBody>
          <a:bodyPr wrap="none">
            <a:spAutoFit/>
          </a:bodyPr>
          <a:lstStyle/>
          <a:p>
            <a:r>
              <a:rPr lang="en-US" sz="2000">
                <a:latin typeface="Comic Sans MS" pitchFamily="66" charset="0"/>
              </a:rPr>
              <a:t>Poppy Field</a:t>
            </a:r>
          </a:p>
        </p:txBody>
      </p:sp>
      <p:pic>
        <p:nvPicPr>
          <p:cNvPr id="37890" name="Picture 7" descr="abdesert.jpg"/>
          <p:cNvPicPr>
            <a:picLocks noChangeAspect="1"/>
          </p:cNvPicPr>
          <p:nvPr/>
        </p:nvPicPr>
        <p:blipFill>
          <a:blip r:embed="rId2"/>
          <a:srcRect/>
          <a:stretch>
            <a:fillRect/>
          </a:stretch>
        </p:blipFill>
        <p:spPr bwMode="auto">
          <a:xfrm>
            <a:off x="2133600" y="228600"/>
            <a:ext cx="4800600" cy="3600450"/>
          </a:xfrm>
          <a:prstGeom prst="rect">
            <a:avLst/>
          </a:prstGeom>
          <a:noFill/>
          <a:ln w="9525">
            <a:noFill/>
            <a:miter lim="800000"/>
            <a:headEnd/>
            <a:tailEnd/>
          </a:ln>
        </p:spPr>
      </p:pic>
      <p:pic>
        <p:nvPicPr>
          <p:cNvPr id="37891" name="Picture 2" descr="Mojavepoppies.jpg"/>
          <p:cNvPicPr>
            <a:picLocks noChangeAspect="1"/>
          </p:cNvPicPr>
          <p:nvPr/>
        </p:nvPicPr>
        <p:blipFill>
          <a:blip r:embed="rId3"/>
          <a:srcRect/>
          <a:stretch>
            <a:fillRect/>
          </a:stretch>
        </p:blipFill>
        <p:spPr bwMode="auto">
          <a:xfrm>
            <a:off x="228600" y="3657600"/>
            <a:ext cx="4667250" cy="3048000"/>
          </a:xfrm>
          <a:prstGeom prst="rect">
            <a:avLst/>
          </a:prstGeom>
          <a:noFill/>
          <a:ln w="9525">
            <a:noFill/>
            <a:miter lim="800000"/>
            <a:headEnd/>
            <a:tailEnd/>
          </a:ln>
        </p:spPr>
      </p:pic>
      <p:pic>
        <p:nvPicPr>
          <p:cNvPr id="37892" name="Picture 9" descr="colorado desert water.jpg"/>
          <p:cNvPicPr>
            <a:picLocks noChangeAspect="1"/>
          </p:cNvPicPr>
          <p:nvPr/>
        </p:nvPicPr>
        <p:blipFill>
          <a:blip r:embed="rId4"/>
          <a:srcRect/>
          <a:stretch>
            <a:fillRect/>
          </a:stretch>
        </p:blipFill>
        <p:spPr bwMode="auto">
          <a:xfrm>
            <a:off x="3800475" y="3657600"/>
            <a:ext cx="5343525" cy="300355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descr="Mojave-Desert-Snow-1_.jpg"/>
          <p:cNvPicPr>
            <a:picLocks noChangeAspect="1"/>
          </p:cNvPicPr>
          <p:nvPr/>
        </p:nvPicPr>
        <p:blipFill>
          <a:blip r:embed="rId2"/>
          <a:srcRect/>
          <a:stretch>
            <a:fillRect/>
          </a:stretch>
        </p:blipFill>
        <p:spPr bwMode="auto">
          <a:xfrm>
            <a:off x="228600" y="3505200"/>
            <a:ext cx="4724400" cy="3117850"/>
          </a:xfrm>
          <a:prstGeom prst="rect">
            <a:avLst/>
          </a:prstGeom>
          <a:noFill/>
          <a:ln w="9525">
            <a:noFill/>
            <a:miter lim="800000"/>
            <a:headEnd/>
            <a:tailEnd/>
          </a:ln>
        </p:spPr>
      </p:pic>
      <p:pic>
        <p:nvPicPr>
          <p:cNvPr id="38914" name="Picture 3" descr="Mojavedesert_2201.jpg"/>
          <p:cNvPicPr>
            <a:picLocks noChangeAspect="1"/>
          </p:cNvPicPr>
          <p:nvPr/>
        </p:nvPicPr>
        <p:blipFill>
          <a:blip r:embed="rId3"/>
          <a:srcRect/>
          <a:stretch>
            <a:fillRect/>
          </a:stretch>
        </p:blipFill>
        <p:spPr bwMode="auto">
          <a:xfrm>
            <a:off x="1371600" y="0"/>
            <a:ext cx="6370638" cy="3581400"/>
          </a:xfrm>
          <a:prstGeom prst="rect">
            <a:avLst/>
          </a:prstGeom>
          <a:noFill/>
          <a:ln w="9525">
            <a:noFill/>
            <a:miter lim="800000"/>
            <a:headEnd/>
            <a:tailEnd/>
          </a:ln>
        </p:spPr>
      </p:pic>
      <p:pic>
        <p:nvPicPr>
          <p:cNvPr id="38915" name="Picture 4" descr="mojave-desert-parks-protected-areas.jpg"/>
          <p:cNvPicPr>
            <a:picLocks noChangeAspect="1"/>
          </p:cNvPicPr>
          <p:nvPr/>
        </p:nvPicPr>
        <p:blipFill>
          <a:blip r:embed="rId4"/>
          <a:srcRect/>
          <a:stretch>
            <a:fillRect/>
          </a:stretch>
        </p:blipFill>
        <p:spPr bwMode="auto">
          <a:xfrm>
            <a:off x="4419600" y="3505200"/>
            <a:ext cx="4529138" cy="3133725"/>
          </a:xfrm>
          <a:prstGeom prst="rect">
            <a:avLst/>
          </a:prstGeom>
          <a:noFill/>
          <a:ln w="9525">
            <a:noFill/>
            <a:miter lim="800000"/>
            <a:headEnd/>
            <a:tailEnd/>
          </a:ln>
        </p:spPr>
      </p:pic>
      <p:sp>
        <p:nvSpPr>
          <p:cNvPr id="38916" name="TextBox 5"/>
          <p:cNvSpPr txBox="1">
            <a:spLocks noChangeArrowheads="1"/>
          </p:cNvSpPr>
          <p:nvPr/>
        </p:nvSpPr>
        <p:spPr bwMode="auto">
          <a:xfrm>
            <a:off x="1524000" y="228600"/>
            <a:ext cx="2308225" cy="461963"/>
          </a:xfrm>
          <a:prstGeom prst="rect">
            <a:avLst/>
          </a:prstGeom>
          <a:noFill/>
          <a:ln w="9525">
            <a:noFill/>
            <a:miter lim="800000"/>
            <a:headEnd/>
            <a:tailEnd/>
          </a:ln>
        </p:spPr>
        <p:txBody>
          <a:bodyPr wrap="none">
            <a:spAutoFit/>
          </a:bodyPr>
          <a:lstStyle/>
          <a:p>
            <a:r>
              <a:rPr lang="en-US" sz="2400">
                <a:latin typeface="Comic Sans MS" pitchFamily="66" charset="0"/>
              </a:rPr>
              <a:t>Mojave Desert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sertagriculture1.jpg"/>
          <p:cNvPicPr>
            <a:picLocks noChangeAspect="1"/>
          </p:cNvPicPr>
          <p:nvPr/>
        </p:nvPicPr>
        <p:blipFill>
          <a:blip r:embed="rId2" cstate="print"/>
          <a:stretch>
            <a:fillRect/>
          </a:stretch>
        </p:blipFill>
        <p:spPr>
          <a:xfrm>
            <a:off x="4267200" y="457200"/>
            <a:ext cx="4724400" cy="3193223"/>
          </a:xfrm>
          <a:prstGeom prst="rect">
            <a:avLst/>
          </a:prstGeom>
          <a:ln>
            <a:noFill/>
          </a:ln>
          <a:effectLst>
            <a:softEdge rad="112500"/>
          </a:effectLst>
        </p:spPr>
      </p:pic>
      <p:pic>
        <p:nvPicPr>
          <p:cNvPr id="39938" name="Picture 6" descr="Coachella wind farm.jpg"/>
          <p:cNvPicPr>
            <a:picLocks noChangeAspect="1"/>
          </p:cNvPicPr>
          <p:nvPr/>
        </p:nvPicPr>
        <p:blipFill>
          <a:blip r:embed="rId3"/>
          <a:srcRect/>
          <a:stretch>
            <a:fillRect/>
          </a:stretch>
        </p:blipFill>
        <p:spPr bwMode="auto">
          <a:xfrm>
            <a:off x="304800" y="2514600"/>
            <a:ext cx="4114800" cy="4114800"/>
          </a:xfrm>
          <a:prstGeom prst="rect">
            <a:avLst/>
          </a:prstGeom>
          <a:noFill/>
          <a:ln w="9525">
            <a:noFill/>
            <a:miter lim="800000"/>
            <a:headEnd/>
            <a:tailEnd/>
          </a:ln>
        </p:spPr>
      </p:pic>
      <p:pic>
        <p:nvPicPr>
          <p:cNvPr id="39939" name="Picture 8" descr="irrigation.jpg"/>
          <p:cNvPicPr>
            <a:picLocks noChangeAspect="1"/>
          </p:cNvPicPr>
          <p:nvPr/>
        </p:nvPicPr>
        <p:blipFill>
          <a:blip r:embed="rId4"/>
          <a:srcRect/>
          <a:stretch>
            <a:fillRect/>
          </a:stretch>
        </p:blipFill>
        <p:spPr bwMode="auto">
          <a:xfrm>
            <a:off x="4419600" y="3163888"/>
            <a:ext cx="4462463" cy="3465512"/>
          </a:xfrm>
          <a:prstGeom prst="rect">
            <a:avLst/>
          </a:prstGeom>
          <a:noFill/>
          <a:ln w="9525">
            <a:noFill/>
            <a:miter lim="800000"/>
            <a:headEnd/>
            <a:tailEnd/>
          </a:ln>
        </p:spPr>
      </p:pic>
      <p:sp>
        <p:nvSpPr>
          <p:cNvPr id="39940" name="TextBox 9"/>
          <p:cNvSpPr txBox="1">
            <a:spLocks noChangeArrowheads="1"/>
          </p:cNvSpPr>
          <p:nvPr/>
        </p:nvSpPr>
        <p:spPr bwMode="auto">
          <a:xfrm>
            <a:off x="4572000" y="3352800"/>
            <a:ext cx="3790950" cy="646113"/>
          </a:xfrm>
          <a:prstGeom prst="rect">
            <a:avLst/>
          </a:prstGeom>
          <a:noFill/>
          <a:ln w="9525">
            <a:noFill/>
            <a:miter lim="800000"/>
            <a:headEnd/>
            <a:tailEnd/>
          </a:ln>
        </p:spPr>
        <p:txBody>
          <a:bodyPr wrap="none">
            <a:spAutoFit/>
          </a:bodyPr>
          <a:lstStyle/>
          <a:p>
            <a:r>
              <a:rPr lang="en-US">
                <a:latin typeface="Comic Sans MS" pitchFamily="66" charset="0"/>
              </a:rPr>
              <a:t>Digging aqua ducts to bring water</a:t>
            </a:r>
          </a:p>
          <a:p>
            <a:r>
              <a:rPr lang="en-US">
                <a:latin typeface="Comic Sans MS" pitchFamily="66" charset="0"/>
              </a:rPr>
              <a:t> from Colorado river</a:t>
            </a:r>
          </a:p>
        </p:txBody>
      </p:sp>
      <p:sp>
        <p:nvSpPr>
          <p:cNvPr id="39941" name="TextBox 10"/>
          <p:cNvSpPr txBox="1">
            <a:spLocks noChangeArrowheads="1"/>
          </p:cNvSpPr>
          <p:nvPr/>
        </p:nvSpPr>
        <p:spPr bwMode="auto">
          <a:xfrm>
            <a:off x="381000" y="2971800"/>
            <a:ext cx="3336925" cy="369888"/>
          </a:xfrm>
          <a:prstGeom prst="rect">
            <a:avLst/>
          </a:prstGeom>
          <a:noFill/>
          <a:ln w="9525">
            <a:noFill/>
            <a:miter lim="800000"/>
            <a:headEnd/>
            <a:tailEnd/>
          </a:ln>
        </p:spPr>
        <p:txBody>
          <a:bodyPr wrap="none">
            <a:spAutoFit/>
          </a:bodyPr>
          <a:lstStyle/>
          <a:p>
            <a:r>
              <a:rPr lang="en-US">
                <a:latin typeface="Comic Sans MS" pitchFamily="66" charset="0"/>
              </a:rPr>
              <a:t>Wind farm in Coachella valley</a:t>
            </a:r>
          </a:p>
        </p:txBody>
      </p:sp>
      <p:pic>
        <p:nvPicPr>
          <p:cNvPr id="39942" name="Picture 1" descr="imperial valley.jpg"/>
          <p:cNvPicPr>
            <a:picLocks noChangeAspect="1"/>
          </p:cNvPicPr>
          <p:nvPr/>
        </p:nvPicPr>
        <p:blipFill>
          <a:blip r:embed="rId5"/>
          <a:srcRect/>
          <a:stretch>
            <a:fillRect/>
          </a:stretch>
        </p:blipFill>
        <p:spPr bwMode="auto">
          <a:xfrm>
            <a:off x="304800" y="228600"/>
            <a:ext cx="3873500" cy="2501900"/>
          </a:xfrm>
          <a:prstGeom prst="rect">
            <a:avLst/>
          </a:prstGeom>
          <a:noFill/>
          <a:ln w="9525">
            <a:noFill/>
            <a:miter lim="800000"/>
            <a:headEnd/>
            <a:tailEnd/>
          </a:ln>
        </p:spPr>
      </p:pic>
      <p:sp>
        <p:nvSpPr>
          <p:cNvPr id="39943" name="TextBox 12"/>
          <p:cNvSpPr txBox="1">
            <a:spLocks noChangeArrowheads="1"/>
          </p:cNvSpPr>
          <p:nvPr/>
        </p:nvSpPr>
        <p:spPr bwMode="auto">
          <a:xfrm>
            <a:off x="2362200" y="228600"/>
            <a:ext cx="4176713" cy="369888"/>
          </a:xfrm>
          <a:prstGeom prst="rect">
            <a:avLst/>
          </a:prstGeom>
          <a:noFill/>
          <a:ln w="9525">
            <a:noFill/>
            <a:miter lim="800000"/>
            <a:headEnd/>
            <a:tailEnd/>
          </a:ln>
        </p:spPr>
        <p:txBody>
          <a:bodyPr wrap="none">
            <a:spAutoFit/>
          </a:bodyPr>
          <a:lstStyle/>
          <a:p>
            <a:r>
              <a:rPr lang="en-US">
                <a:latin typeface="Comic Sans MS" pitchFamily="66" charset="0"/>
              </a:rPr>
              <a:t>Irrigation allows the desert to bloom</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zcentvly.jpg"/>
          <p:cNvPicPr>
            <a:picLocks noChangeAspect="1"/>
          </p:cNvPicPr>
          <p:nvPr/>
        </p:nvPicPr>
        <p:blipFill>
          <a:blip r:embed="rId2" cstate="print"/>
          <a:stretch>
            <a:fillRect/>
          </a:stretch>
        </p:blipFill>
        <p:spPr>
          <a:xfrm>
            <a:off x="457200" y="190499"/>
            <a:ext cx="8229600" cy="6350001"/>
          </a:xfrm>
          <a:prstGeom prst="rect">
            <a:avLst/>
          </a:prstGeom>
          <a:ln w="88900" cap="sq" cmpd="thickThin">
            <a:solidFill>
              <a:srgbClr val="000000"/>
            </a:solidFill>
            <a:prstDash val="solid"/>
            <a:miter lim="800000"/>
          </a:ln>
          <a:effectLst>
            <a:innerShdw blurRad="76200">
              <a:srgbClr val="000000"/>
            </a:innerShdw>
          </a:effectLst>
        </p:spPr>
      </p:pic>
      <p:sp>
        <p:nvSpPr>
          <p:cNvPr id="40962" name="TextBox 4"/>
          <p:cNvSpPr txBox="1">
            <a:spLocks noChangeArrowheads="1"/>
          </p:cNvSpPr>
          <p:nvPr/>
        </p:nvSpPr>
        <p:spPr bwMode="auto">
          <a:xfrm>
            <a:off x="4876800" y="762000"/>
            <a:ext cx="3181350" cy="646113"/>
          </a:xfrm>
          <a:prstGeom prst="rect">
            <a:avLst/>
          </a:prstGeom>
          <a:noFill/>
          <a:ln w="9525">
            <a:noFill/>
            <a:miter lim="800000"/>
            <a:headEnd/>
            <a:tailEnd/>
          </a:ln>
        </p:spPr>
        <p:txBody>
          <a:bodyPr wrap="none">
            <a:spAutoFit/>
          </a:bodyPr>
          <a:lstStyle/>
          <a:p>
            <a:r>
              <a:rPr lang="en-US" sz="3600">
                <a:latin typeface="Comic Sans MS" pitchFamily="66" charset="0"/>
              </a:rPr>
              <a:t>Central Valley</a:t>
            </a:r>
          </a:p>
        </p:txBody>
      </p:sp>
      <p:sp>
        <p:nvSpPr>
          <p:cNvPr id="40963" name="TextBox 5"/>
          <p:cNvSpPr txBox="1">
            <a:spLocks noChangeArrowheads="1"/>
          </p:cNvSpPr>
          <p:nvPr/>
        </p:nvSpPr>
        <p:spPr bwMode="auto">
          <a:xfrm>
            <a:off x="4572000" y="1447800"/>
            <a:ext cx="3962400" cy="3786188"/>
          </a:xfrm>
          <a:prstGeom prst="rect">
            <a:avLst/>
          </a:prstGeom>
          <a:noFill/>
          <a:ln w="9525">
            <a:noFill/>
            <a:miter lim="800000"/>
            <a:headEnd/>
            <a:tailEnd/>
          </a:ln>
        </p:spPr>
        <p:txBody>
          <a:bodyPr>
            <a:spAutoFit/>
          </a:bodyPr>
          <a:lstStyle/>
          <a:p>
            <a:r>
              <a:rPr lang="en-US" sz="2000">
                <a:latin typeface="Comic Sans MS" pitchFamily="66" charset="0"/>
              </a:rPr>
              <a:t>Located between Sierra Nevada and Coastal</a:t>
            </a:r>
          </a:p>
          <a:p>
            <a:r>
              <a:rPr lang="en-US" sz="2000">
                <a:latin typeface="Comic Sans MS" pitchFamily="66" charset="0"/>
              </a:rPr>
              <a:t>Mountains. Northern valley is the Sacramento river valley</a:t>
            </a:r>
          </a:p>
          <a:p>
            <a:r>
              <a:rPr lang="en-US" sz="2000">
                <a:latin typeface="Comic Sans MS" pitchFamily="66" charset="0"/>
              </a:rPr>
              <a:t>Southern valley is the San Joaquin river valley.</a:t>
            </a:r>
          </a:p>
          <a:p>
            <a:r>
              <a:rPr lang="en-US" sz="2000">
                <a:latin typeface="Comic Sans MS" pitchFamily="66" charset="0"/>
              </a:rPr>
              <a:t>One of the most productive agricultural </a:t>
            </a:r>
          </a:p>
          <a:p>
            <a:r>
              <a:rPr lang="en-US" sz="2000">
                <a:latin typeface="Comic Sans MS" pitchFamily="66" charset="0"/>
              </a:rPr>
              <a:t>(farming) regions in the world!!</a:t>
            </a:r>
          </a:p>
          <a:p>
            <a:r>
              <a:rPr lang="en-US" sz="2000">
                <a:latin typeface="Comic Sans MS" pitchFamily="66" charset="0"/>
              </a:rPr>
              <a:t>It has fertile soil that has washed down </a:t>
            </a:r>
          </a:p>
          <a:p>
            <a:r>
              <a:rPr lang="en-US" sz="2000">
                <a:latin typeface="Comic Sans MS" pitchFamily="66" charset="0"/>
              </a:rPr>
              <a:t>From the Sierra Nevada.</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entralvalley_aerial.jpg"/>
          <p:cNvPicPr>
            <a:picLocks noChangeAspect="1"/>
          </p:cNvPicPr>
          <p:nvPr/>
        </p:nvPicPr>
        <p:blipFill>
          <a:blip r:embed="rId2" cstate="print"/>
          <a:stretch>
            <a:fillRect/>
          </a:stretch>
        </p:blipFill>
        <p:spPr>
          <a:xfrm>
            <a:off x="381000" y="1219200"/>
            <a:ext cx="8458200" cy="5318093"/>
          </a:xfrm>
          <a:prstGeom prst="rect">
            <a:avLst/>
          </a:prstGeom>
          <a:ln w="88900" cap="sq" cmpd="thickThin">
            <a:solidFill>
              <a:srgbClr val="000000"/>
            </a:solidFill>
            <a:prstDash val="solid"/>
            <a:miter lim="800000"/>
          </a:ln>
          <a:effectLst>
            <a:innerShdw blurRad="76200">
              <a:srgbClr val="000000"/>
            </a:innerShdw>
          </a:effectLst>
        </p:spPr>
      </p:pic>
      <p:sp>
        <p:nvSpPr>
          <p:cNvPr id="41986" name="TextBox 2"/>
          <p:cNvSpPr txBox="1">
            <a:spLocks noChangeArrowheads="1"/>
          </p:cNvSpPr>
          <p:nvPr/>
        </p:nvSpPr>
        <p:spPr bwMode="auto">
          <a:xfrm>
            <a:off x="2057400" y="457200"/>
            <a:ext cx="4721225" cy="584200"/>
          </a:xfrm>
          <a:prstGeom prst="rect">
            <a:avLst/>
          </a:prstGeom>
          <a:noFill/>
          <a:ln w="9525">
            <a:noFill/>
            <a:miter lim="800000"/>
            <a:headEnd/>
            <a:tailEnd/>
          </a:ln>
        </p:spPr>
        <p:txBody>
          <a:bodyPr wrap="none">
            <a:spAutoFit/>
          </a:bodyPr>
          <a:lstStyle/>
          <a:p>
            <a:r>
              <a:rPr lang="en-US" sz="3200">
                <a:latin typeface="Comic Sans MS" pitchFamily="66" charset="0"/>
              </a:rPr>
              <a:t>Central Valley Farmland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5" descr="Coast.png"/>
          <p:cNvPicPr>
            <a:picLocks noChangeAspect="1"/>
          </p:cNvPicPr>
          <p:nvPr/>
        </p:nvPicPr>
        <p:blipFill>
          <a:blip r:embed="rId2"/>
          <a:srcRect/>
          <a:stretch>
            <a:fillRect/>
          </a:stretch>
        </p:blipFill>
        <p:spPr bwMode="auto">
          <a:xfrm>
            <a:off x="1295400" y="228600"/>
            <a:ext cx="6553200" cy="6316663"/>
          </a:xfrm>
          <a:prstGeom prst="rect">
            <a:avLst/>
          </a:prstGeom>
          <a:noFill/>
          <a:ln w="9525">
            <a:noFill/>
            <a:miter lim="800000"/>
            <a:headEnd/>
            <a:tailEnd/>
          </a:ln>
        </p:spPr>
      </p:pic>
      <p:sp>
        <p:nvSpPr>
          <p:cNvPr id="15362" name="TextBox 2"/>
          <p:cNvSpPr txBox="1">
            <a:spLocks noChangeArrowheads="1"/>
          </p:cNvSpPr>
          <p:nvPr/>
        </p:nvSpPr>
        <p:spPr bwMode="auto">
          <a:xfrm>
            <a:off x="3962400" y="609600"/>
            <a:ext cx="3475038" cy="400050"/>
          </a:xfrm>
          <a:prstGeom prst="rect">
            <a:avLst/>
          </a:prstGeom>
          <a:noFill/>
          <a:ln w="9525">
            <a:noFill/>
            <a:miter lim="800000"/>
            <a:headEnd/>
            <a:tailEnd/>
          </a:ln>
        </p:spPr>
        <p:txBody>
          <a:bodyPr wrap="none">
            <a:spAutoFit/>
          </a:bodyPr>
          <a:lstStyle/>
          <a:p>
            <a:r>
              <a:rPr lang="en-US" sz="2000" b="1">
                <a:latin typeface="Comic Sans MS" pitchFamily="66" charset="0"/>
              </a:rPr>
              <a:t>California Coastal Beaches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127-13_lettucefields_m.jpg"/>
          <p:cNvPicPr>
            <a:picLocks noChangeAspect="1"/>
          </p:cNvPicPr>
          <p:nvPr/>
        </p:nvPicPr>
        <p:blipFill>
          <a:blip r:embed="rId2" cstate="print"/>
          <a:stretch>
            <a:fillRect/>
          </a:stretch>
        </p:blipFill>
        <p:spPr>
          <a:xfrm>
            <a:off x="685800" y="838200"/>
            <a:ext cx="7772400" cy="5181600"/>
          </a:xfrm>
          <a:prstGeom prst="rect">
            <a:avLst/>
          </a:prstGeom>
          <a:ln w="228600" cap="sq" cmpd="thickThin">
            <a:solidFill>
              <a:srgbClr val="000000"/>
            </a:solidFill>
            <a:prstDash val="solid"/>
            <a:miter lim="800000"/>
          </a:ln>
          <a:effectLst>
            <a:innerShdw blurRad="76200">
              <a:srgbClr val="000000"/>
            </a:innerShdw>
          </a:effectLst>
        </p:spPr>
      </p:pic>
      <p:sp>
        <p:nvSpPr>
          <p:cNvPr id="43010" name="TextBox 2"/>
          <p:cNvSpPr txBox="1">
            <a:spLocks noChangeArrowheads="1"/>
          </p:cNvSpPr>
          <p:nvPr/>
        </p:nvSpPr>
        <p:spPr bwMode="auto">
          <a:xfrm>
            <a:off x="1828800" y="1143000"/>
            <a:ext cx="5033963" cy="523875"/>
          </a:xfrm>
          <a:prstGeom prst="rect">
            <a:avLst/>
          </a:prstGeom>
          <a:noFill/>
          <a:ln w="9525">
            <a:noFill/>
            <a:miter lim="800000"/>
            <a:headEnd/>
            <a:tailEnd/>
          </a:ln>
        </p:spPr>
        <p:txBody>
          <a:bodyPr wrap="none">
            <a:spAutoFit/>
          </a:bodyPr>
          <a:lstStyle/>
          <a:p>
            <a:r>
              <a:rPr lang="en-US" sz="2800">
                <a:latin typeface="Comic Sans MS" pitchFamily="66" charset="0"/>
              </a:rPr>
              <a:t>Lettuce Fields Central Valley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entral valley orchards.jpg"/>
          <p:cNvPicPr>
            <a:picLocks noChangeAspect="1"/>
          </p:cNvPicPr>
          <p:nvPr/>
        </p:nvPicPr>
        <p:blipFill>
          <a:blip r:embed="rId2" cstate="print"/>
          <a:stretch>
            <a:fillRect/>
          </a:stretch>
        </p:blipFill>
        <p:spPr>
          <a:xfrm>
            <a:off x="381000" y="304800"/>
            <a:ext cx="4572000" cy="3048000"/>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descr="ca-geog-central-valley-003.jpg"/>
          <p:cNvPicPr>
            <a:picLocks noChangeAspect="1"/>
          </p:cNvPicPr>
          <p:nvPr/>
        </p:nvPicPr>
        <p:blipFill>
          <a:blip r:embed="rId3" cstate="print"/>
          <a:stretch>
            <a:fillRect/>
          </a:stretch>
        </p:blipFill>
        <p:spPr>
          <a:xfrm>
            <a:off x="4191000" y="3048000"/>
            <a:ext cx="4724400" cy="3543300"/>
          </a:xfrm>
          <a:prstGeom prst="rect">
            <a:avLst/>
          </a:prstGeom>
          <a:ln w="88900" cap="sq" cmpd="thickThin">
            <a:solidFill>
              <a:srgbClr val="000000"/>
            </a:solidFill>
            <a:prstDash val="solid"/>
            <a:miter lim="800000"/>
          </a:ln>
          <a:effectLst>
            <a:innerShdw blurRad="76200">
              <a:srgbClr val="000000"/>
            </a:innerShdw>
          </a:effectLst>
        </p:spPr>
      </p:pic>
      <p:sp>
        <p:nvSpPr>
          <p:cNvPr id="44035" name="TextBox 4"/>
          <p:cNvSpPr txBox="1">
            <a:spLocks noChangeArrowheads="1"/>
          </p:cNvSpPr>
          <p:nvPr/>
        </p:nvSpPr>
        <p:spPr bwMode="auto">
          <a:xfrm>
            <a:off x="5410200" y="990600"/>
            <a:ext cx="2693988" cy="461963"/>
          </a:xfrm>
          <a:prstGeom prst="rect">
            <a:avLst/>
          </a:prstGeom>
          <a:noFill/>
          <a:ln w="9525">
            <a:noFill/>
            <a:miter lim="800000"/>
            <a:headEnd/>
            <a:tailEnd/>
          </a:ln>
        </p:spPr>
        <p:txBody>
          <a:bodyPr wrap="none">
            <a:spAutoFit/>
          </a:bodyPr>
          <a:lstStyle/>
          <a:p>
            <a:r>
              <a:rPr lang="en-US" sz="2400">
                <a:latin typeface="Comic Sans MS" pitchFamily="66" charset="0"/>
              </a:rPr>
              <a:t>Almond Orchards</a:t>
            </a:r>
          </a:p>
        </p:txBody>
      </p:sp>
      <p:sp>
        <p:nvSpPr>
          <p:cNvPr id="44036" name="TextBox 6"/>
          <p:cNvSpPr txBox="1">
            <a:spLocks noChangeArrowheads="1"/>
          </p:cNvSpPr>
          <p:nvPr/>
        </p:nvSpPr>
        <p:spPr bwMode="auto">
          <a:xfrm>
            <a:off x="228600" y="4191000"/>
            <a:ext cx="3810000" cy="1200150"/>
          </a:xfrm>
          <a:prstGeom prst="rect">
            <a:avLst/>
          </a:prstGeom>
          <a:noFill/>
          <a:ln w="9525">
            <a:noFill/>
            <a:miter lim="800000"/>
            <a:headEnd/>
            <a:tailEnd/>
          </a:ln>
        </p:spPr>
        <p:txBody>
          <a:bodyPr>
            <a:spAutoFit/>
          </a:bodyPr>
          <a:lstStyle/>
          <a:p>
            <a:r>
              <a:rPr lang="en-US" sz="2400">
                <a:latin typeface="Comic Sans MS" pitchFamily="66" charset="0"/>
              </a:rPr>
              <a:t>California Aquaduct used to move water to irrigate central valley farmland.</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descr="california-central-valley.jpg"/>
          <p:cNvPicPr>
            <a:picLocks noChangeAspect="1"/>
          </p:cNvPicPr>
          <p:nvPr/>
        </p:nvPicPr>
        <p:blipFill>
          <a:blip r:embed="rId2"/>
          <a:srcRect/>
          <a:stretch>
            <a:fillRect/>
          </a:stretch>
        </p:blipFill>
        <p:spPr bwMode="auto">
          <a:xfrm>
            <a:off x="228600" y="838200"/>
            <a:ext cx="4572000" cy="2514600"/>
          </a:xfrm>
          <a:prstGeom prst="rect">
            <a:avLst/>
          </a:prstGeom>
          <a:noFill/>
          <a:ln w="9525">
            <a:noFill/>
            <a:miter lim="800000"/>
            <a:headEnd/>
            <a:tailEnd/>
          </a:ln>
        </p:spPr>
      </p:pic>
      <p:pic>
        <p:nvPicPr>
          <p:cNvPr id="45058" name="Picture 2" descr="Cattle.jpg"/>
          <p:cNvPicPr>
            <a:picLocks noChangeAspect="1"/>
          </p:cNvPicPr>
          <p:nvPr/>
        </p:nvPicPr>
        <p:blipFill>
          <a:blip r:embed="rId3"/>
          <a:srcRect/>
          <a:stretch>
            <a:fillRect/>
          </a:stretch>
        </p:blipFill>
        <p:spPr bwMode="auto">
          <a:xfrm>
            <a:off x="304800" y="3581400"/>
            <a:ext cx="4343400" cy="2903538"/>
          </a:xfrm>
          <a:prstGeom prst="rect">
            <a:avLst/>
          </a:prstGeom>
          <a:noFill/>
          <a:ln w="9525">
            <a:noFill/>
            <a:miter lim="800000"/>
            <a:headEnd/>
            <a:tailEnd/>
          </a:ln>
        </p:spPr>
      </p:pic>
      <p:pic>
        <p:nvPicPr>
          <p:cNvPr id="45059" name="Picture 4" descr="chicken.jpg"/>
          <p:cNvPicPr>
            <a:picLocks noChangeAspect="1"/>
          </p:cNvPicPr>
          <p:nvPr/>
        </p:nvPicPr>
        <p:blipFill>
          <a:blip r:embed="rId4"/>
          <a:srcRect/>
          <a:stretch>
            <a:fillRect/>
          </a:stretch>
        </p:blipFill>
        <p:spPr bwMode="auto">
          <a:xfrm>
            <a:off x="5105400" y="838200"/>
            <a:ext cx="3657600" cy="2779713"/>
          </a:xfrm>
          <a:prstGeom prst="rect">
            <a:avLst/>
          </a:prstGeom>
          <a:noFill/>
          <a:ln w="9525">
            <a:noFill/>
            <a:miter lim="800000"/>
            <a:headEnd/>
            <a:tailEnd/>
          </a:ln>
        </p:spPr>
      </p:pic>
      <p:pic>
        <p:nvPicPr>
          <p:cNvPr id="45060" name="Picture 5" descr="Turkey.jpg"/>
          <p:cNvPicPr>
            <a:picLocks noChangeAspect="1"/>
          </p:cNvPicPr>
          <p:nvPr/>
        </p:nvPicPr>
        <p:blipFill>
          <a:blip r:embed="rId5"/>
          <a:srcRect/>
          <a:stretch>
            <a:fillRect/>
          </a:stretch>
        </p:blipFill>
        <p:spPr bwMode="auto">
          <a:xfrm>
            <a:off x="4800600" y="3905250"/>
            <a:ext cx="4156075" cy="2338388"/>
          </a:xfrm>
          <a:prstGeom prst="rect">
            <a:avLst/>
          </a:prstGeom>
          <a:noFill/>
          <a:ln w="9525">
            <a:noFill/>
            <a:miter lim="800000"/>
            <a:headEnd/>
            <a:tailEnd/>
          </a:ln>
        </p:spPr>
      </p:pic>
      <p:sp>
        <p:nvSpPr>
          <p:cNvPr id="45061" name="TextBox 6"/>
          <p:cNvSpPr txBox="1">
            <a:spLocks noChangeArrowheads="1"/>
          </p:cNvSpPr>
          <p:nvPr/>
        </p:nvSpPr>
        <p:spPr bwMode="auto">
          <a:xfrm>
            <a:off x="1447800" y="228600"/>
            <a:ext cx="5751513" cy="523875"/>
          </a:xfrm>
          <a:prstGeom prst="rect">
            <a:avLst/>
          </a:prstGeom>
          <a:noFill/>
          <a:ln w="9525">
            <a:noFill/>
            <a:miter lim="800000"/>
            <a:headEnd/>
            <a:tailEnd/>
          </a:ln>
        </p:spPr>
        <p:txBody>
          <a:bodyPr wrap="none">
            <a:spAutoFit/>
          </a:bodyPr>
          <a:lstStyle/>
          <a:p>
            <a:r>
              <a:rPr lang="en-US" sz="2800">
                <a:latin typeface="Comic Sans MS" pitchFamily="66" charset="0"/>
              </a:rPr>
              <a:t>Livestock raised in Central Valley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descr="la-sci-sn-central-valley-irrigation-20130130-001.jpg"/>
          <p:cNvPicPr>
            <a:picLocks noChangeAspect="1"/>
          </p:cNvPicPr>
          <p:nvPr/>
        </p:nvPicPr>
        <p:blipFill>
          <a:blip r:embed="rId2"/>
          <a:srcRect/>
          <a:stretch>
            <a:fillRect/>
          </a:stretch>
        </p:blipFill>
        <p:spPr bwMode="auto">
          <a:xfrm>
            <a:off x="152400" y="152400"/>
            <a:ext cx="3656013" cy="2209800"/>
          </a:xfrm>
          <a:prstGeom prst="rect">
            <a:avLst/>
          </a:prstGeom>
          <a:noFill/>
          <a:ln w="9525">
            <a:noFill/>
            <a:miter lim="800000"/>
            <a:headEnd/>
            <a:tailEnd/>
          </a:ln>
        </p:spPr>
      </p:pic>
      <p:pic>
        <p:nvPicPr>
          <p:cNvPr id="46082" name="Picture 2" descr="pesticides.jpg"/>
          <p:cNvPicPr>
            <a:picLocks noChangeAspect="1"/>
          </p:cNvPicPr>
          <p:nvPr/>
        </p:nvPicPr>
        <p:blipFill>
          <a:blip r:embed="rId3"/>
          <a:srcRect/>
          <a:stretch>
            <a:fillRect/>
          </a:stretch>
        </p:blipFill>
        <p:spPr bwMode="auto">
          <a:xfrm>
            <a:off x="5073650" y="228600"/>
            <a:ext cx="3879850" cy="2133600"/>
          </a:xfrm>
          <a:prstGeom prst="rect">
            <a:avLst/>
          </a:prstGeom>
          <a:noFill/>
          <a:ln w="9525">
            <a:noFill/>
            <a:miter lim="800000"/>
            <a:headEnd/>
            <a:tailEnd/>
          </a:ln>
        </p:spPr>
      </p:pic>
      <p:pic>
        <p:nvPicPr>
          <p:cNvPr id="46083" name="Picture 3" descr="PWO2126.jpg"/>
          <p:cNvPicPr>
            <a:picLocks noChangeAspect="1"/>
          </p:cNvPicPr>
          <p:nvPr/>
        </p:nvPicPr>
        <p:blipFill>
          <a:blip r:embed="rId4"/>
          <a:srcRect/>
          <a:stretch>
            <a:fillRect/>
          </a:stretch>
        </p:blipFill>
        <p:spPr bwMode="auto">
          <a:xfrm>
            <a:off x="228600" y="4419600"/>
            <a:ext cx="3522663" cy="2282825"/>
          </a:xfrm>
          <a:prstGeom prst="rect">
            <a:avLst/>
          </a:prstGeom>
          <a:noFill/>
          <a:ln w="9525">
            <a:noFill/>
            <a:miter lim="800000"/>
            <a:headEnd/>
            <a:tailEnd/>
          </a:ln>
        </p:spPr>
      </p:pic>
      <p:pic>
        <p:nvPicPr>
          <p:cNvPr id="46084" name="Picture 4" descr="grapes.jpg"/>
          <p:cNvPicPr>
            <a:picLocks noChangeAspect="1"/>
          </p:cNvPicPr>
          <p:nvPr/>
        </p:nvPicPr>
        <p:blipFill>
          <a:blip r:embed="rId5"/>
          <a:srcRect/>
          <a:stretch>
            <a:fillRect/>
          </a:stretch>
        </p:blipFill>
        <p:spPr bwMode="auto">
          <a:xfrm>
            <a:off x="6096000" y="4495800"/>
            <a:ext cx="2857500" cy="2143125"/>
          </a:xfrm>
          <a:prstGeom prst="rect">
            <a:avLst/>
          </a:prstGeom>
          <a:noFill/>
          <a:ln w="9525">
            <a:noFill/>
            <a:miter lim="800000"/>
            <a:headEnd/>
            <a:tailEnd/>
          </a:ln>
        </p:spPr>
      </p:pic>
      <p:pic>
        <p:nvPicPr>
          <p:cNvPr id="46085" name="Picture 5" descr="Wheat near Bakersfield.jpg"/>
          <p:cNvPicPr>
            <a:picLocks noChangeAspect="1"/>
          </p:cNvPicPr>
          <p:nvPr/>
        </p:nvPicPr>
        <p:blipFill>
          <a:blip r:embed="rId6"/>
          <a:srcRect/>
          <a:stretch>
            <a:fillRect/>
          </a:stretch>
        </p:blipFill>
        <p:spPr bwMode="auto">
          <a:xfrm>
            <a:off x="2286000" y="1905000"/>
            <a:ext cx="4572000" cy="3048000"/>
          </a:xfrm>
          <a:prstGeom prst="rect">
            <a:avLst/>
          </a:prstGeom>
          <a:noFill/>
          <a:ln w="9525">
            <a:noFill/>
            <a:miter lim="800000"/>
            <a:headEnd/>
            <a:tailEnd/>
          </a:ln>
        </p:spPr>
      </p:pic>
      <p:sp>
        <p:nvSpPr>
          <p:cNvPr id="46086" name="TextBox 6"/>
          <p:cNvSpPr txBox="1">
            <a:spLocks noChangeArrowheads="1"/>
          </p:cNvSpPr>
          <p:nvPr/>
        </p:nvSpPr>
        <p:spPr bwMode="auto">
          <a:xfrm>
            <a:off x="304800" y="2362200"/>
            <a:ext cx="1981200" cy="923925"/>
          </a:xfrm>
          <a:prstGeom prst="rect">
            <a:avLst/>
          </a:prstGeom>
          <a:noFill/>
          <a:ln w="9525">
            <a:noFill/>
            <a:miter lim="800000"/>
            <a:headEnd/>
            <a:tailEnd/>
          </a:ln>
        </p:spPr>
        <p:txBody>
          <a:bodyPr>
            <a:spAutoFit/>
          </a:bodyPr>
          <a:lstStyle/>
          <a:p>
            <a:r>
              <a:rPr lang="en-US">
                <a:latin typeface="Comic Sans MS" pitchFamily="66" charset="0"/>
              </a:rPr>
              <a:t>Oranges</a:t>
            </a:r>
            <a:r>
              <a:rPr lang="en-US">
                <a:latin typeface="Calibri" pitchFamily="34" charset="0"/>
              </a:rPr>
              <a:t>  from </a:t>
            </a:r>
          </a:p>
          <a:p>
            <a:r>
              <a:rPr lang="en-US">
                <a:latin typeface="Calibri" pitchFamily="34" charset="0"/>
              </a:rPr>
              <a:t>southern Central valley</a:t>
            </a:r>
          </a:p>
        </p:txBody>
      </p:sp>
      <p:sp>
        <p:nvSpPr>
          <p:cNvPr id="46087" name="TextBox 7"/>
          <p:cNvSpPr txBox="1">
            <a:spLocks noChangeArrowheads="1"/>
          </p:cNvSpPr>
          <p:nvPr/>
        </p:nvSpPr>
        <p:spPr bwMode="auto">
          <a:xfrm>
            <a:off x="7848600" y="4419600"/>
            <a:ext cx="842963" cy="369888"/>
          </a:xfrm>
          <a:prstGeom prst="rect">
            <a:avLst/>
          </a:prstGeom>
          <a:noFill/>
          <a:ln w="9525">
            <a:noFill/>
            <a:miter lim="800000"/>
            <a:headEnd/>
            <a:tailEnd/>
          </a:ln>
        </p:spPr>
        <p:txBody>
          <a:bodyPr wrap="none">
            <a:spAutoFit/>
          </a:bodyPr>
          <a:lstStyle/>
          <a:p>
            <a:r>
              <a:rPr lang="en-US">
                <a:latin typeface="Calibri" pitchFamily="34" charset="0"/>
              </a:rPr>
              <a:t>Grapes</a:t>
            </a:r>
          </a:p>
        </p:txBody>
      </p:sp>
      <p:sp>
        <p:nvSpPr>
          <p:cNvPr id="46088" name="TextBox 8"/>
          <p:cNvSpPr txBox="1">
            <a:spLocks noChangeArrowheads="1"/>
          </p:cNvSpPr>
          <p:nvPr/>
        </p:nvSpPr>
        <p:spPr bwMode="auto">
          <a:xfrm>
            <a:off x="4343400" y="4953000"/>
            <a:ext cx="825500" cy="369888"/>
          </a:xfrm>
          <a:prstGeom prst="rect">
            <a:avLst/>
          </a:prstGeom>
          <a:noFill/>
          <a:ln w="9525">
            <a:noFill/>
            <a:miter lim="800000"/>
            <a:headEnd/>
            <a:tailEnd/>
          </a:ln>
        </p:spPr>
        <p:txBody>
          <a:bodyPr wrap="none">
            <a:spAutoFit/>
          </a:bodyPr>
          <a:lstStyle/>
          <a:p>
            <a:r>
              <a:rPr lang="en-US" b="1">
                <a:latin typeface="Calibri" pitchFamily="34" charset="0"/>
              </a:rPr>
              <a:t>Wheat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3" descr="delta4.jpg"/>
          <p:cNvPicPr>
            <a:picLocks noChangeAspect="1"/>
          </p:cNvPicPr>
          <p:nvPr/>
        </p:nvPicPr>
        <p:blipFill>
          <a:blip r:embed="rId2"/>
          <a:srcRect/>
          <a:stretch>
            <a:fillRect/>
          </a:stretch>
        </p:blipFill>
        <p:spPr bwMode="auto">
          <a:xfrm>
            <a:off x="228600" y="152400"/>
            <a:ext cx="4191000" cy="2133600"/>
          </a:xfrm>
          <a:prstGeom prst="rect">
            <a:avLst/>
          </a:prstGeom>
          <a:noFill/>
          <a:ln w="9525">
            <a:noFill/>
            <a:miter lim="800000"/>
            <a:headEnd/>
            <a:tailEnd/>
          </a:ln>
        </p:spPr>
      </p:pic>
      <p:pic>
        <p:nvPicPr>
          <p:cNvPr id="47106" name="Picture 5" descr="fishing.jpg"/>
          <p:cNvPicPr>
            <a:picLocks noChangeAspect="1"/>
          </p:cNvPicPr>
          <p:nvPr/>
        </p:nvPicPr>
        <p:blipFill>
          <a:blip r:embed="rId3"/>
          <a:srcRect/>
          <a:stretch>
            <a:fillRect/>
          </a:stretch>
        </p:blipFill>
        <p:spPr bwMode="auto">
          <a:xfrm>
            <a:off x="228600" y="3352800"/>
            <a:ext cx="4114800" cy="3121025"/>
          </a:xfrm>
          <a:prstGeom prst="rect">
            <a:avLst/>
          </a:prstGeom>
          <a:noFill/>
          <a:ln w="9525">
            <a:noFill/>
            <a:miter lim="800000"/>
            <a:headEnd/>
            <a:tailEnd/>
          </a:ln>
        </p:spPr>
      </p:pic>
      <p:pic>
        <p:nvPicPr>
          <p:cNvPr id="47107" name="Picture 6" descr="Heron delta.jpg"/>
          <p:cNvPicPr>
            <a:picLocks noChangeAspect="1"/>
          </p:cNvPicPr>
          <p:nvPr/>
        </p:nvPicPr>
        <p:blipFill>
          <a:blip r:embed="rId4"/>
          <a:srcRect/>
          <a:stretch>
            <a:fillRect/>
          </a:stretch>
        </p:blipFill>
        <p:spPr bwMode="auto">
          <a:xfrm>
            <a:off x="6096000" y="3733800"/>
            <a:ext cx="2857500" cy="2857500"/>
          </a:xfrm>
          <a:prstGeom prst="rect">
            <a:avLst/>
          </a:prstGeom>
          <a:noFill/>
          <a:ln w="9525">
            <a:noFill/>
            <a:miter lim="800000"/>
            <a:headEnd/>
            <a:tailEnd/>
          </a:ln>
        </p:spPr>
      </p:pic>
      <p:pic>
        <p:nvPicPr>
          <p:cNvPr id="47108" name="Picture 7" descr="jet ski.jpg"/>
          <p:cNvPicPr>
            <a:picLocks noChangeAspect="1"/>
          </p:cNvPicPr>
          <p:nvPr/>
        </p:nvPicPr>
        <p:blipFill>
          <a:blip r:embed="rId5"/>
          <a:srcRect/>
          <a:stretch>
            <a:fillRect/>
          </a:stretch>
        </p:blipFill>
        <p:spPr bwMode="auto">
          <a:xfrm>
            <a:off x="6400800" y="228600"/>
            <a:ext cx="2546350" cy="2133600"/>
          </a:xfrm>
          <a:prstGeom prst="rect">
            <a:avLst/>
          </a:prstGeom>
          <a:noFill/>
          <a:ln w="9525">
            <a:noFill/>
            <a:miter lim="800000"/>
            <a:headEnd/>
            <a:tailEnd/>
          </a:ln>
        </p:spPr>
      </p:pic>
      <p:pic>
        <p:nvPicPr>
          <p:cNvPr id="47109" name="Picture 4" descr="delta-sacramento.jpg"/>
          <p:cNvPicPr>
            <a:picLocks noChangeAspect="1"/>
          </p:cNvPicPr>
          <p:nvPr/>
        </p:nvPicPr>
        <p:blipFill>
          <a:blip r:embed="rId6"/>
          <a:srcRect/>
          <a:stretch>
            <a:fillRect/>
          </a:stretch>
        </p:blipFill>
        <p:spPr bwMode="auto">
          <a:xfrm>
            <a:off x="3352800" y="1981200"/>
            <a:ext cx="4581525" cy="2819400"/>
          </a:xfrm>
          <a:prstGeom prst="rect">
            <a:avLst/>
          </a:prstGeom>
          <a:noFill/>
          <a:ln w="9525">
            <a:noFill/>
            <a:miter lim="800000"/>
            <a:headEnd/>
            <a:tailEnd/>
          </a:ln>
        </p:spPr>
      </p:pic>
      <p:sp>
        <p:nvSpPr>
          <p:cNvPr id="9" name="TextBox 8"/>
          <p:cNvSpPr txBox="1"/>
          <p:nvPr/>
        </p:nvSpPr>
        <p:spPr>
          <a:xfrm>
            <a:off x="2971800" y="4953000"/>
            <a:ext cx="3200400" cy="1477963"/>
          </a:xfrm>
          <a:prstGeom prst="rect">
            <a:avLst/>
          </a:prstGeom>
          <a:solidFill>
            <a:schemeClr val="tx2">
              <a:lumMod val="60000"/>
              <a:lumOff val="40000"/>
            </a:schemeClr>
          </a:solidFill>
        </p:spPr>
        <p:txBody>
          <a:bodyPr>
            <a:spAutoFit/>
          </a:bodyPr>
          <a:lstStyle/>
          <a:p>
            <a:pPr fontAlgn="auto">
              <a:spcBef>
                <a:spcPts val="0"/>
              </a:spcBef>
              <a:spcAft>
                <a:spcPts val="0"/>
              </a:spcAft>
              <a:defRPr/>
            </a:pPr>
            <a:r>
              <a:rPr lang="en-US" dirty="0">
                <a:latin typeface="Comic Sans MS" pitchFamily="66" charset="0"/>
              </a:rPr>
              <a:t>California Delta is where</a:t>
            </a:r>
          </a:p>
          <a:p>
            <a:pPr fontAlgn="auto">
              <a:spcBef>
                <a:spcPts val="0"/>
              </a:spcBef>
              <a:spcAft>
                <a:spcPts val="0"/>
              </a:spcAft>
              <a:defRPr/>
            </a:pPr>
            <a:r>
              <a:rPr lang="en-US" dirty="0">
                <a:latin typeface="Comic Sans MS" pitchFamily="66" charset="0"/>
              </a:rPr>
              <a:t>Sacramento River</a:t>
            </a:r>
          </a:p>
          <a:p>
            <a:pPr fontAlgn="auto">
              <a:spcBef>
                <a:spcPts val="0"/>
              </a:spcBef>
              <a:spcAft>
                <a:spcPts val="0"/>
              </a:spcAft>
              <a:defRPr/>
            </a:pPr>
            <a:r>
              <a:rPr lang="en-US" dirty="0">
                <a:latin typeface="Comic Sans MS" pitchFamily="66" charset="0"/>
              </a:rPr>
              <a:t>and San Joaquin River</a:t>
            </a:r>
          </a:p>
          <a:p>
            <a:pPr fontAlgn="auto">
              <a:spcBef>
                <a:spcPts val="0"/>
              </a:spcBef>
              <a:spcAft>
                <a:spcPts val="0"/>
              </a:spcAft>
              <a:defRPr/>
            </a:pPr>
            <a:r>
              <a:rPr lang="en-US" dirty="0">
                <a:latin typeface="Comic Sans MS" pitchFamily="66" charset="0"/>
              </a:rPr>
              <a:t>join and flow into the</a:t>
            </a:r>
          </a:p>
          <a:p>
            <a:pPr fontAlgn="auto">
              <a:spcBef>
                <a:spcPts val="0"/>
              </a:spcBef>
              <a:spcAft>
                <a:spcPts val="0"/>
              </a:spcAft>
              <a:defRPr/>
            </a:pPr>
            <a:r>
              <a:rPr lang="en-US" dirty="0">
                <a:latin typeface="Comic Sans MS" pitchFamily="66" charset="0"/>
              </a:rPr>
              <a:t>San Francisco Bay</a:t>
            </a:r>
            <a:endParaRPr lang="en-US" dirty="0">
              <a:latin typeface="Comic Sans MS" pitchFamily="66"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descr="CAgeo.jpg"/>
          <p:cNvPicPr>
            <a:picLocks noChangeAspect="1"/>
          </p:cNvPicPr>
          <p:nvPr/>
        </p:nvPicPr>
        <p:blipFill>
          <a:blip r:embed="rId2"/>
          <a:srcRect/>
          <a:stretch>
            <a:fillRect/>
          </a:stretch>
        </p:blipFill>
        <p:spPr bwMode="auto">
          <a:xfrm>
            <a:off x="609600" y="228600"/>
            <a:ext cx="5767388" cy="6378575"/>
          </a:xfrm>
          <a:prstGeom prst="rect">
            <a:avLst/>
          </a:prstGeom>
          <a:noFill/>
          <a:ln w="9525">
            <a:noFill/>
            <a:miter lim="800000"/>
            <a:headEnd/>
            <a:tailEnd/>
          </a:ln>
        </p:spPr>
      </p:pic>
      <p:sp>
        <p:nvSpPr>
          <p:cNvPr id="48130" name="TextBox 3"/>
          <p:cNvSpPr txBox="1">
            <a:spLocks noChangeArrowheads="1"/>
          </p:cNvSpPr>
          <p:nvPr/>
        </p:nvSpPr>
        <p:spPr bwMode="auto">
          <a:xfrm>
            <a:off x="3124200" y="457200"/>
            <a:ext cx="6019800" cy="5016500"/>
          </a:xfrm>
          <a:prstGeom prst="rect">
            <a:avLst/>
          </a:prstGeom>
          <a:noFill/>
          <a:ln w="9525">
            <a:noFill/>
            <a:miter lim="800000"/>
            <a:headEnd/>
            <a:tailEnd/>
          </a:ln>
        </p:spPr>
        <p:txBody>
          <a:bodyPr>
            <a:spAutoFit/>
          </a:bodyPr>
          <a:lstStyle/>
          <a:p>
            <a:r>
              <a:rPr lang="en-US" sz="2000" b="1">
                <a:latin typeface="Comic Sans MS" pitchFamily="66" charset="0"/>
              </a:rPr>
              <a:t>Mountain Region </a:t>
            </a:r>
            <a:r>
              <a:rPr lang="en-US" sz="2000">
                <a:latin typeface="Comic Sans MS" pitchFamily="66" charset="0"/>
              </a:rPr>
              <a:t>runs North to South on the</a:t>
            </a:r>
          </a:p>
          <a:p>
            <a:r>
              <a:rPr lang="en-US" sz="2000">
                <a:latin typeface="Comic Sans MS" pitchFamily="66" charset="0"/>
              </a:rPr>
              <a:t>Eastern edge of the st5 ate. Covers ½ the state.</a:t>
            </a:r>
          </a:p>
          <a:p>
            <a:r>
              <a:rPr lang="en-US" sz="2000">
                <a:latin typeface="Comic Sans MS" pitchFamily="66" charset="0"/>
              </a:rPr>
              <a:t>They are higher than the coastal mountain </a:t>
            </a:r>
          </a:p>
          <a:p>
            <a:r>
              <a:rPr lang="en-US" sz="2000">
                <a:latin typeface="Comic Sans MS" pitchFamily="66" charset="0"/>
              </a:rPr>
              <a:t>range. </a:t>
            </a:r>
          </a:p>
          <a:p>
            <a:r>
              <a:rPr lang="en-US" sz="2000">
                <a:latin typeface="Comic Sans MS" pitchFamily="66" charset="0"/>
              </a:rPr>
              <a:t>Sierra Nevada range is the largest in the state.</a:t>
            </a:r>
          </a:p>
          <a:p>
            <a:r>
              <a:rPr lang="en-US" sz="2000">
                <a:latin typeface="Comic Sans MS" pitchFamily="66" charset="0"/>
              </a:rPr>
              <a:t>At the southern end of the Sierra Nevada is </a:t>
            </a:r>
          </a:p>
          <a:p>
            <a:r>
              <a:rPr lang="en-US" sz="2000">
                <a:latin typeface="Comic Sans MS" pitchFamily="66" charset="0"/>
              </a:rPr>
              <a:t>Mt. Whitney, 14,495 feet, is the tallest in the state. You will find deep valley between the peaks. Most famous is Yosemite Valley, one of the  first National parks. Lake Tahoe is also found between the majestic peaks</a:t>
            </a:r>
          </a:p>
          <a:p>
            <a:r>
              <a:rPr lang="en-US" sz="2000">
                <a:latin typeface="Comic Sans MS" pitchFamily="66" charset="0"/>
              </a:rPr>
              <a:t>The Cascade range Starts in north of the Sierra</a:t>
            </a:r>
          </a:p>
          <a:p>
            <a:r>
              <a:rPr lang="en-US" sz="2000">
                <a:latin typeface="Comic Sans MS" pitchFamily="66" charset="0"/>
              </a:rPr>
              <a:t>Nevada and extends into Oregon and Washington. It includes the volcanoes, Mt. Shasta and Mt. Lassen</a:t>
            </a:r>
          </a:p>
          <a:p>
            <a:endParaRPr lang="en-US" sz="2000">
              <a:latin typeface="Comic Sans MS" pitchFamily="66"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descr="california-mountains.jpg"/>
          <p:cNvPicPr>
            <a:picLocks noChangeAspect="1"/>
          </p:cNvPicPr>
          <p:nvPr/>
        </p:nvPicPr>
        <p:blipFill>
          <a:blip r:embed="rId2"/>
          <a:srcRect/>
          <a:stretch>
            <a:fillRect/>
          </a:stretch>
        </p:blipFill>
        <p:spPr bwMode="auto">
          <a:xfrm>
            <a:off x="457200" y="228600"/>
            <a:ext cx="4375150" cy="3048000"/>
          </a:xfrm>
          <a:prstGeom prst="rect">
            <a:avLst/>
          </a:prstGeom>
          <a:noFill/>
          <a:ln w="9525">
            <a:noFill/>
            <a:miter lim="800000"/>
            <a:headEnd/>
            <a:tailEnd/>
          </a:ln>
        </p:spPr>
      </p:pic>
      <p:pic>
        <p:nvPicPr>
          <p:cNvPr id="49154" name="Picture 2" descr="california-mountains-pictures2.jpg"/>
          <p:cNvPicPr>
            <a:picLocks noChangeAspect="1"/>
          </p:cNvPicPr>
          <p:nvPr/>
        </p:nvPicPr>
        <p:blipFill>
          <a:blip r:embed="rId3"/>
          <a:srcRect/>
          <a:stretch>
            <a:fillRect/>
          </a:stretch>
        </p:blipFill>
        <p:spPr bwMode="auto">
          <a:xfrm>
            <a:off x="4876800" y="3619500"/>
            <a:ext cx="4038600" cy="3019425"/>
          </a:xfrm>
          <a:prstGeom prst="rect">
            <a:avLst/>
          </a:prstGeom>
          <a:noFill/>
          <a:ln w="9525">
            <a:noFill/>
            <a:miter lim="800000"/>
            <a:headEnd/>
            <a:tailEnd/>
          </a:ln>
        </p:spPr>
      </p:pic>
      <p:pic>
        <p:nvPicPr>
          <p:cNvPr id="49155" name="Picture 3" descr="Laketahoe.jpg"/>
          <p:cNvPicPr>
            <a:picLocks noChangeAspect="1"/>
          </p:cNvPicPr>
          <p:nvPr/>
        </p:nvPicPr>
        <p:blipFill>
          <a:blip r:embed="rId4"/>
          <a:srcRect/>
          <a:stretch>
            <a:fillRect/>
          </a:stretch>
        </p:blipFill>
        <p:spPr bwMode="auto">
          <a:xfrm>
            <a:off x="5538788" y="228600"/>
            <a:ext cx="2957512" cy="3124200"/>
          </a:xfrm>
          <a:prstGeom prst="rect">
            <a:avLst/>
          </a:prstGeom>
          <a:noFill/>
          <a:ln w="9525">
            <a:noFill/>
            <a:miter lim="800000"/>
            <a:headEnd/>
            <a:tailEnd/>
          </a:ln>
        </p:spPr>
      </p:pic>
      <p:pic>
        <p:nvPicPr>
          <p:cNvPr id="49156" name="Picture 4" descr="Mammoth Mtn.jpg"/>
          <p:cNvPicPr>
            <a:picLocks noChangeAspect="1"/>
          </p:cNvPicPr>
          <p:nvPr/>
        </p:nvPicPr>
        <p:blipFill>
          <a:blip r:embed="rId5"/>
          <a:srcRect/>
          <a:stretch>
            <a:fillRect/>
          </a:stretch>
        </p:blipFill>
        <p:spPr bwMode="auto">
          <a:xfrm>
            <a:off x="228600" y="3733800"/>
            <a:ext cx="4643438" cy="2901950"/>
          </a:xfrm>
          <a:prstGeom prst="rect">
            <a:avLst/>
          </a:prstGeom>
          <a:noFill/>
          <a:ln w="9525">
            <a:noFill/>
            <a:miter lim="800000"/>
            <a:headEnd/>
            <a:tailEnd/>
          </a:ln>
        </p:spPr>
      </p:pic>
      <p:sp>
        <p:nvSpPr>
          <p:cNvPr id="49157" name="TextBox 5"/>
          <p:cNvSpPr txBox="1">
            <a:spLocks noChangeArrowheads="1"/>
          </p:cNvSpPr>
          <p:nvPr/>
        </p:nvSpPr>
        <p:spPr bwMode="auto">
          <a:xfrm>
            <a:off x="304800" y="3886200"/>
            <a:ext cx="2225675" cy="369888"/>
          </a:xfrm>
          <a:prstGeom prst="rect">
            <a:avLst/>
          </a:prstGeom>
          <a:noFill/>
          <a:ln w="9525">
            <a:noFill/>
            <a:miter lim="800000"/>
            <a:headEnd/>
            <a:tailEnd/>
          </a:ln>
        </p:spPr>
        <p:txBody>
          <a:bodyPr wrap="none">
            <a:spAutoFit/>
          </a:bodyPr>
          <a:lstStyle/>
          <a:p>
            <a:r>
              <a:rPr lang="en-US">
                <a:latin typeface="Comic Sans MS" pitchFamily="66" charset="0"/>
              </a:rPr>
              <a:t>Mammoth Moutain </a:t>
            </a:r>
          </a:p>
        </p:txBody>
      </p:sp>
      <p:sp>
        <p:nvSpPr>
          <p:cNvPr id="49158" name="TextBox 6"/>
          <p:cNvSpPr txBox="1">
            <a:spLocks noChangeArrowheads="1"/>
          </p:cNvSpPr>
          <p:nvPr/>
        </p:nvSpPr>
        <p:spPr bwMode="auto">
          <a:xfrm>
            <a:off x="5867400" y="304800"/>
            <a:ext cx="1408113" cy="369888"/>
          </a:xfrm>
          <a:prstGeom prst="rect">
            <a:avLst/>
          </a:prstGeom>
          <a:noFill/>
          <a:ln w="9525">
            <a:noFill/>
            <a:miter lim="800000"/>
            <a:headEnd/>
            <a:tailEnd/>
          </a:ln>
        </p:spPr>
        <p:txBody>
          <a:bodyPr wrap="none">
            <a:spAutoFit/>
          </a:bodyPr>
          <a:lstStyle/>
          <a:p>
            <a:r>
              <a:rPr lang="en-US">
                <a:latin typeface="Comic Sans MS" pitchFamily="66" charset="0"/>
              </a:rPr>
              <a:t>Lake Tahoe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descr="McGee Creek.jpg"/>
          <p:cNvPicPr>
            <a:picLocks noChangeAspect="1"/>
          </p:cNvPicPr>
          <p:nvPr/>
        </p:nvPicPr>
        <p:blipFill>
          <a:blip r:embed="rId2"/>
          <a:srcRect/>
          <a:stretch>
            <a:fillRect/>
          </a:stretch>
        </p:blipFill>
        <p:spPr bwMode="auto">
          <a:xfrm>
            <a:off x="228600" y="228600"/>
            <a:ext cx="4495800" cy="3371850"/>
          </a:xfrm>
          <a:prstGeom prst="rect">
            <a:avLst/>
          </a:prstGeom>
          <a:noFill/>
          <a:ln w="9525">
            <a:noFill/>
            <a:miter lim="800000"/>
            <a:headEnd/>
            <a:tailEnd/>
          </a:ln>
        </p:spPr>
      </p:pic>
      <p:sp>
        <p:nvSpPr>
          <p:cNvPr id="50178" name="TextBox 2"/>
          <p:cNvSpPr txBox="1">
            <a:spLocks noChangeArrowheads="1"/>
          </p:cNvSpPr>
          <p:nvPr/>
        </p:nvSpPr>
        <p:spPr bwMode="auto">
          <a:xfrm>
            <a:off x="2971800" y="304800"/>
            <a:ext cx="1773238" cy="400050"/>
          </a:xfrm>
          <a:prstGeom prst="rect">
            <a:avLst/>
          </a:prstGeom>
          <a:noFill/>
          <a:ln w="9525">
            <a:noFill/>
            <a:miter lim="800000"/>
            <a:headEnd/>
            <a:tailEnd/>
          </a:ln>
        </p:spPr>
        <p:txBody>
          <a:bodyPr wrap="none">
            <a:spAutoFit/>
          </a:bodyPr>
          <a:lstStyle/>
          <a:p>
            <a:r>
              <a:rPr lang="en-US" sz="2000">
                <a:latin typeface="Comic Sans MS" pitchFamily="66" charset="0"/>
              </a:rPr>
              <a:t>McGee Creek</a:t>
            </a:r>
          </a:p>
        </p:txBody>
      </p:sp>
      <p:pic>
        <p:nvPicPr>
          <p:cNvPr id="50179" name="Picture 3" descr="mountain-view.jpg"/>
          <p:cNvPicPr>
            <a:picLocks noChangeAspect="1"/>
          </p:cNvPicPr>
          <p:nvPr/>
        </p:nvPicPr>
        <p:blipFill>
          <a:blip r:embed="rId3"/>
          <a:srcRect/>
          <a:stretch>
            <a:fillRect/>
          </a:stretch>
        </p:blipFill>
        <p:spPr bwMode="auto">
          <a:xfrm>
            <a:off x="3962400" y="3276600"/>
            <a:ext cx="4953000" cy="3300413"/>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descr="Mount_Shasta_from_I-5.jpg"/>
          <p:cNvPicPr>
            <a:picLocks noChangeAspect="1"/>
          </p:cNvPicPr>
          <p:nvPr/>
        </p:nvPicPr>
        <p:blipFill>
          <a:blip r:embed="rId2"/>
          <a:srcRect/>
          <a:stretch>
            <a:fillRect/>
          </a:stretch>
        </p:blipFill>
        <p:spPr bwMode="auto">
          <a:xfrm>
            <a:off x="0" y="0"/>
            <a:ext cx="5181600" cy="3886200"/>
          </a:xfrm>
          <a:prstGeom prst="rect">
            <a:avLst/>
          </a:prstGeom>
          <a:noFill/>
          <a:ln w="9525">
            <a:noFill/>
            <a:miter lim="800000"/>
            <a:headEnd/>
            <a:tailEnd/>
          </a:ln>
        </p:spPr>
      </p:pic>
      <p:pic>
        <p:nvPicPr>
          <p:cNvPr id="51202" name="Picture 3" descr="MtLassen.jpg"/>
          <p:cNvPicPr>
            <a:picLocks noChangeAspect="1"/>
          </p:cNvPicPr>
          <p:nvPr/>
        </p:nvPicPr>
        <p:blipFill>
          <a:blip r:embed="rId3"/>
          <a:srcRect/>
          <a:stretch>
            <a:fillRect/>
          </a:stretch>
        </p:blipFill>
        <p:spPr bwMode="auto">
          <a:xfrm>
            <a:off x="3429000" y="2947988"/>
            <a:ext cx="5522913" cy="3706812"/>
          </a:xfrm>
          <a:prstGeom prst="rect">
            <a:avLst/>
          </a:prstGeom>
          <a:noFill/>
          <a:ln w="9525">
            <a:noFill/>
            <a:miter lim="800000"/>
            <a:headEnd/>
            <a:tailEnd/>
          </a:ln>
        </p:spPr>
      </p:pic>
      <p:sp>
        <p:nvSpPr>
          <p:cNvPr id="51203" name="TextBox 4"/>
          <p:cNvSpPr txBox="1">
            <a:spLocks noChangeArrowheads="1"/>
          </p:cNvSpPr>
          <p:nvPr/>
        </p:nvSpPr>
        <p:spPr bwMode="auto">
          <a:xfrm>
            <a:off x="304800" y="4800600"/>
            <a:ext cx="2366963" cy="584200"/>
          </a:xfrm>
          <a:prstGeom prst="rect">
            <a:avLst/>
          </a:prstGeom>
          <a:noFill/>
          <a:ln w="9525">
            <a:noFill/>
            <a:miter lim="800000"/>
            <a:headEnd/>
            <a:tailEnd/>
          </a:ln>
        </p:spPr>
        <p:txBody>
          <a:bodyPr wrap="none">
            <a:spAutoFit/>
          </a:bodyPr>
          <a:lstStyle/>
          <a:p>
            <a:r>
              <a:rPr lang="en-US" sz="3200">
                <a:latin typeface="Comic Sans MS" pitchFamily="66" charset="0"/>
              </a:rPr>
              <a:t>Mt. Lassen </a:t>
            </a:r>
          </a:p>
        </p:txBody>
      </p:sp>
      <p:sp>
        <p:nvSpPr>
          <p:cNvPr id="6" name="Right Arrow 5"/>
          <p:cNvSpPr/>
          <p:nvPr/>
        </p:nvSpPr>
        <p:spPr>
          <a:xfrm>
            <a:off x="2667000" y="4876800"/>
            <a:ext cx="673100" cy="48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205" name="TextBox 6"/>
          <p:cNvSpPr txBox="1">
            <a:spLocks noChangeArrowheads="1"/>
          </p:cNvSpPr>
          <p:nvPr/>
        </p:nvSpPr>
        <p:spPr bwMode="auto">
          <a:xfrm>
            <a:off x="6781800" y="533400"/>
            <a:ext cx="1768475" cy="461963"/>
          </a:xfrm>
          <a:prstGeom prst="rect">
            <a:avLst/>
          </a:prstGeom>
          <a:noFill/>
          <a:ln w="9525">
            <a:noFill/>
            <a:miter lim="800000"/>
            <a:headEnd/>
            <a:tailEnd/>
          </a:ln>
        </p:spPr>
        <p:txBody>
          <a:bodyPr wrap="none">
            <a:spAutoFit/>
          </a:bodyPr>
          <a:lstStyle/>
          <a:p>
            <a:r>
              <a:rPr lang="en-US" sz="2400">
                <a:latin typeface="Comic Sans MS" pitchFamily="66" charset="0"/>
              </a:rPr>
              <a:t>Mt. Shasta</a:t>
            </a:r>
          </a:p>
        </p:txBody>
      </p:sp>
      <p:sp>
        <p:nvSpPr>
          <p:cNvPr id="8" name="Right Arrow 7"/>
          <p:cNvSpPr/>
          <p:nvPr/>
        </p:nvSpPr>
        <p:spPr>
          <a:xfrm rot="10800000">
            <a:off x="5638800" y="609600"/>
            <a:ext cx="977900" cy="48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unt-Whitney-California-Mountains.jpg"/>
          <p:cNvPicPr>
            <a:picLocks noChangeAspect="1"/>
          </p:cNvPicPr>
          <p:nvPr/>
        </p:nvPicPr>
        <p:blipFill>
          <a:blip r:embed="rId2" cstate="print"/>
          <a:stretch>
            <a:fillRect/>
          </a:stretch>
        </p:blipFill>
        <p:spPr>
          <a:xfrm>
            <a:off x="533400" y="457200"/>
            <a:ext cx="8001000" cy="6000750"/>
          </a:xfrm>
          <a:prstGeom prst="rect">
            <a:avLst/>
          </a:prstGeom>
          <a:ln w="88900" cap="sq" cmpd="thickThin">
            <a:solidFill>
              <a:srgbClr val="000000"/>
            </a:solidFill>
            <a:prstDash val="solid"/>
            <a:miter lim="800000"/>
          </a:ln>
          <a:effectLst>
            <a:innerShdw blurRad="76200">
              <a:srgbClr val="000000"/>
            </a:innerShdw>
          </a:effectLst>
        </p:spPr>
      </p:pic>
      <p:sp>
        <p:nvSpPr>
          <p:cNvPr id="52226" name="TextBox 2"/>
          <p:cNvSpPr txBox="1">
            <a:spLocks noChangeArrowheads="1"/>
          </p:cNvSpPr>
          <p:nvPr/>
        </p:nvSpPr>
        <p:spPr bwMode="auto">
          <a:xfrm>
            <a:off x="609600" y="533400"/>
            <a:ext cx="4629150" cy="708025"/>
          </a:xfrm>
          <a:prstGeom prst="rect">
            <a:avLst/>
          </a:prstGeom>
          <a:noFill/>
          <a:ln w="9525">
            <a:noFill/>
            <a:miter lim="800000"/>
            <a:headEnd/>
            <a:tailEnd/>
          </a:ln>
        </p:spPr>
        <p:txBody>
          <a:bodyPr wrap="none">
            <a:spAutoFit/>
          </a:bodyPr>
          <a:lstStyle/>
          <a:p>
            <a:r>
              <a:rPr lang="en-US" sz="2000">
                <a:latin typeface="Comic Sans MS" pitchFamily="66" charset="0"/>
              </a:rPr>
              <a:t>Mt. Whitney </a:t>
            </a:r>
          </a:p>
          <a:p>
            <a:r>
              <a:rPr lang="en-US" sz="2000">
                <a:latin typeface="Comic Sans MS" pitchFamily="66" charset="0"/>
              </a:rPr>
              <a:t>Elevation 14.495 feet above sea level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n-US" smtClean="0"/>
              <a:t>California Coast</a:t>
            </a:r>
          </a:p>
        </p:txBody>
      </p:sp>
      <p:sp>
        <p:nvSpPr>
          <p:cNvPr id="16386" name="Content Placeholder 2"/>
          <p:cNvSpPr>
            <a:spLocks noGrp="1"/>
          </p:cNvSpPr>
          <p:nvPr>
            <p:ph idx="1"/>
          </p:nvPr>
        </p:nvSpPr>
        <p:spPr>
          <a:xfrm>
            <a:off x="457200" y="1295400"/>
            <a:ext cx="8229600" cy="5257800"/>
          </a:xfrm>
        </p:spPr>
        <p:txBody>
          <a:bodyPr/>
          <a:lstStyle/>
          <a:p>
            <a:r>
              <a:rPr lang="en-US" sz="2400" smtClean="0"/>
              <a:t>800 miles along the west coast of the United States and the Pacific Ocean.</a:t>
            </a:r>
          </a:p>
          <a:p>
            <a:r>
              <a:rPr lang="en-US" sz="2400" smtClean="0"/>
              <a:t>Northern Coast has mountains and steep rocky cliffs at its shoreline</a:t>
            </a:r>
          </a:p>
          <a:p>
            <a:r>
              <a:rPr lang="en-US" sz="2400" smtClean="0"/>
              <a:t>Southern Coast has plains with sandy beaches.</a:t>
            </a:r>
          </a:p>
          <a:p>
            <a:r>
              <a:rPr lang="en-US" sz="2400" smtClean="0"/>
              <a:t>Natural Harbors, San Francisco Bay, Monterey Bay, &amp; San Diego Bay.</a:t>
            </a:r>
          </a:p>
          <a:p>
            <a:r>
              <a:rPr lang="en-US" sz="2400" smtClean="0"/>
              <a:t>Valleys in coastal mountains have rich soils great for farming. North of San Francisco are the Napa &amp; Sonoma Valleys, known for wines. South of San Francisco are the Santa Clara &amp; Salinas Valleys known for food crops.</a:t>
            </a:r>
          </a:p>
          <a:p>
            <a:r>
              <a:rPr lang="en-US" sz="2400" smtClean="0"/>
              <a:t>Island chains; North: Farallon Islands, South: Channel Islands.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descr="Snow_on_the_mountains_of_Southern_California.jpg"/>
          <p:cNvPicPr>
            <a:picLocks noChangeAspect="1"/>
          </p:cNvPicPr>
          <p:nvPr/>
        </p:nvPicPr>
        <p:blipFill>
          <a:blip r:embed="rId2"/>
          <a:srcRect/>
          <a:stretch>
            <a:fillRect/>
          </a:stretch>
        </p:blipFill>
        <p:spPr bwMode="auto">
          <a:xfrm>
            <a:off x="3810000" y="2982913"/>
            <a:ext cx="5334000" cy="3875087"/>
          </a:xfrm>
          <a:prstGeom prst="rect">
            <a:avLst/>
          </a:prstGeom>
          <a:noFill/>
          <a:ln w="9525">
            <a:noFill/>
            <a:miter lim="800000"/>
            <a:headEnd/>
            <a:tailEnd/>
          </a:ln>
        </p:spPr>
      </p:pic>
      <p:pic>
        <p:nvPicPr>
          <p:cNvPr id="53250" name="Picture 1" descr="Snow-over-Lake-Tahoe.jpg"/>
          <p:cNvPicPr>
            <a:picLocks noChangeAspect="1"/>
          </p:cNvPicPr>
          <p:nvPr/>
        </p:nvPicPr>
        <p:blipFill>
          <a:blip r:embed="rId3"/>
          <a:srcRect/>
          <a:stretch>
            <a:fillRect/>
          </a:stretch>
        </p:blipFill>
        <p:spPr bwMode="auto">
          <a:xfrm>
            <a:off x="0" y="0"/>
            <a:ext cx="6197600" cy="348615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osemitevalley.jpg"/>
          <p:cNvPicPr>
            <a:picLocks noChangeAspect="1"/>
          </p:cNvPicPr>
          <p:nvPr/>
        </p:nvPicPr>
        <p:blipFill>
          <a:blip r:embed="rId2" cstate="print"/>
          <a:stretch>
            <a:fillRect/>
          </a:stretch>
        </p:blipFill>
        <p:spPr>
          <a:xfrm>
            <a:off x="304800" y="838200"/>
            <a:ext cx="8599373" cy="5715000"/>
          </a:xfrm>
          <a:prstGeom prst="rect">
            <a:avLst/>
          </a:prstGeom>
          <a:ln w="88900" cap="sq" cmpd="thickThin">
            <a:solidFill>
              <a:srgbClr val="000000"/>
            </a:solidFill>
            <a:prstDash val="solid"/>
            <a:miter lim="800000"/>
          </a:ln>
          <a:effectLst>
            <a:innerShdw blurRad="76200">
              <a:srgbClr val="000000"/>
            </a:innerShdw>
          </a:effectLst>
        </p:spPr>
      </p:pic>
      <p:sp>
        <p:nvSpPr>
          <p:cNvPr id="54274" name="TextBox 2"/>
          <p:cNvSpPr txBox="1">
            <a:spLocks noChangeArrowheads="1"/>
          </p:cNvSpPr>
          <p:nvPr/>
        </p:nvSpPr>
        <p:spPr bwMode="auto">
          <a:xfrm>
            <a:off x="2743200" y="152400"/>
            <a:ext cx="2825750" cy="523875"/>
          </a:xfrm>
          <a:prstGeom prst="rect">
            <a:avLst/>
          </a:prstGeom>
          <a:noFill/>
          <a:ln w="9525">
            <a:noFill/>
            <a:miter lim="800000"/>
            <a:headEnd/>
            <a:tailEnd/>
          </a:ln>
        </p:spPr>
        <p:txBody>
          <a:bodyPr wrap="none">
            <a:spAutoFit/>
          </a:bodyPr>
          <a:lstStyle/>
          <a:p>
            <a:r>
              <a:rPr lang="en-US" sz="2800">
                <a:latin typeface="Comic Sans MS" pitchFamily="66" charset="0"/>
              </a:rPr>
              <a:t>Yosemite Valley</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lfdome2.JPG"/>
          <p:cNvPicPr>
            <a:picLocks noChangeAspect="1"/>
          </p:cNvPicPr>
          <p:nvPr/>
        </p:nvPicPr>
        <p:blipFill>
          <a:blip r:embed="rId2" cstate="print"/>
          <a:stretch>
            <a:fillRect/>
          </a:stretch>
        </p:blipFill>
        <p:spPr>
          <a:xfrm>
            <a:off x="381000" y="685800"/>
            <a:ext cx="4038600" cy="5715000"/>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descr="yosenitefalls4.JPG"/>
          <p:cNvPicPr>
            <a:picLocks noChangeAspect="1"/>
          </p:cNvPicPr>
          <p:nvPr/>
        </p:nvPicPr>
        <p:blipFill>
          <a:blip r:embed="rId3" cstate="print"/>
          <a:stretch>
            <a:fillRect/>
          </a:stretch>
        </p:blipFill>
        <p:spPr>
          <a:xfrm>
            <a:off x="4800600" y="762000"/>
            <a:ext cx="3962400" cy="5643418"/>
          </a:xfrm>
          <a:prstGeom prst="rect">
            <a:avLst/>
          </a:prstGeom>
          <a:ln w="88900" cap="sq" cmpd="thickThin">
            <a:solidFill>
              <a:srgbClr val="000000"/>
            </a:solidFill>
            <a:prstDash val="solid"/>
            <a:miter lim="800000"/>
          </a:ln>
          <a:effectLst>
            <a:innerShdw blurRad="76200">
              <a:srgbClr val="000000"/>
            </a:innerShdw>
          </a:effectLst>
        </p:spPr>
      </p:pic>
      <p:sp>
        <p:nvSpPr>
          <p:cNvPr id="55299" name="TextBox 4"/>
          <p:cNvSpPr txBox="1">
            <a:spLocks noChangeArrowheads="1"/>
          </p:cNvSpPr>
          <p:nvPr/>
        </p:nvSpPr>
        <p:spPr bwMode="auto">
          <a:xfrm>
            <a:off x="457200" y="762000"/>
            <a:ext cx="2960688" cy="708025"/>
          </a:xfrm>
          <a:prstGeom prst="rect">
            <a:avLst/>
          </a:prstGeom>
          <a:noFill/>
          <a:ln w="9525">
            <a:noFill/>
            <a:miter lim="800000"/>
            <a:headEnd/>
            <a:tailEnd/>
          </a:ln>
        </p:spPr>
        <p:txBody>
          <a:bodyPr wrap="none">
            <a:spAutoFit/>
          </a:bodyPr>
          <a:lstStyle/>
          <a:p>
            <a:r>
              <a:rPr lang="en-US" sz="2000">
                <a:latin typeface="Comic Sans MS" pitchFamily="66" charset="0"/>
              </a:rPr>
              <a:t>Half Dome</a:t>
            </a:r>
          </a:p>
          <a:p>
            <a:r>
              <a:rPr lang="en-US" sz="2000">
                <a:latin typeface="Comic Sans MS" pitchFamily="66" charset="0"/>
              </a:rPr>
              <a:t>Yosemite National Park</a:t>
            </a:r>
          </a:p>
        </p:txBody>
      </p:sp>
      <p:sp>
        <p:nvSpPr>
          <p:cNvPr id="55300" name="TextBox 5"/>
          <p:cNvSpPr txBox="1">
            <a:spLocks noChangeArrowheads="1"/>
          </p:cNvSpPr>
          <p:nvPr/>
        </p:nvSpPr>
        <p:spPr bwMode="auto">
          <a:xfrm>
            <a:off x="5029200" y="838200"/>
            <a:ext cx="1911350" cy="708025"/>
          </a:xfrm>
          <a:prstGeom prst="rect">
            <a:avLst/>
          </a:prstGeom>
          <a:noFill/>
          <a:ln w="9525">
            <a:noFill/>
            <a:miter lim="800000"/>
            <a:headEnd/>
            <a:tailEnd/>
          </a:ln>
        </p:spPr>
        <p:txBody>
          <a:bodyPr wrap="none">
            <a:spAutoFit/>
          </a:bodyPr>
          <a:lstStyle/>
          <a:p>
            <a:r>
              <a:rPr lang="en-US" sz="2000">
                <a:latin typeface="Comic Sans MS" pitchFamily="66" charset="0"/>
              </a:rPr>
              <a:t>Yosemite Falls</a:t>
            </a:r>
          </a:p>
          <a:p>
            <a:r>
              <a:rPr lang="en-US" sz="2000">
                <a:latin typeface="Comic Sans MS" pitchFamily="66" charset="0"/>
              </a:rPr>
              <a:t>2,425 feet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3" descr="California - map.jpg"/>
          <p:cNvPicPr>
            <a:picLocks noChangeAspect="1"/>
          </p:cNvPicPr>
          <p:nvPr/>
        </p:nvPicPr>
        <p:blipFill>
          <a:blip r:embed="rId2"/>
          <a:srcRect/>
          <a:stretch>
            <a:fillRect/>
          </a:stretch>
        </p:blipFill>
        <p:spPr bwMode="auto">
          <a:xfrm>
            <a:off x="228600" y="685800"/>
            <a:ext cx="8731250" cy="5762625"/>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Box 1"/>
          <p:cNvSpPr txBox="1">
            <a:spLocks noChangeArrowheads="1"/>
          </p:cNvSpPr>
          <p:nvPr/>
        </p:nvSpPr>
        <p:spPr bwMode="auto">
          <a:xfrm>
            <a:off x="2743200" y="152400"/>
            <a:ext cx="4038600" cy="738188"/>
          </a:xfrm>
          <a:prstGeom prst="rect">
            <a:avLst/>
          </a:prstGeom>
          <a:noFill/>
          <a:ln w="9525">
            <a:noFill/>
            <a:miter lim="800000"/>
            <a:headEnd/>
            <a:tailEnd/>
          </a:ln>
        </p:spPr>
        <p:txBody>
          <a:bodyPr>
            <a:spAutoFit/>
          </a:bodyPr>
          <a:lstStyle/>
          <a:p>
            <a:r>
              <a:rPr lang="en-US" sz="2400" b="1">
                <a:latin typeface="Comic Sans MS" pitchFamily="66" charset="0"/>
              </a:rPr>
              <a:t>California’s 4 Regions</a:t>
            </a:r>
          </a:p>
          <a:p>
            <a:endParaRPr lang="en-US">
              <a:latin typeface="Comic Sans MS" pitchFamily="66" charset="0"/>
            </a:endParaRPr>
          </a:p>
        </p:txBody>
      </p:sp>
      <p:pic>
        <p:nvPicPr>
          <p:cNvPr id="57346" name="Picture 2" descr="8%20California%20Desert.jpg"/>
          <p:cNvPicPr>
            <a:picLocks noChangeAspect="1"/>
          </p:cNvPicPr>
          <p:nvPr/>
        </p:nvPicPr>
        <p:blipFill>
          <a:blip r:embed="rId2"/>
          <a:srcRect/>
          <a:stretch>
            <a:fillRect/>
          </a:stretch>
        </p:blipFill>
        <p:spPr bwMode="auto">
          <a:xfrm>
            <a:off x="4618038" y="838200"/>
            <a:ext cx="4267200" cy="2667000"/>
          </a:xfrm>
          <a:prstGeom prst="rect">
            <a:avLst/>
          </a:prstGeom>
          <a:noFill/>
          <a:ln w="9525">
            <a:noFill/>
            <a:miter lim="800000"/>
            <a:headEnd/>
            <a:tailEnd/>
          </a:ln>
        </p:spPr>
      </p:pic>
      <p:pic>
        <p:nvPicPr>
          <p:cNvPr id="57347" name="Picture 3" descr="Lonely-Cypress-Tree-Monterey-California-July-2011-03.jpg"/>
          <p:cNvPicPr>
            <a:picLocks noChangeAspect="1"/>
          </p:cNvPicPr>
          <p:nvPr/>
        </p:nvPicPr>
        <p:blipFill>
          <a:blip r:embed="rId3"/>
          <a:srcRect/>
          <a:stretch>
            <a:fillRect/>
          </a:stretch>
        </p:blipFill>
        <p:spPr bwMode="auto">
          <a:xfrm>
            <a:off x="304800" y="838200"/>
            <a:ext cx="4038600" cy="2690813"/>
          </a:xfrm>
          <a:prstGeom prst="rect">
            <a:avLst/>
          </a:prstGeom>
          <a:noFill/>
          <a:ln w="9525">
            <a:noFill/>
            <a:miter lim="800000"/>
            <a:headEnd/>
            <a:tailEnd/>
          </a:ln>
        </p:spPr>
      </p:pic>
      <p:pic>
        <p:nvPicPr>
          <p:cNvPr id="57348" name="Picture 5" descr="Mount-Whitney-California-Mountains.jpg"/>
          <p:cNvPicPr>
            <a:picLocks noChangeAspect="1"/>
          </p:cNvPicPr>
          <p:nvPr/>
        </p:nvPicPr>
        <p:blipFill>
          <a:blip r:embed="rId4"/>
          <a:srcRect/>
          <a:stretch>
            <a:fillRect/>
          </a:stretch>
        </p:blipFill>
        <p:spPr bwMode="auto">
          <a:xfrm>
            <a:off x="4800600" y="3676650"/>
            <a:ext cx="3962400" cy="2971800"/>
          </a:xfrm>
          <a:prstGeom prst="rect">
            <a:avLst/>
          </a:prstGeom>
          <a:noFill/>
          <a:ln w="9525">
            <a:noFill/>
            <a:miter lim="800000"/>
            <a:headEnd/>
            <a:tailEnd/>
          </a:ln>
        </p:spPr>
      </p:pic>
      <p:pic>
        <p:nvPicPr>
          <p:cNvPr id="57349" name="Picture 6" descr="PWO2126.jpg"/>
          <p:cNvPicPr>
            <a:picLocks noChangeAspect="1"/>
          </p:cNvPicPr>
          <p:nvPr/>
        </p:nvPicPr>
        <p:blipFill>
          <a:blip r:embed="rId5"/>
          <a:srcRect/>
          <a:stretch>
            <a:fillRect/>
          </a:stretch>
        </p:blipFill>
        <p:spPr bwMode="auto">
          <a:xfrm>
            <a:off x="304800" y="3810000"/>
            <a:ext cx="4241800" cy="2747963"/>
          </a:xfrm>
          <a:prstGeom prst="rect">
            <a:avLst/>
          </a:prstGeom>
          <a:noFill/>
          <a:ln w="9525">
            <a:noFill/>
            <a:miter lim="800000"/>
            <a:headEnd/>
            <a:tailEnd/>
          </a:ln>
        </p:spPr>
      </p:pic>
      <p:sp>
        <p:nvSpPr>
          <p:cNvPr id="57350" name="TextBox 7"/>
          <p:cNvSpPr txBox="1">
            <a:spLocks noChangeArrowheads="1"/>
          </p:cNvSpPr>
          <p:nvPr/>
        </p:nvSpPr>
        <p:spPr bwMode="auto">
          <a:xfrm>
            <a:off x="3124200" y="990600"/>
            <a:ext cx="849313" cy="400050"/>
          </a:xfrm>
          <a:prstGeom prst="rect">
            <a:avLst/>
          </a:prstGeom>
          <a:noFill/>
          <a:ln w="9525">
            <a:noFill/>
            <a:miter lim="800000"/>
            <a:headEnd/>
            <a:tailEnd/>
          </a:ln>
        </p:spPr>
        <p:txBody>
          <a:bodyPr wrap="none">
            <a:spAutoFit/>
          </a:bodyPr>
          <a:lstStyle/>
          <a:p>
            <a:r>
              <a:rPr lang="en-US" sz="2000">
                <a:latin typeface="Comic Sans MS" pitchFamily="66" charset="0"/>
              </a:rPr>
              <a:t>Coast</a:t>
            </a:r>
          </a:p>
        </p:txBody>
      </p:sp>
      <p:sp>
        <p:nvSpPr>
          <p:cNvPr id="57351" name="TextBox 8"/>
          <p:cNvSpPr txBox="1">
            <a:spLocks noChangeArrowheads="1"/>
          </p:cNvSpPr>
          <p:nvPr/>
        </p:nvSpPr>
        <p:spPr bwMode="auto">
          <a:xfrm>
            <a:off x="7391400" y="2895600"/>
            <a:ext cx="1019175" cy="400050"/>
          </a:xfrm>
          <a:prstGeom prst="rect">
            <a:avLst/>
          </a:prstGeom>
          <a:noFill/>
          <a:ln w="9525">
            <a:noFill/>
            <a:miter lim="800000"/>
            <a:headEnd/>
            <a:tailEnd/>
          </a:ln>
        </p:spPr>
        <p:txBody>
          <a:bodyPr wrap="none">
            <a:spAutoFit/>
          </a:bodyPr>
          <a:lstStyle/>
          <a:p>
            <a:r>
              <a:rPr lang="en-US" sz="2000">
                <a:latin typeface="Comic Sans MS" pitchFamily="66" charset="0"/>
              </a:rPr>
              <a:t>Desert</a:t>
            </a:r>
          </a:p>
        </p:txBody>
      </p:sp>
      <p:sp>
        <p:nvSpPr>
          <p:cNvPr id="57352" name="TextBox 9"/>
          <p:cNvSpPr txBox="1">
            <a:spLocks noChangeArrowheads="1"/>
          </p:cNvSpPr>
          <p:nvPr/>
        </p:nvSpPr>
        <p:spPr bwMode="auto">
          <a:xfrm>
            <a:off x="2667000" y="3810000"/>
            <a:ext cx="1849438" cy="400050"/>
          </a:xfrm>
          <a:prstGeom prst="rect">
            <a:avLst/>
          </a:prstGeom>
          <a:noFill/>
          <a:ln w="9525">
            <a:noFill/>
            <a:miter lim="800000"/>
            <a:headEnd/>
            <a:tailEnd/>
          </a:ln>
        </p:spPr>
        <p:txBody>
          <a:bodyPr wrap="none">
            <a:spAutoFit/>
          </a:bodyPr>
          <a:lstStyle/>
          <a:p>
            <a:r>
              <a:rPr lang="en-US" sz="2000">
                <a:latin typeface="Comic Sans MS" pitchFamily="66" charset="0"/>
              </a:rPr>
              <a:t>Central Valley</a:t>
            </a:r>
          </a:p>
        </p:txBody>
      </p:sp>
      <p:sp>
        <p:nvSpPr>
          <p:cNvPr id="57353" name="TextBox 10"/>
          <p:cNvSpPr txBox="1">
            <a:spLocks noChangeArrowheads="1"/>
          </p:cNvSpPr>
          <p:nvPr/>
        </p:nvSpPr>
        <p:spPr bwMode="auto">
          <a:xfrm>
            <a:off x="7315200" y="3733800"/>
            <a:ext cx="1397000" cy="400050"/>
          </a:xfrm>
          <a:prstGeom prst="rect">
            <a:avLst/>
          </a:prstGeom>
          <a:noFill/>
          <a:ln w="9525">
            <a:noFill/>
            <a:miter lim="800000"/>
            <a:headEnd/>
            <a:tailEnd/>
          </a:ln>
        </p:spPr>
        <p:txBody>
          <a:bodyPr wrap="none">
            <a:spAutoFit/>
          </a:bodyPr>
          <a:lstStyle/>
          <a:p>
            <a:r>
              <a:rPr lang="en-US" sz="2000">
                <a:latin typeface="Comic Sans MS" pitchFamily="66" charset="0"/>
              </a:rPr>
              <a:t>Mountains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MendocinoCoast.jpg"/>
          <p:cNvPicPr>
            <a:picLocks noChangeAspect="1"/>
          </p:cNvPicPr>
          <p:nvPr/>
        </p:nvPicPr>
        <p:blipFill>
          <a:blip r:embed="rId2"/>
          <a:srcRect/>
          <a:stretch>
            <a:fillRect/>
          </a:stretch>
        </p:blipFill>
        <p:spPr bwMode="auto">
          <a:xfrm>
            <a:off x="228600" y="152400"/>
            <a:ext cx="5051425" cy="3352800"/>
          </a:xfrm>
          <a:prstGeom prst="rect">
            <a:avLst/>
          </a:prstGeom>
          <a:noFill/>
          <a:ln w="9525">
            <a:noFill/>
            <a:miter lim="800000"/>
            <a:headEnd/>
            <a:tailEnd/>
          </a:ln>
        </p:spPr>
      </p:pic>
      <p:sp>
        <p:nvSpPr>
          <p:cNvPr id="17410" name="TextBox 5"/>
          <p:cNvSpPr txBox="1">
            <a:spLocks noChangeArrowheads="1"/>
          </p:cNvSpPr>
          <p:nvPr/>
        </p:nvSpPr>
        <p:spPr bwMode="auto">
          <a:xfrm>
            <a:off x="228600" y="152400"/>
            <a:ext cx="3962400" cy="708025"/>
          </a:xfrm>
          <a:prstGeom prst="rect">
            <a:avLst/>
          </a:prstGeom>
          <a:noFill/>
          <a:ln w="9525">
            <a:noFill/>
            <a:miter lim="800000"/>
            <a:headEnd/>
            <a:tailEnd/>
          </a:ln>
        </p:spPr>
        <p:txBody>
          <a:bodyPr>
            <a:spAutoFit/>
          </a:bodyPr>
          <a:lstStyle/>
          <a:p>
            <a:pPr algn="ctr"/>
            <a:r>
              <a:rPr lang="en-US" sz="2000">
                <a:latin typeface="Comic Sans MS" pitchFamily="66" charset="0"/>
              </a:rPr>
              <a:t>Northern California Coast Mendocino shoreline</a:t>
            </a:r>
          </a:p>
        </p:txBody>
      </p:sp>
      <p:pic>
        <p:nvPicPr>
          <p:cNvPr id="17411" name="Content Placeholder 3" descr="Humboldt Co.jpg"/>
          <p:cNvPicPr>
            <a:picLocks noGrp="1" noChangeAspect="1"/>
          </p:cNvPicPr>
          <p:nvPr>
            <p:ph idx="1"/>
          </p:nvPr>
        </p:nvPicPr>
        <p:blipFill>
          <a:blip r:embed="rId3"/>
          <a:srcRect/>
          <a:stretch>
            <a:fillRect/>
          </a:stretch>
        </p:blipFill>
        <p:spPr>
          <a:xfrm>
            <a:off x="3581400" y="2971800"/>
            <a:ext cx="5289550" cy="3652838"/>
          </a:xfrm>
        </p:spPr>
      </p:pic>
      <p:sp>
        <p:nvSpPr>
          <p:cNvPr id="17412" name="Rectangle 7"/>
          <p:cNvSpPr>
            <a:spLocks noChangeArrowheads="1"/>
          </p:cNvSpPr>
          <p:nvPr/>
        </p:nvSpPr>
        <p:spPr bwMode="auto">
          <a:xfrm>
            <a:off x="5562600" y="3200400"/>
            <a:ext cx="2501900" cy="400050"/>
          </a:xfrm>
          <a:prstGeom prst="rect">
            <a:avLst/>
          </a:prstGeom>
          <a:noFill/>
          <a:ln w="9525">
            <a:noFill/>
            <a:miter lim="800000"/>
            <a:headEnd/>
            <a:tailEnd/>
          </a:ln>
        </p:spPr>
        <p:txBody>
          <a:bodyPr wrap="none">
            <a:spAutoFit/>
          </a:bodyPr>
          <a:lstStyle/>
          <a:p>
            <a:r>
              <a:rPr lang="en-US" sz="2000">
                <a:latin typeface="Comic Sans MS" pitchFamily="66" charset="0"/>
              </a:rPr>
              <a:t>Humboldt Coastline</a:t>
            </a:r>
          </a:p>
        </p:txBody>
      </p:sp>
      <p:sp>
        <p:nvSpPr>
          <p:cNvPr id="17413" name="TextBox 8"/>
          <p:cNvSpPr txBox="1">
            <a:spLocks noChangeArrowheads="1"/>
          </p:cNvSpPr>
          <p:nvPr/>
        </p:nvSpPr>
        <p:spPr bwMode="auto">
          <a:xfrm>
            <a:off x="5410200" y="990600"/>
            <a:ext cx="3505200" cy="1016000"/>
          </a:xfrm>
          <a:prstGeom prst="rect">
            <a:avLst/>
          </a:prstGeom>
          <a:noFill/>
          <a:ln w="9525">
            <a:noFill/>
            <a:miter lim="800000"/>
            <a:headEnd/>
            <a:tailEnd/>
          </a:ln>
        </p:spPr>
        <p:txBody>
          <a:bodyPr>
            <a:spAutoFit/>
          </a:bodyPr>
          <a:lstStyle/>
          <a:p>
            <a:r>
              <a:rPr lang="en-US" sz="2000">
                <a:latin typeface="Comic Sans MS" pitchFamily="66" charset="0"/>
              </a:rPr>
              <a:t>Steep rocky cliffs and beaches in the northern coast region.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dwood-parks-klamath-river-overlook-.jpg"/>
          <p:cNvPicPr>
            <a:picLocks noChangeAspect="1"/>
          </p:cNvPicPr>
          <p:nvPr/>
        </p:nvPicPr>
        <p:blipFill>
          <a:blip r:embed="rId2" cstate="print"/>
          <a:stretch>
            <a:fillRect/>
          </a:stretch>
        </p:blipFill>
        <p:spPr>
          <a:xfrm>
            <a:off x="228600" y="304800"/>
            <a:ext cx="4648200" cy="3195637"/>
          </a:xfrm>
          <a:prstGeom prst="rect">
            <a:avLst/>
          </a:prstGeom>
          <a:ln w="88900" cap="sq" cmpd="thickThin">
            <a:solidFill>
              <a:srgbClr val="000000"/>
            </a:solidFill>
            <a:prstDash val="solid"/>
            <a:miter lim="800000"/>
          </a:ln>
          <a:effectLst>
            <a:innerShdw blurRad="76200">
              <a:srgbClr val="000000"/>
            </a:innerShdw>
          </a:effectLst>
        </p:spPr>
      </p:pic>
      <p:sp>
        <p:nvSpPr>
          <p:cNvPr id="18434" name="TextBox 4"/>
          <p:cNvSpPr txBox="1">
            <a:spLocks noChangeArrowheads="1"/>
          </p:cNvSpPr>
          <p:nvPr/>
        </p:nvSpPr>
        <p:spPr bwMode="auto">
          <a:xfrm>
            <a:off x="457200" y="381000"/>
            <a:ext cx="3962400" cy="400050"/>
          </a:xfrm>
          <a:prstGeom prst="rect">
            <a:avLst/>
          </a:prstGeom>
          <a:noFill/>
          <a:ln w="9525">
            <a:noFill/>
            <a:miter lim="800000"/>
            <a:headEnd/>
            <a:tailEnd/>
          </a:ln>
        </p:spPr>
        <p:txBody>
          <a:bodyPr>
            <a:spAutoFit/>
          </a:bodyPr>
          <a:lstStyle/>
          <a:p>
            <a:r>
              <a:rPr lang="en-US" sz="2000">
                <a:latin typeface="Comic Sans MS" pitchFamily="66" charset="0"/>
              </a:rPr>
              <a:t>Klamath River Coastal overlook</a:t>
            </a:r>
          </a:p>
        </p:txBody>
      </p:sp>
      <p:pic>
        <p:nvPicPr>
          <p:cNvPr id="6" name="Picture 5" descr="patricks-point-state-park.jpg"/>
          <p:cNvPicPr>
            <a:picLocks noChangeAspect="1"/>
          </p:cNvPicPr>
          <p:nvPr/>
        </p:nvPicPr>
        <p:blipFill>
          <a:blip r:embed="rId3" cstate="print"/>
          <a:stretch>
            <a:fillRect/>
          </a:stretch>
        </p:blipFill>
        <p:spPr>
          <a:xfrm>
            <a:off x="3810000" y="3276600"/>
            <a:ext cx="5138389" cy="3352799"/>
          </a:xfrm>
          <a:prstGeom prst="rect">
            <a:avLst/>
          </a:prstGeom>
          <a:ln w="88900" cap="sq" cmpd="thickThin">
            <a:solidFill>
              <a:srgbClr val="000000"/>
            </a:solidFill>
            <a:prstDash val="solid"/>
            <a:miter lim="800000"/>
          </a:ln>
          <a:effectLst>
            <a:innerShdw blurRad="76200">
              <a:srgbClr val="000000"/>
            </a:innerShdw>
          </a:effectLst>
        </p:spPr>
      </p:pic>
      <p:sp>
        <p:nvSpPr>
          <p:cNvPr id="18436" name="Rectangle 6"/>
          <p:cNvSpPr>
            <a:spLocks noChangeArrowheads="1"/>
          </p:cNvSpPr>
          <p:nvPr/>
        </p:nvSpPr>
        <p:spPr bwMode="auto">
          <a:xfrm>
            <a:off x="3886200" y="3429000"/>
            <a:ext cx="1970088" cy="646113"/>
          </a:xfrm>
          <a:prstGeom prst="rect">
            <a:avLst/>
          </a:prstGeom>
          <a:noFill/>
          <a:ln w="9525">
            <a:noFill/>
            <a:miter lim="800000"/>
            <a:headEnd/>
            <a:tailEnd/>
          </a:ln>
        </p:spPr>
        <p:txBody>
          <a:bodyPr wrap="none">
            <a:spAutoFit/>
          </a:bodyPr>
          <a:lstStyle/>
          <a:p>
            <a:r>
              <a:rPr lang="en-US">
                <a:latin typeface="Comic Sans MS" pitchFamily="66" charset="0"/>
              </a:rPr>
              <a:t>Patrick’s point</a:t>
            </a:r>
          </a:p>
          <a:p>
            <a:r>
              <a:rPr lang="en-US">
                <a:latin typeface="Comic Sans MS" pitchFamily="66" charset="0"/>
              </a:rPr>
              <a:t>north of Eureka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3" descr="goat-rock-sonoma.jpg"/>
          <p:cNvPicPr>
            <a:picLocks noChangeAspect="1"/>
          </p:cNvPicPr>
          <p:nvPr/>
        </p:nvPicPr>
        <p:blipFill>
          <a:blip r:embed="rId2"/>
          <a:srcRect/>
          <a:stretch>
            <a:fillRect/>
          </a:stretch>
        </p:blipFill>
        <p:spPr bwMode="auto">
          <a:xfrm>
            <a:off x="228600" y="381000"/>
            <a:ext cx="8670925" cy="5638800"/>
          </a:xfrm>
          <a:prstGeom prst="rect">
            <a:avLst/>
          </a:prstGeom>
          <a:noFill/>
          <a:ln w="9525">
            <a:noFill/>
            <a:miter lim="800000"/>
            <a:headEnd/>
            <a:tailEnd/>
          </a:ln>
        </p:spPr>
      </p:pic>
      <p:sp>
        <p:nvSpPr>
          <p:cNvPr id="19458" name="TextBox 4"/>
          <p:cNvSpPr txBox="1">
            <a:spLocks noChangeArrowheads="1"/>
          </p:cNvSpPr>
          <p:nvPr/>
        </p:nvSpPr>
        <p:spPr bwMode="auto">
          <a:xfrm>
            <a:off x="533400" y="533400"/>
            <a:ext cx="8074025" cy="708025"/>
          </a:xfrm>
          <a:prstGeom prst="rect">
            <a:avLst/>
          </a:prstGeom>
          <a:noFill/>
          <a:ln w="9525">
            <a:noFill/>
            <a:miter lim="800000"/>
            <a:headEnd/>
            <a:tailEnd/>
          </a:ln>
        </p:spPr>
        <p:txBody>
          <a:bodyPr>
            <a:spAutoFit/>
          </a:bodyPr>
          <a:lstStyle/>
          <a:p>
            <a:r>
              <a:rPr lang="en-US" sz="4000">
                <a:latin typeface="Comic Sans MS" pitchFamily="66" charset="0"/>
              </a:rPr>
              <a:t>Goat Rock Beach, Sonoma County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4" descr="Loggersredwood.jpg"/>
          <p:cNvPicPr>
            <a:picLocks noChangeAspect="1"/>
          </p:cNvPicPr>
          <p:nvPr/>
        </p:nvPicPr>
        <p:blipFill>
          <a:blip r:embed="rId2"/>
          <a:srcRect/>
          <a:stretch>
            <a:fillRect/>
          </a:stretch>
        </p:blipFill>
        <p:spPr bwMode="auto">
          <a:xfrm>
            <a:off x="3124200" y="2057400"/>
            <a:ext cx="5868988" cy="4638675"/>
          </a:xfrm>
          <a:prstGeom prst="rect">
            <a:avLst/>
          </a:prstGeom>
          <a:noFill/>
          <a:ln w="9525">
            <a:noFill/>
            <a:miter lim="800000"/>
            <a:headEnd/>
            <a:tailEnd/>
          </a:ln>
        </p:spPr>
      </p:pic>
      <p:pic>
        <p:nvPicPr>
          <p:cNvPr id="20482" name="Picture 5" descr="Giant Redwood, Northern California, 1953.jpg"/>
          <p:cNvPicPr>
            <a:picLocks noChangeAspect="1"/>
          </p:cNvPicPr>
          <p:nvPr/>
        </p:nvPicPr>
        <p:blipFill>
          <a:blip r:embed="rId3"/>
          <a:srcRect/>
          <a:stretch>
            <a:fillRect/>
          </a:stretch>
        </p:blipFill>
        <p:spPr bwMode="auto">
          <a:xfrm>
            <a:off x="533400" y="533400"/>
            <a:ext cx="3733800" cy="3944938"/>
          </a:xfrm>
          <a:prstGeom prst="rect">
            <a:avLst/>
          </a:prstGeom>
          <a:noFill/>
          <a:ln w="9525">
            <a:noFill/>
            <a:miter lim="800000"/>
            <a:headEnd/>
            <a:tailEnd/>
          </a:ln>
        </p:spPr>
      </p:pic>
      <p:sp>
        <p:nvSpPr>
          <p:cNvPr id="20483" name="TextBox 6"/>
          <p:cNvSpPr txBox="1">
            <a:spLocks noChangeArrowheads="1"/>
          </p:cNvSpPr>
          <p:nvPr/>
        </p:nvSpPr>
        <p:spPr bwMode="auto">
          <a:xfrm>
            <a:off x="5257800" y="838200"/>
            <a:ext cx="1592263" cy="461963"/>
          </a:xfrm>
          <a:prstGeom prst="rect">
            <a:avLst/>
          </a:prstGeom>
          <a:noFill/>
          <a:ln w="9525">
            <a:noFill/>
            <a:miter lim="800000"/>
            <a:headEnd/>
            <a:tailEnd/>
          </a:ln>
        </p:spPr>
        <p:txBody>
          <a:bodyPr wrap="none">
            <a:spAutoFit/>
          </a:bodyPr>
          <a:lstStyle/>
          <a:p>
            <a:r>
              <a:rPr lang="en-US" sz="2400">
                <a:latin typeface="Comic Sans MS" pitchFamily="66" charset="0"/>
              </a:rPr>
              <a:t>Redwoods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Content Placeholder 3" descr="california-redwoods-sonja-anderson.jpg"/>
          <p:cNvPicPr>
            <a:picLocks noGrp="1" noChangeAspect="1"/>
          </p:cNvPicPr>
          <p:nvPr>
            <p:ph idx="1"/>
          </p:nvPr>
        </p:nvPicPr>
        <p:blipFill>
          <a:blip r:embed="rId2"/>
          <a:srcRect/>
          <a:stretch>
            <a:fillRect/>
          </a:stretch>
        </p:blipFill>
        <p:spPr>
          <a:xfrm>
            <a:off x="3962400" y="3276600"/>
            <a:ext cx="4992688" cy="3336925"/>
          </a:xfrm>
        </p:spPr>
      </p:pic>
      <p:pic>
        <p:nvPicPr>
          <p:cNvPr id="21506" name="Picture 4" descr="California_Redwood_grove.jpg"/>
          <p:cNvPicPr>
            <a:picLocks noChangeAspect="1"/>
          </p:cNvPicPr>
          <p:nvPr/>
        </p:nvPicPr>
        <p:blipFill>
          <a:blip r:embed="rId3"/>
          <a:srcRect/>
          <a:stretch>
            <a:fillRect/>
          </a:stretch>
        </p:blipFill>
        <p:spPr bwMode="auto">
          <a:xfrm>
            <a:off x="152400" y="228600"/>
            <a:ext cx="4572000" cy="3429000"/>
          </a:xfrm>
          <a:prstGeom prst="rect">
            <a:avLst/>
          </a:prstGeom>
          <a:noFill/>
          <a:ln w="9525">
            <a:noFill/>
            <a:miter lim="800000"/>
            <a:headEnd/>
            <a:tailEnd/>
          </a:ln>
        </p:spPr>
      </p:pic>
      <p:sp>
        <p:nvSpPr>
          <p:cNvPr id="21507" name="TextBox 5"/>
          <p:cNvSpPr txBox="1">
            <a:spLocks noChangeArrowheads="1"/>
          </p:cNvSpPr>
          <p:nvPr/>
        </p:nvSpPr>
        <p:spPr bwMode="auto">
          <a:xfrm>
            <a:off x="4811713" y="228600"/>
            <a:ext cx="4332287" cy="3170238"/>
          </a:xfrm>
          <a:prstGeom prst="rect">
            <a:avLst/>
          </a:prstGeom>
          <a:noFill/>
          <a:ln w="9525">
            <a:noFill/>
            <a:miter lim="800000"/>
            <a:headEnd/>
            <a:tailEnd/>
          </a:ln>
        </p:spPr>
        <p:txBody>
          <a:bodyPr wrap="none">
            <a:spAutoFit/>
          </a:bodyPr>
          <a:lstStyle/>
          <a:p>
            <a:r>
              <a:rPr lang="en-US" sz="2000" b="1">
                <a:latin typeface="Comic Sans MS" pitchFamily="66" charset="0"/>
              </a:rPr>
              <a:t>California Coastal Redwoods</a:t>
            </a:r>
          </a:p>
          <a:p>
            <a:r>
              <a:rPr lang="en-US">
                <a:latin typeface="Comic Sans MS" pitchFamily="66" charset="0"/>
              </a:rPr>
              <a:t>These giants only grow in a small </a:t>
            </a:r>
          </a:p>
          <a:p>
            <a:r>
              <a:rPr lang="en-US">
                <a:latin typeface="Comic Sans MS" pitchFamily="66" charset="0"/>
              </a:rPr>
              <a:t>Range along the California coast.</a:t>
            </a:r>
          </a:p>
          <a:p>
            <a:r>
              <a:rPr lang="en-US">
                <a:latin typeface="Comic Sans MS" pitchFamily="66" charset="0"/>
              </a:rPr>
              <a:t>From Monterey  Bay to Oregon border</a:t>
            </a:r>
          </a:p>
          <a:p>
            <a:r>
              <a:rPr lang="en-US">
                <a:latin typeface="Comic Sans MS" pitchFamily="66" charset="0"/>
              </a:rPr>
              <a:t>and within 40 miles of the ocean.</a:t>
            </a:r>
          </a:p>
          <a:p>
            <a:r>
              <a:rPr lang="en-US">
                <a:latin typeface="Comic Sans MS" pitchFamily="66" charset="0"/>
              </a:rPr>
              <a:t>The can live 1200-1800 years. They</a:t>
            </a:r>
          </a:p>
          <a:p>
            <a:r>
              <a:rPr lang="en-US">
                <a:latin typeface="Comic Sans MS" pitchFamily="66" charset="0"/>
              </a:rPr>
              <a:t>Can reach 379 feet tall and 26 feet </a:t>
            </a:r>
          </a:p>
          <a:p>
            <a:r>
              <a:rPr lang="en-US">
                <a:latin typeface="Comic Sans MS" pitchFamily="66" charset="0"/>
              </a:rPr>
              <a:t>Diameter. We have cut down as much</a:t>
            </a:r>
          </a:p>
          <a:p>
            <a:r>
              <a:rPr lang="en-US">
                <a:latin typeface="Comic Sans MS" pitchFamily="66" charset="0"/>
              </a:rPr>
              <a:t>As 95% of the old growth redwood</a:t>
            </a:r>
          </a:p>
          <a:p>
            <a:r>
              <a:rPr lang="en-US">
                <a:latin typeface="Comic Sans MS" pitchFamily="66" charset="0"/>
              </a:rPr>
              <a:t>Trees to use in construction.</a:t>
            </a:r>
          </a:p>
          <a:p>
            <a:endParaRPr lang="en-US">
              <a:latin typeface="Comic Sans MS" pitchFamily="66"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489</TotalTime>
  <Words>628</Words>
  <Application>Microsoft Office PowerPoint</Application>
  <PresentationFormat>On-screen Show (4:3)</PresentationFormat>
  <Paragraphs>102</Paragraphs>
  <Slides>44</Slides>
  <Notes>0</Notes>
  <HiddenSlides>0</HiddenSlides>
  <MMClips>0</MMClips>
  <ScaleCrop>false</ScaleCrop>
  <HeadingPairs>
    <vt:vector size="6" baseType="variant">
      <vt:variant>
        <vt:lpstr>Fonts Used</vt:lpstr>
      </vt:variant>
      <vt:variant>
        <vt:i4>3</vt:i4>
      </vt:variant>
      <vt:variant>
        <vt:lpstr>Design Template</vt:lpstr>
      </vt:variant>
      <vt:variant>
        <vt:i4>1</vt:i4>
      </vt:variant>
      <vt:variant>
        <vt:lpstr>Slide Titles</vt:lpstr>
      </vt:variant>
      <vt:variant>
        <vt:i4>44</vt:i4>
      </vt:variant>
    </vt:vector>
  </HeadingPairs>
  <TitlesOfParts>
    <vt:vector size="48" baseType="lpstr">
      <vt:lpstr>Calibri</vt:lpstr>
      <vt:lpstr>Arial</vt:lpstr>
      <vt:lpstr>Comic Sans MS</vt:lpstr>
      <vt:lpstr>Office Theme</vt:lpstr>
      <vt:lpstr>California’s Amazing 4 regions</vt:lpstr>
      <vt:lpstr>Slide 2</vt:lpstr>
      <vt:lpstr>Slide 3</vt:lpstr>
      <vt:lpstr>California Coast</vt:lpstr>
      <vt:lpstr>Slide 5</vt:lpstr>
      <vt:lpstr>Slide 6</vt:lpstr>
      <vt:lpstr>Slide 7</vt:lpstr>
      <vt:lpstr>Slide 8</vt:lpstr>
      <vt:lpstr>Slide 9</vt:lpstr>
      <vt:lpstr>Slide 10</vt:lpstr>
      <vt:lpstr>Slide 11</vt:lpstr>
      <vt:lpstr>Slide 12</vt:lpstr>
      <vt:lpstr>Montara Beach Central California Coast</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California’s Amazing 4 regions</dc:title>
  <dc:creator>Greg Wellman</dc:creator>
  <cp:lastModifiedBy>Angela Milversted</cp:lastModifiedBy>
  <cp:revision>53</cp:revision>
  <dcterms:created xsi:type="dcterms:W3CDTF">2013-10-26T23:30:29Z</dcterms:created>
  <dcterms:modified xsi:type="dcterms:W3CDTF">2014-09-25T12:53:35Z</dcterms:modified>
</cp:coreProperties>
</file>