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0" r:id="rId1"/>
  </p:sldMasterIdLst>
  <p:notesMasterIdLst>
    <p:notesMasterId r:id="rId20"/>
  </p:notesMasterIdLst>
  <p:sldIdLst>
    <p:sldId id="256" r:id="rId2"/>
    <p:sldId id="315" r:id="rId3"/>
    <p:sldId id="365" r:id="rId4"/>
    <p:sldId id="316" r:id="rId5"/>
    <p:sldId id="320" r:id="rId6"/>
    <p:sldId id="321" r:id="rId7"/>
    <p:sldId id="322" r:id="rId8"/>
    <p:sldId id="323" r:id="rId9"/>
    <p:sldId id="324" r:id="rId10"/>
    <p:sldId id="325" r:id="rId11"/>
    <p:sldId id="326" r:id="rId12"/>
    <p:sldId id="327" r:id="rId13"/>
    <p:sldId id="328" r:id="rId14"/>
    <p:sldId id="329" r:id="rId15"/>
    <p:sldId id="364" r:id="rId16"/>
    <p:sldId id="330" r:id="rId17"/>
    <p:sldId id="331" r:id="rId18"/>
    <p:sldId id="332" r:id="rId19"/>
  </p:sldIdLst>
  <p:sldSz cx="9144000" cy="6858000" type="screen4x3"/>
  <p:notesSz cx="6858000" cy="9144000"/>
  <p:embeddedFontLst>
    <p:embeddedFont>
      <p:font typeface="Corbel" panose="020B050302020402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Felt Tip Roman" panose="020B0604020202020204"/>
      <p:italic r:id="rId29"/>
    </p:embeddedFont>
    <p:embeddedFont>
      <p:font typeface="Myriad Pro" panose="020B0503030403020204" charset="0"/>
      <p:regular r:id="rId30"/>
      <p:bold r:id="rId31"/>
      <p:italic r:id="rId32"/>
      <p:bold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91" autoAdjust="0"/>
    <p:restoredTop sz="99661" autoAdjust="0"/>
  </p:normalViewPr>
  <p:slideViewPr>
    <p:cSldViewPr>
      <p:cViewPr varScale="1">
        <p:scale>
          <a:sx n="91" d="100"/>
          <a:sy n="91" d="100"/>
        </p:scale>
        <p:origin x="903" y="54"/>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odd%20hancock\Downloads\ch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172528433945756"/>
          <c:y val="0.17171296296296298"/>
          <c:w val="0.81439107611548556"/>
          <c:h val="0.61498432487605714"/>
        </c:manualLayout>
      </c:layout>
      <c:lineChart>
        <c:grouping val="standard"/>
        <c:varyColors val="0"/>
        <c:ser>
          <c:idx val="0"/>
          <c:order val="0"/>
          <c:tx>
            <c:strRef>
              <c:f>[chta.xlsx]Sheet1!$B$3</c:f>
              <c:strCache>
                <c:ptCount val="1"/>
                <c:pt idx="0">
                  <c:v>16-17 years old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[chta.xlsx]Sheet1!$B$4:$B$19</c:f>
              <c:numCache>
                <c:formatCode>#,##0</c:formatCode>
                <c:ptCount val="16"/>
                <c:pt idx="0">
                  <c:v>1339652.07</c:v>
                </c:pt>
                <c:pt idx="1">
                  <c:v>1205289.75</c:v>
                </c:pt>
                <c:pt idx="2">
                  <c:v>1080861.21</c:v>
                </c:pt>
                <c:pt idx="3">
                  <c:v>1013417.41</c:v>
                </c:pt>
                <c:pt idx="4">
                  <c:v>962786.41</c:v>
                </c:pt>
                <c:pt idx="5">
                  <c:v>1020529.27</c:v>
                </c:pt>
                <c:pt idx="6">
                  <c:v>1099985.96</c:v>
                </c:pt>
                <c:pt idx="7">
                  <c:v>1024801.87</c:v>
                </c:pt>
                <c:pt idx="8">
                  <c:v>879431.13</c:v>
                </c:pt>
                <c:pt idx="9">
                  <c:v>708522.55</c:v>
                </c:pt>
                <c:pt idx="10">
                  <c:v>587390.79</c:v>
                </c:pt>
                <c:pt idx="11">
                  <c:v>568545.94999999995</c:v>
                </c:pt>
                <c:pt idx="12">
                  <c:v>589177</c:v>
                </c:pt>
                <c:pt idx="13">
                  <c:v>644170</c:v>
                </c:pt>
                <c:pt idx="14">
                  <c:v>667117</c:v>
                </c:pt>
                <c:pt idx="15">
                  <c:v>708234</c:v>
                </c:pt>
              </c:numCache>
            </c:numRef>
          </c:val>
          <c:smooth val="0"/>
          <c:extLst>
            <c:ext xmlns:c16="http://schemas.microsoft.com/office/drawing/2014/chart" uri="{C3380CC4-5D6E-409C-BE32-E72D297353CC}">
              <c16:uniqueId val="{00000000-0080-4E07-8730-D209C660432A}"/>
            </c:ext>
          </c:extLst>
        </c:ser>
        <c:ser>
          <c:idx val="1"/>
          <c:order val="1"/>
          <c:tx>
            <c:strRef>
              <c:f>[chta.xlsx]Sheet1!$C$3</c:f>
              <c:strCache>
                <c:ptCount val="1"/>
                <c:pt idx="0">
                  <c:v>16-24 years old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[chta.xlsx]Sheet1!$C$4:$C$19</c:f>
              <c:numCache>
                <c:formatCode>#,##0</c:formatCode>
                <c:ptCount val="16"/>
                <c:pt idx="0">
                  <c:v>16650600.289999999</c:v>
                </c:pt>
                <c:pt idx="1">
                  <c:v>16128315.880000001</c:v>
                </c:pt>
                <c:pt idx="2">
                  <c:v>15664494.4</c:v>
                </c:pt>
                <c:pt idx="3">
                  <c:v>15281131.17</c:v>
                </c:pt>
                <c:pt idx="4">
                  <c:v>15501907.51</c:v>
                </c:pt>
                <c:pt idx="5">
                  <c:v>15688382.57</c:v>
                </c:pt>
                <c:pt idx="6">
                  <c:v>15944700.51</c:v>
                </c:pt>
                <c:pt idx="7">
                  <c:v>15812503.09</c:v>
                </c:pt>
                <c:pt idx="8">
                  <c:v>15123179.289999999</c:v>
                </c:pt>
                <c:pt idx="9">
                  <c:v>13265510.1</c:v>
                </c:pt>
                <c:pt idx="10">
                  <c:v>12919472.08</c:v>
                </c:pt>
                <c:pt idx="11">
                  <c:v>13181252.460000001</c:v>
                </c:pt>
                <c:pt idx="12">
                  <c:v>13625684</c:v>
                </c:pt>
                <c:pt idx="13">
                  <c:v>13989220</c:v>
                </c:pt>
                <c:pt idx="14">
                  <c:v>14321703</c:v>
                </c:pt>
                <c:pt idx="15">
                  <c:v>14595800</c:v>
                </c:pt>
              </c:numCache>
            </c:numRef>
          </c:val>
          <c:smooth val="0"/>
          <c:extLst>
            <c:ext xmlns:c16="http://schemas.microsoft.com/office/drawing/2014/chart" uri="{C3380CC4-5D6E-409C-BE32-E72D297353CC}">
              <c16:uniqueId val="{00000001-0080-4E07-8730-D209C660432A}"/>
            </c:ext>
          </c:extLst>
        </c:ser>
        <c:dLbls>
          <c:showLegendKey val="0"/>
          <c:showVal val="0"/>
          <c:showCatName val="0"/>
          <c:showSerName val="0"/>
          <c:showPercent val="0"/>
          <c:showBubbleSize val="0"/>
        </c:dLbls>
        <c:marker val="1"/>
        <c:smooth val="0"/>
        <c:axId val="435356144"/>
        <c:axId val="435356472"/>
      </c:lineChart>
      <c:dateAx>
        <c:axId val="435356144"/>
        <c:scaling>
          <c:orientation val="minMax"/>
        </c:scaling>
        <c:delete val="0"/>
        <c:axPos val="b"/>
        <c:numFmt formatCode="\2000"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5356472"/>
        <c:crosses val="autoZero"/>
        <c:auto val="0"/>
        <c:lblOffset val="1"/>
        <c:baseTimeUnit val="days"/>
        <c:majorUnit val="1"/>
      </c:dateAx>
      <c:valAx>
        <c:axId val="435356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5356144"/>
        <c:crosses val="autoZero"/>
        <c:crossBetween val="between"/>
      </c:valAx>
      <c:spPr>
        <a:solidFill>
          <a:schemeClr val="accent4">
            <a:lumMod val="60000"/>
            <a:lumOff val="40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10/20/2017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4</a:t>
            </a:fld>
            <a:endParaRPr lang="en-US"/>
          </a:p>
        </p:txBody>
      </p:sp>
    </p:spTree>
    <p:extLst>
      <p:ext uri="{BB962C8B-B14F-4D97-AF65-F5344CB8AC3E}">
        <p14:creationId xmlns:p14="http://schemas.microsoft.com/office/powerpoint/2010/main" val="4119448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5</a:t>
            </a:fld>
            <a:endParaRPr lang="en-US"/>
          </a:p>
        </p:txBody>
      </p:sp>
    </p:spTree>
    <p:extLst>
      <p:ext uri="{BB962C8B-B14F-4D97-AF65-F5344CB8AC3E}">
        <p14:creationId xmlns:p14="http://schemas.microsoft.com/office/powerpoint/2010/main" val="3174798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14</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455576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16</a:t>
            </a:fld>
            <a:endParaRPr lang="en-US"/>
          </a:p>
        </p:txBody>
      </p:sp>
    </p:spTree>
    <p:extLst>
      <p:ext uri="{BB962C8B-B14F-4D97-AF65-F5344CB8AC3E}">
        <p14:creationId xmlns:p14="http://schemas.microsoft.com/office/powerpoint/2010/main" val="105121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17</a:t>
            </a:fld>
            <a:endParaRPr lang="en-US"/>
          </a:p>
        </p:txBody>
      </p:sp>
    </p:spTree>
    <p:extLst>
      <p:ext uri="{BB962C8B-B14F-4D97-AF65-F5344CB8AC3E}">
        <p14:creationId xmlns:p14="http://schemas.microsoft.com/office/powerpoint/2010/main" val="202756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18</a:t>
            </a:fld>
            <a:endParaRPr lang="en-US"/>
          </a:p>
        </p:txBody>
      </p:sp>
    </p:spTree>
    <p:extLst>
      <p:ext uri="{BB962C8B-B14F-4D97-AF65-F5344CB8AC3E}">
        <p14:creationId xmlns:p14="http://schemas.microsoft.com/office/powerpoint/2010/main" val="225111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7F99411C-A4EA-4F74-93BF-73DAA631961B}"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27A09B0-EE96-4106-B8E3-6396DF7BED7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62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367718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337550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a:t>Click to edit Master title style</a:t>
            </a:r>
          </a:p>
        </p:txBody>
      </p:sp>
      <p:sp>
        <p:nvSpPr>
          <p:cNvPr id="3" name="Text Placeholder 2"/>
          <p:cNvSpPr>
            <a:spLocks noGrp="1"/>
          </p:cNvSpPr>
          <p:nvPr>
            <p:ph type="body" sz="half" idx="1"/>
          </p:nvPr>
        </p:nvSpPr>
        <p:spPr>
          <a:xfrm>
            <a:off x="950913" y="1504950"/>
            <a:ext cx="3752850" cy="459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56163" y="1504950"/>
            <a:ext cx="3754437" cy="221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56163" y="3876675"/>
            <a:ext cx="3754437" cy="221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112740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33099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99411C-A4EA-4F74-93BF-73DAA631961B}"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88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99411C-A4EA-4F74-93BF-73DAA631961B}"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866304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99411C-A4EA-4F74-93BF-73DAA631961B}"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3817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99411C-A4EA-4F74-93BF-73DAA631961B}"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22012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7846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30441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4721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7F99411C-A4EA-4F74-93BF-73DAA631961B}" type="datetimeFigureOut">
              <a:rPr lang="en-US" smtClean="0"/>
              <a:t>10/20/2017</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249261285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a:bodyPr>
          <a:lstStyle/>
          <a:p>
            <a:r>
              <a:rPr lang="en-US" b="1" dirty="0">
                <a:solidFill>
                  <a:srgbClr val="1F396A"/>
                </a:solidFill>
                <a:latin typeface="+mn-lt"/>
                <a:cs typeface="Arial" pitchFamily="34" charset="0"/>
              </a:rPr>
              <a:t>A Safety &amp; Health Curriculum</a:t>
            </a:r>
            <a:br>
              <a:rPr lang="en-US" b="1">
                <a:solidFill>
                  <a:srgbClr val="1F396A"/>
                </a:solidFill>
                <a:latin typeface="+mn-lt"/>
                <a:cs typeface="Arial" pitchFamily="34" charset="0"/>
              </a:rPr>
            </a:br>
            <a:r>
              <a:rPr lang="en-US" b="1">
                <a:solidFill>
                  <a:srgbClr val="1F396A"/>
                </a:solidFill>
                <a:latin typeface="+mn-lt"/>
                <a:cs typeface="Arial" pitchFamily="34" charset="0"/>
              </a:rPr>
              <a:t>for </a:t>
            </a:r>
            <a:r>
              <a:rPr lang="en-US" b="1" dirty="0">
                <a:solidFill>
                  <a:srgbClr val="1F396A"/>
                </a:solidFill>
                <a:latin typeface="+mn-lt"/>
                <a:cs typeface="Arial" pitchFamily="34" charset="0"/>
              </a:rPr>
              <a:t>Young Workers</a:t>
            </a:r>
          </a:p>
          <a:p>
            <a:r>
              <a:rPr lang="en-US" dirty="0">
                <a:solidFill>
                  <a:srgbClr val="1F396A"/>
                </a:solidFill>
                <a:latin typeface="+mn-lt"/>
                <a:cs typeface="Arial" pitchFamily="34" charset="0"/>
              </a:rPr>
              <a:t>California Edition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a:solidFill>
                  <a:schemeClr val="bg1"/>
                </a:solidFill>
                <a:latin typeface="Arial" pitchFamily="34" charset="0"/>
                <a:cs typeface="Arial" pitchFamily="34" charset="0"/>
              </a:rPr>
              <a:t>DEPARTMENT OF HEALTH AND HUMAN SERVICES</a:t>
            </a:r>
          </a:p>
          <a:p>
            <a:r>
              <a:rPr lang="en-US" sz="1400" dirty="0">
                <a:solidFill>
                  <a:schemeClr val="bg1"/>
                </a:solidFill>
                <a:latin typeface="Arial" pitchFamily="34" charset="0"/>
                <a:cs typeface="Arial" pitchFamily="34" charset="0"/>
              </a:rPr>
              <a:t>Centers for Disease Control and Prevention</a:t>
            </a:r>
          </a:p>
          <a:p>
            <a:r>
              <a:rPr lang="en-US" sz="1400" dirty="0">
                <a:solidFill>
                  <a:schemeClr val="bg1"/>
                </a:solidFill>
                <a:latin typeface="Arial" pitchFamily="34" charset="0"/>
                <a:cs typeface="Arial" pitchFamily="34" charset="0"/>
              </a:rPr>
              <a:t>National Institute for Occupational Safety and Health</a:t>
            </a: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a:latin typeface="+mn-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Cody’s daily life?</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Tractor without roll bar</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Legs crushed under tractor</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Cody’s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17921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a:latin typeface="+mn-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abuser?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Violence (by a co-worker)</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Bumps and bruises caused by abusive co-worker</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Lindsey’s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86030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a:latin typeface="+mn-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Sexual harassment</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Anna’s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3869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a:latin typeface="+mn-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Unguarded, rotating bar on a tractor</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Logan’s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634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teens, ages 15–17, 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On 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two times more likely to be injured than adult workers. </a:t>
            </a: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a:latin typeface="Arial" pitchFamily="34" charset="0"/>
                <a:cs typeface="Arial" pitchFamily="34" charset="0"/>
                <a:hlinkClick r:id="rId3"/>
              </a:rPr>
              <a:t>www.cdc.gov/niosh/topics/youth/chartpackage.html</a:t>
            </a:r>
            <a:endParaRPr lang="en-US" sz="1000" dirty="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20965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2E16-6AC4-46C2-92AC-7F5EE9E11ACE}"/>
              </a:ext>
            </a:extLst>
          </p:cNvPr>
          <p:cNvSpPr>
            <a:spLocks noGrp="1"/>
          </p:cNvSpPr>
          <p:nvPr>
            <p:ph type="title"/>
          </p:nvPr>
        </p:nvSpPr>
        <p:spPr/>
        <p:txBody>
          <a:bodyPr/>
          <a:lstStyle/>
          <a:p>
            <a:r>
              <a:rPr lang="en-US" dirty="0"/>
              <a:t>Hurt of the Job</a:t>
            </a:r>
          </a:p>
        </p:txBody>
      </p:sp>
      <p:graphicFrame>
        <p:nvGraphicFramePr>
          <p:cNvPr id="5" name="Content Placeholder 4">
            <a:extLst>
              <a:ext uri="{FF2B5EF4-FFF2-40B4-BE49-F238E27FC236}">
                <a16:creationId xmlns:a16="http://schemas.microsoft.com/office/drawing/2014/main" id="{A9DE693E-B57E-46EB-B107-6A364F4BF641}"/>
              </a:ext>
            </a:extLst>
          </p:cNvPr>
          <p:cNvGraphicFramePr>
            <a:graphicFrameLocks noGrp="1"/>
          </p:cNvGraphicFramePr>
          <p:nvPr>
            <p:ph sz="half" idx="1"/>
            <p:extLst>
              <p:ext uri="{D42A27DB-BD31-4B8C-83A1-F6EECF244321}">
                <p14:modId xmlns:p14="http://schemas.microsoft.com/office/powerpoint/2010/main" val="1927668821"/>
              </p:ext>
            </p:extLst>
          </p:nvPr>
        </p:nvGraphicFramePr>
        <p:xfrm>
          <a:off x="533400" y="1600200"/>
          <a:ext cx="4038600" cy="4583053"/>
        </p:xfrm>
        <a:graphic>
          <a:graphicData uri="http://schemas.openxmlformats.org/drawingml/2006/table">
            <a:tbl>
              <a:tblPr firstRow="1" bandRow="1">
                <a:tableStyleId>{5C22544A-7EE6-4342-B048-85BDC9FD1C3A}</a:tableStyleId>
              </a:tblPr>
              <a:tblGrid>
                <a:gridCol w="1346200">
                  <a:extLst>
                    <a:ext uri="{9D8B030D-6E8A-4147-A177-3AD203B41FA5}">
                      <a16:colId xmlns:a16="http://schemas.microsoft.com/office/drawing/2014/main" val="3290289643"/>
                    </a:ext>
                  </a:extLst>
                </a:gridCol>
                <a:gridCol w="1346200">
                  <a:extLst>
                    <a:ext uri="{9D8B030D-6E8A-4147-A177-3AD203B41FA5}">
                      <a16:colId xmlns:a16="http://schemas.microsoft.com/office/drawing/2014/main" val="256199011"/>
                    </a:ext>
                  </a:extLst>
                </a:gridCol>
                <a:gridCol w="1346200">
                  <a:extLst>
                    <a:ext uri="{9D8B030D-6E8A-4147-A177-3AD203B41FA5}">
                      <a16:colId xmlns:a16="http://schemas.microsoft.com/office/drawing/2014/main" val="2116643537"/>
                    </a:ext>
                  </a:extLst>
                </a:gridCol>
              </a:tblGrid>
              <a:tr h="387282">
                <a:tc>
                  <a:txBody>
                    <a:bodyPr/>
                    <a:lstStyle/>
                    <a:p>
                      <a:r>
                        <a:rPr lang="en-US" dirty="0"/>
                        <a:t>FTE </a:t>
                      </a:r>
                      <a:r>
                        <a:rPr lang="en-US" dirty="0" err="1"/>
                        <a:t>Equivialant</a:t>
                      </a:r>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015607253"/>
                  </a:ext>
                </a:extLst>
              </a:tr>
              <a:tr h="193040">
                <a:tc>
                  <a:txBody>
                    <a:bodyPr/>
                    <a:lstStyle/>
                    <a:p>
                      <a:pPr algn="l" fontAlgn="b"/>
                      <a:r>
                        <a:rPr lang="en-US" sz="1100" b="0" i="0" u="none" strike="noStrike" dirty="0">
                          <a:solidFill>
                            <a:srgbClr val="000000"/>
                          </a:solidFill>
                          <a:effectLst/>
                          <a:latin typeface="Calibri" panose="020F0502020204030204" pitchFamily="34" charset="0"/>
                        </a:rPr>
                        <a:t> </a:t>
                      </a:r>
                    </a:p>
                  </a:txBody>
                  <a:tcPr marL="4763" marR="4763" marT="4763" marB="0" anchor="b"/>
                </a:tc>
                <a:tc>
                  <a:txBody>
                    <a:bodyPr/>
                    <a:lstStyle/>
                    <a:p>
                      <a:pPr algn="l" fontAlgn="b"/>
                      <a:r>
                        <a:rPr lang="en-US" sz="1400" b="1" i="0" u="none" strike="noStrike" dirty="0">
                          <a:solidFill>
                            <a:srgbClr val="000000"/>
                          </a:solidFill>
                          <a:effectLst/>
                          <a:latin typeface="Calibri" panose="020F0502020204030204" pitchFamily="34" charset="0"/>
                        </a:rPr>
                        <a:t>16-17 years old</a:t>
                      </a:r>
                    </a:p>
                  </a:txBody>
                  <a:tcPr marL="4763" marR="4763" marT="4763" marB="0" anchor="b"/>
                </a:tc>
                <a:tc>
                  <a:txBody>
                    <a:bodyPr/>
                    <a:lstStyle/>
                    <a:p>
                      <a:pPr algn="l" fontAlgn="b"/>
                      <a:r>
                        <a:rPr lang="en-US" sz="1400" b="1" i="0" u="none" strike="noStrike">
                          <a:solidFill>
                            <a:srgbClr val="000000"/>
                          </a:solidFill>
                          <a:effectLst/>
                          <a:latin typeface="Calibri" panose="020F0502020204030204" pitchFamily="34" charset="0"/>
                        </a:rPr>
                        <a:t>16-24 years old</a:t>
                      </a:r>
                    </a:p>
                  </a:txBody>
                  <a:tcPr marL="4763" marR="4763" marT="4763" marB="0" anchor="b"/>
                </a:tc>
                <a:extLst>
                  <a:ext uri="{0D108BD9-81ED-4DB2-BD59-A6C34878D82A}">
                    <a16:rowId xmlns:a16="http://schemas.microsoft.com/office/drawing/2014/main" val="314680488"/>
                  </a:ext>
                </a:extLst>
              </a:tr>
              <a:tr h="241379">
                <a:tc>
                  <a:txBody>
                    <a:bodyPr/>
                    <a:lstStyle/>
                    <a:p>
                      <a:pPr algn="r" fontAlgn="b"/>
                      <a:r>
                        <a:rPr lang="en-US" sz="1600" b="1" i="0" u="none" strike="noStrike" dirty="0">
                          <a:solidFill>
                            <a:srgbClr val="000000"/>
                          </a:solidFill>
                          <a:effectLst/>
                          <a:latin typeface="Calibri" panose="020F0502020204030204" pitchFamily="34" charset="0"/>
                        </a:rPr>
                        <a:t>2000</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1,339,652</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16,650,600</a:t>
                      </a:r>
                    </a:p>
                  </a:txBody>
                  <a:tcPr marL="4763" marR="4763" marT="4763" marB="0" anchor="b"/>
                </a:tc>
                <a:extLst>
                  <a:ext uri="{0D108BD9-81ED-4DB2-BD59-A6C34878D82A}">
                    <a16:rowId xmlns:a16="http://schemas.microsoft.com/office/drawing/2014/main" val="256613360"/>
                  </a:ext>
                </a:extLst>
              </a:tr>
              <a:tr h="241379">
                <a:tc>
                  <a:txBody>
                    <a:bodyPr/>
                    <a:lstStyle/>
                    <a:p>
                      <a:pPr algn="r" fontAlgn="b"/>
                      <a:r>
                        <a:rPr lang="en-US" sz="1600" b="1" i="0" u="none" strike="noStrike" dirty="0">
                          <a:solidFill>
                            <a:srgbClr val="000000"/>
                          </a:solidFill>
                          <a:effectLst/>
                          <a:latin typeface="Calibri" panose="020F0502020204030204" pitchFamily="34" charset="0"/>
                        </a:rPr>
                        <a:t>2001</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1,205,290</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16,128,316</a:t>
                      </a:r>
                    </a:p>
                  </a:txBody>
                  <a:tcPr marL="4763" marR="4763" marT="4763" marB="0" anchor="b"/>
                </a:tc>
                <a:extLst>
                  <a:ext uri="{0D108BD9-81ED-4DB2-BD59-A6C34878D82A}">
                    <a16:rowId xmlns:a16="http://schemas.microsoft.com/office/drawing/2014/main" val="3768339100"/>
                  </a:ext>
                </a:extLst>
              </a:tr>
              <a:tr h="241379">
                <a:tc>
                  <a:txBody>
                    <a:bodyPr/>
                    <a:lstStyle/>
                    <a:p>
                      <a:pPr algn="r" fontAlgn="b"/>
                      <a:r>
                        <a:rPr lang="en-US" sz="1600" b="1" i="0" u="none" strike="noStrike" dirty="0">
                          <a:solidFill>
                            <a:srgbClr val="000000"/>
                          </a:solidFill>
                          <a:effectLst/>
                          <a:latin typeface="Calibri" panose="020F0502020204030204" pitchFamily="34" charset="0"/>
                        </a:rPr>
                        <a:t>2002</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1,080,861</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15,664,494</a:t>
                      </a:r>
                    </a:p>
                  </a:txBody>
                  <a:tcPr marL="4763" marR="4763" marT="4763" marB="0" anchor="b"/>
                </a:tc>
                <a:extLst>
                  <a:ext uri="{0D108BD9-81ED-4DB2-BD59-A6C34878D82A}">
                    <a16:rowId xmlns:a16="http://schemas.microsoft.com/office/drawing/2014/main" val="829957410"/>
                  </a:ext>
                </a:extLst>
              </a:tr>
              <a:tr h="241379">
                <a:tc>
                  <a:txBody>
                    <a:bodyPr/>
                    <a:lstStyle/>
                    <a:p>
                      <a:pPr algn="r" fontAlgn="b"/>
                      <a:r>
                        <a:rPr lang="en-US" sz="1600" b="1" i="0" u="none" strike="noStrike" dirty="0">
                          <a:solidFill>
                            <a:srgbClr val="000000"/>
                          </a:solidFill>
                          <a:effectLst/>
                          <a:latin typeface="Calibri" panose="020F0502020204030204" pitchFamily="34" charset="0"/>
                        </a:rPr>
                        <a:t>2003</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1,013,417</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15,281,131</a:t>
                      </a:r>
                    </a:p>
                  </a:txBody>
                  <a:tcPr marL="4763" marR="4763" marT="4763" marB="0" anchor="b"/>
                </a:tc>
                <a:extLst>
                  <a:ext uri="{0D108BD9-81ED-4DB2-BD59-A6C34878D82A}">
                    <a16:rowId xmlns:a16="http://schemas.microsoft.com/office/drawing/2014/main" val="4255378465"/>
                  </a:ext>
                </a:extLst>
              </a:tr>
              <a:tr h="241379">
                <a:tc>
                  <a:txBody>
                    <a:bodyPr/>
                    <a:lstStyle/>
                    <a:p>
                      <a:pPr algn="r" fontAlgn="b"/>
                      <a:r>
                        <a:rPr lang="en-US" sz="1600" b="1" i="0" u="none" strike="noStrike" dirty="0">
                          <a:solidFill>
                            <a:srgbClr val="000000"/>
                          </a:solidFill>
                          <a:effectLst/>
                          <a:latin typeface="Calibri" panose="020F0502020204030204" pitchFamily="34" charset="0"/>
                        </a:rPr>
                        <a:t>2004</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962,786</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15,501,908</a:t>
                      </a:r>
                    </a:p>
                  </a:txBody>
                  <a:tcPr marL="4763" marR="4763" marT="4763" marB="0" anchor="b"/>
                </a:tc>
                <a:extLst>
                  <a:ext uri="{0D108BD9-81ED-4DB2-BD59-A6C34878D82A}">
                    <a16:rowId xmlns:a16="http://schemas.microsoft.com/office/drawing/2014/main" val="2834191117"/>
                  </a:ext>
                </a:extLst>
              </a:tr>
              <a:tr h="241379">
                <a:tc>
                  <a:txBody>
                    <a:bodyPr/>
                    <a:lstStyle/>
                    <a:p>
                      <a:pPr algn="r" fontAlgn="b"/>
                      <a:r>
                        <a:rPr lang="en-US" sz="1600" b="1" i="0" u="none" strike="noStrike" dirty="0">
                          <a:solidFill>
                            <a:srgbClr val="000000"/>
                          </a:solidFill>
                          <a:effectLst/>
                          <a:latin typeface="Calibri" panose="020F0502020204030204" pitchFamily="34" charset="0"/>
                        </a:rPr>
                        <a:t>2005</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1,020,529</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15,688,383</a:t>
                      </a:r>
                    </a:p>
                  </a:txBody>
                  <a:tcPr marL="4763" marR="4763" marT="4763" marB="0" anchor="b"/>
                </a:tc>
                <a:extLst>
                  <a:ext uri="{0D108BD9-81ED-4DB2-BD59-A6C34878D82A}">
                    <a16:rowId xmlns:a16="http://schemas.microsoft.com/office/drawing/2014/main" val="3601880679"/>
                  </a:ext>
                </a:extLst>
              </a:tr>
              <a:tr h="241379">
                <a:tc>
                  <a:txBody>
                    <a:bodyPr/>
                    <a:lstStyle/>
                    <a:p>
                      <a:pPr algn="r" fontAlgn="b"/>
                      <a:r>
                        <a:rPr lang="en-US" sz="1600" b="1" i="0" u="none" strike="noStrike" dirty="0">
                          <a:solidFill>
                            <a:srgbClr val="000000"/>
                          </a:solidFill>
                          <a:effectLst/>
                          <a:latin typeface="Calibri" panose="020F0502020204030204" pitchFamily="34" charset="0"/>
                        </a:rPr>
                        <a:t>2006</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1,099,986</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15,944,701</a:t>
                      </a:r>
                    </a:p>
                  </a:txBody>
                  <a:tcPr marL="4763" marR="4763" marT="4763" marB="0" anchor="b"/>
                </a:tc>
                <a:extLst>
                  <a:ext uri="{0D108BD9-81ED-4DB2-BD59-A6C34878D82A}">
                    <a16:rowId xmlns:a16="http://schemas.microsoft.com/office/drawing/2014/main" val="2268109879"/>
                  </a:ext>
                </a:extLst>
              </a:tr>
              <a:tr h="241379">
                <a:tc>
                  <a:txBody>
                    <a:bodyPr/>
                    <a:lstStyle/>
                    <a:p>
                      <a:pPr algn="r" fontAlgn="b"/>
                      <a:r>
                        <a:rPr lang="en-US" sz="1600" b="1" i="0" u="none" strike="noStrike" dirty="0">
                          <a:solidFill>
                            <a:srgbClr val="000000"/>
                          </a:solidFill>
                          <a:effectLst/>
                          <a:latin typeface="Calibri" panose="020F0502020204030204" pitchFamily="34" charset="0"/>
                        </a:rPr>
                        <a:t>2007</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1,024,802</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15,812,503</a:t>
                      </a:r>
                    </a:p>
                  </a:txBody>
                  <a:tcPr marL="4763" marR="4763" marT="4763" marB="0" anchor="b"/>
                </a:tc>
                <a:extLst>
                  <a:ext uri="{0D108BD9-81ED-4DB2-BD59-A6C34878D82A}">
                    <a16:rowId xmlns:a16="http://schemas.microsoft.com/office/drawing/2014/main" val="4260852632"/>
                  </a:ext>
                </a:extLst>
              </a:tr>
              <a:tr h="241379">
                <a:tc>
                  <a:txBody>
                    <a:bodyPr/>
                    <a:lstStyle/>
                    <a:p>
                      <a:pPr algn="r" fontAlgn="b"/>
                      <a:r>
                        <a:rPr lang="en-US" sz="1600" b="1" i="0" u="none" strike="noStrike" dirty="0">
                          <a:solidFill>
                            <a:srgbClr val="000000"/>
                          </a:solidFill>
                          <a:effectLst/>
                          <a:latin typeface="Calibri" panose="020F0502020204030204" pitchFamily="34" charset="0"/>
                        </a:rPr>
                        <a:t>2008</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879,431</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15,123,179</a:t>
                      </a:r>
                    </a:p>
                  </a:txBody>
                  <a:tcPr marL="4763" marR="4763" marT="4763" marB="0" anchor="b"/>
                </a:tc>
                <a:extLst>
                  <a:ext uri="{0D108BD9-81ED-4DB2-BD59-A6C34878D82A}">
                    <a16:rowId xmlns:a16="http://schemas.microsoft.com/office/drawing/2014/main" val="422159209"/>
                  </a:ext>
                </a:extLst>
              </a:tr>
              <a:tr h="241379">
                <a:tc>
                  <a:txBody>
                    <a:bodyPr/>
                    <a:lstStyle/>
                    <a:p>
                      <a:pPr algn="r" fontAlgn="b"/>
                      <a:r>
                        <a:rPr lang="en-US" sz="1600" b="1" i="0" u="none" strike="noStrike" dirty="0">
                          <a:solidFill>
                            <a:srgbClr val="000000"/>
                          </a:solidFill>
                          <a:effectLst/>
                          <a:latin typeface="Calibri" panose="020F0502020204030204" pitchFamily="34" charset="0"/>
                        </a:rPr>
                        <a:t>2009</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708,523</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13,265,510</a:t>
                      </a:r>
                    </a:p>
                  </a:txBody>
                  <a:tcPr marL="4763" marR="4763" marT="4763" marB="0" anchor="b"/>
                </a:tc>
                <a:extLst>
                  <a:ext uri="{0D108BD9-81ED-4DB2-BD59-A6C34878D82A}">
                    <a16:rowId xmlns:a16="http://schemas.microsoft.com/office/drawing/2014/main" val="1972306297"/>
                  </a:ext>
                </a:extLst>
              </a:tr>
              <a:tr h="241379">
                <a:tc>
                  <a:txBody>
                    <a:bodyPr/>
                    <a:lstStyle/>
                    <a:p>
                      <a:pPr algn="r" fontAlgn="b"/>
                      <a:r>
                        <a:rPr lang="en-US" sz="1600" b="1" i="0" u="none" strike="noStrike" dirty="0">
                          <a:solidFill>
                            <a:srgbClr val="000000"/>
                          </a:solidFill>
                          <a:effectLst/>
                          <a:latin typeface="Calibri" panose="020F0502020204030204" pitchFamily="34" charset="0"/>
                        </a:rPr>
                        <a:t>2010</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587,391</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12,919,472</a:t>
                      </a:r>
                    </a:p>
                  </a:txBody>
                  <a:tcPr marL="4763" marR="4763" marT="4763" marB="0" anchor="b"/>
                </a:tc>
                <a:extLst>
                  <a:ext uri="{0D108BD9-81ED-4DB2-BD59-A6C34878D82A}">
                    <a16:rowId xmlns:a16="http://schemas.microsoft.com/office/drawing/2014/main" val="3151526573"/>
                  </a:ext>
                </a:extLst>
              </a:tr>
              <a:tr h="241379">
                <a:tc>
                  <a:txBody>
                    <a:bodyPr/>
                    <a:lstStyle/>
                    <a:p>
                      <a:pPr algn="r" fontAlgn="b"/>
                      <a:r>
                        <a:rPr lang="en-US" sz="1600" b="1" i="0" u="none" strike="noStrike" dirty="0">
                          <a:solidFill>
                            <a:srgbClr val="000000"/>
                          </a:solidFill>
                          <a:effectLst/>
                          <a:latin typeface="Calibri" panose="020F0502020204030204" pitchFamily="34" charset="0"/>
                        </a:rPr>
                        <a:t>2011</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568,546</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13,181,252</a:t>
                      </a:r>
                    </a:p>
                  </a:txBody>
                  <a:tcPr marL="4763" marR="4763" marT="4763" marB="0" anchor="b"/>
                </a:tc>
                <a:extLst>
                  <a:ext uri="{0D108BD9-81ED-4DB2-BD59-A6C34878D82A}">
                    <a16:rowId xmlns:a16="http://schemas.microsoft.com/office/drawing/2014/main" val="2739541995"/>
                  </a:ext>
                </a:extLst>
              </a:tr>
              <a:tr h="241379">
                <a:tc>
                  <a:txBody>
                    <a:bodyPr/>
                    <a:lstStyle/>
                    <a:p>
                      <a:pPr algn="r" fontAlgn="b"/>
                      <a:r>
                        <a:rPr lang="en-US" sz="1600" b="1" i="0" u="none" strike="noStrike" dirty="0">
                          <a:solidFill>
                            <a:srgbClr val="000000"/>
                          </a:solidFill>
                          <a:effectLst/>
                          <a:latin typeface="Calibri" panose="020F0502020204030204" pitchFamily="34" charset="0"/>
                        </a:rPr>
                        <a:t>2012</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589,177</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13,625,684</a:t>
                      </a:r>
                    </a:p>
                  </a:txBody>
                  <a:tcPr marL="4763" marR="4763" marT="4763" marB="0" anchor="b"/>
                </a:tc>
                <a:extLst>
                  <a:ext uri="{0D108BD9-81ED-4DB2-BD59-A6C34878D82A}">
                    <a16:rowId xmlns:a16="http://schemas.microsoft.com/office/drawing/2014/main" val="476816629"/>
                  </a:ext>
                </a:extLst>
              </a:tr>
              <a:tr h="241379">
                <a:tc>
                  <a:txBody>
                    <a:bodyPr/>
                    <a:lstStyle/>
                    <a:p>
                      <a:pPr algn="r" fontAlgn="b"/>
                      <a:r>
                        <a:rPr lang="en-US" sz="1600" b="1" i="0" u="none" strike="noStrike" dirty="0">
                          <a:solidFill>
                            <a:srgbClr val="000000"/>
                          </a:solidFill>
                          <a:effectLst/>
                          <a:latin typeface="Calibri" panose="020F0502020204030204" pitchFamily="34" charset="0"/>
                        </a:rPr>
                        <a:t>2013</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644,170</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13,989,220</a:t>
                      </a:r>
                    </a:p>
                  </a:txBody>
                  <a:tcPr marL="4763" marR="4763" marT="4763" marB="0" anchor="b"/>
                </a:tc>
                <a:extLst>
                  <a:ext uri="{0D108BD9-81ED-4DB2-BD59-A6C34878D82A}">
                    <a16:rowId xmlns:a16="http://schemas.microsoft.com/office/drawing/2014/main" val="1393530863"/>
                  </a:ext>
                </a:extLst>
              </a:tr>
              <a:tr h="241379">
                <a:tc>
                  <a:txBody>
                    <a:bodyPr/>
                    <a:lstStyle/>
                    <a:p>
                      <a:pPr algn="r" fontAlgn="b"/>
                      <a:r>
                        <a:rPr lang="en-US" sz="1600" b="1" i="0" u="none" strike="noStrike" dirty="0">
                          <a:solidFill>
                            <a:srgbClr val="000000"/>
                          </a:solidFill>
                          <a:effectLst/>
                          <a:latin typeface="Calibri" panose="020F0502020204030204" pitchFamily="34" charset="0"/>
                        </a:rPr>
                        <a:t>2014</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667,117</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14,321,703</a:t>
                      </a:r>
                    </a:p>
                  </a:txBody>
                  <a:tcPr marL="4763" marR="4763" marT="4763" marB="0" anchor="b"/>
                </a:tc>
                <a:extLst>
                  <a:ext uri="{0D108BD9-81ED-4DB2-BD59-A6C34878D82A}">
                    <a16:rowId xmlns:a16="http://schemas.microsoft.com/office/drawing/2014/main" val="4271281608"/>
                  </a:ext>
                </a:extLst>
              </a:tr>
              <a:tr h="241379">
                <a:tc>
                  <a:txBody>
                    <a:bodyPr/>
                    <a:lstStyle/>
                    <a:p>
                      <a:pPr algn="r" fontAlgn="b"/>
                      <a:r>
                        <a:rPr lang="en-US" sz="1600" b="1" i="0" u="none" strike="noStrike" dirty="0">
                          <a:solidFill>
                            <a:srgbClr val="000000"/>
                          </a:solidFill>
                          <a:effectLst/>
                          <a:latin typeface="Calibri" panose="020F0502020204030204" pitchFamily="34" charset="0"/>
                        </a:rPr>
                        <a:t>2015</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708,234</a:t>
                      </a:r>
                    </a:p>
                  </a:txBody>
                  <a:tcPr marL="4763" marR="4763" marT="4763" marB="0" anchor="b"/>
                </a:tc>
                <a:tc>
                  <a:txBody>
                    <a:bodyPr/>
                    <a:lstStyle/>
                    <a:p>
                      <a:pPr algn="ctr" fontAlgn="b"/>
                      <a:r>
                        <a:rPr lang="en-US" sz="1400" b="1" i="0" u="none" strike="noStrike" dirty="0">
                          <a:solidFill>
                            <a:srgbClr val="000000"/>
                          </a:solidFill>
                          <a:effectLst/>
                          <a:latin typeface="Arial" panose="020B0604020202020204" pitchFamily="34" charset="0"/>
                        </a:rPr>
                        <a:t>14,595,800</a:t>
                      </a:r>
                    </a:p>
                  </a:txBody>
                  <a:tcPr marL="4763" marR="4763" marT="4763" marB="0" anchor="b"/>
                </a:tc>
                <a:extLst>
                  <a:ext uri="{0D108BD9-81ED-4DB2-BD59-A6C34878D82A}">
                    <a16:rowId xmlns:a16="http://schemas.microsoft.com/office/drawing/2014/main" val="3486058110"/>
                  </a:ext>
                </a:extLst>
              </a:tr>
            </a:tbl>
          </a:graphicData>
        </a:graphic>
      </p:graphicFrame>
      <p:graphicFrame>
        <p:nvGraphicFramePr>
          <p:cNvPr id="11" name="Content Placeholder 10">
            <a:extLst>
              <a:ext uri="{FF2B5EF4-FFF2-40B4-BE49-F238E27FC236}">
                <a16:creationId xmlns:a16="http://schemas.microsoft.com/office/drawing/2014/main" id="{37572C3F-DD05-4093-ABDB-959D10DFB608}"/>
              </a:ext>
            </a:extLst>
          </p:cNvPr>
          <p:cNvGraphicFramePr>
            <a:graphicFrameLocks noGrp="1"/>
          </p:cNvGraphicFramePr>
          <p:nvPr>
            <p:ph sz="half" idx="2"/>
          </p:nvPr>
        </p:nvGraphicFramePr>
        <p:xfrm>
          <a:off x="4700588" y="2057400"/>
          <a:ext cx="3565525"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8970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82" name="Worksheet" r:id="rId4" imgW="7886584" imgH="4495697" progId="Excel.Sheet.8">
                  <p:embed/>
                </p:oleObj>
              </mc:Choice>
              <mc:Fallback>
                <p:oleObj name="Worksheet" r:id="rId4" imgW="7886584" imgH="4495697" progId="Excel.Sheet.8">
                  <p:embed/>
                  <p:pic>
                    <p:nvPicPr>
                      <p:cNvPr id="0" name=""/>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a:solidFill>
                  <a:srgbClr val="1F396A"/>
                </a:solidFill>
              </a:rPr>
              <a:t>% of total workers, ages 15–17, per industry</a:t>
            </a:r>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a:latin typeface="+mn-lt"/>
            </a:endParaRP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92850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6" name="Worksheet" r:id="rId4" imgW="7886584" imgH="4495697" progId="Excel.Sheet.8">
                  <p:embed/>
                </p:oleObj>
              </mc:Choice>
              <mc:Fallback>
                <p:oleObj name="Worksheet" r:id="rId4" imgW="7886584" imgH="4495697" progId="Excel.Sheet.8">
                  <p:embed/>
                  <p:pic>
                    <p:nvPicPr>
                      <p:cNvPr id="0" name=""/>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a:solidFill>
                  <a:srgbClr val="1F396A"/>
                </a:solidFill>
              </a:rPr>
              <a:t>% of total workers, ages 15–17, per industry</a:t>
            </a:r>
          </a:p>
          <a:p>
            <a:pPr marL="0" indent="0" eaLnBrk="1" hangingPunct="1">
              <a:spcBef>
                <a:spcPct val="0"/>
              </a:spcBef>
              <a:buFont typeface="Wingdings" pitchFamily="2" charset="2"/>
              <a:buNone/>
            </a:pPr>
            <a:endParaRPr lang="en-US" b="1" dirty="0">
              <a:latin typeface="+mj-lt"/>
            </a:endParaRPr>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a:latin typeface="+mn-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43261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Curriculum </a:t>
            </a:r>
          </a:p>
        </p:txBody>
      </p:sp>
      <p:sp>
        <p:nvSpPr>
          <p:cNvPr id="21507" name="Rectangle 3"/>
          <p:cNvSpPr>
            <a:spLocks noGrp="1" noChangeArrowheads="1"/>
          </p:cNvSpPr>
          <p:nvPr>
            <p:ph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job</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that protect 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that protect 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3401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a:solidFill>
                  <a:srgbClr val="F0502D"/>
                </a:solidFill>
                <a:latin typeface="+mn-lt"/>
                <a:cs typeface="Arial" pitchFamily="34" charset="0"/>
              </a:rPr>
              <a:t>Young Worker Injuries</a:t>
            </a: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a:solidFill>
                  <a:srgbClr val="F0502D"/>
                </a:solidFill>
                <a:latin typeface="+mn-lt"/>
                <a:cs typeface="Arial" pitchFamily="34" charset="0"/>
              </a:rPr>
              <a:t>Lesson 1</a:t>
            </a: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013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B38D-C3C1-4E68-8732-17FEDAB57A34}"/>
              </a:ext>
            </a:extLst>
          </p:cNvPr>
          <p:cNvSpPr>
            <a:spLocks noGrp="1"/>
          </p:cNvSpPr>
          <p:nvPr>
            <p:ph type="title"/>
          </p:nvPr>
        </p:nvSpPr>
        <p:spPr/>
        <p:txBody>
          <a:bodyPr>
            <a:normAutofit/>
          </a:bodyPr>
          <a:lstStyle/>
          <a:p>
            <a:pPr algn="ctr"/>
            <a:r>
              <a:rPr lang="en-US" sz="7200" b="1" dirty="0"/>
              <a:t>Lets Play a game</a:t>
            </a:r>
          </a:p>
        </p:txBody>
      </p:sp>
      <p:sp>
        <p:nvSpPr>
          <p:cNvPr id="3" name="Content Placeholder 2">
            <a:extLst>
              <a:ext uri="{FF2B5EF4-FFF2-40B4-BE49-F238E27FC236}">
                <a16:creationId xmlns:a16="http://schemas.microsoft.com/office/drawing/2014/main" id="{571B8107-44CB-4EC9-A340-91DFFC7D8796}"/>
              </a:ext>
            </a:extLst>
          </p:cNvPr>
          <p:cNvSpPr>
            <a:spLocks noGrp="1"/>
          </p:cNvSpPr>
          <p:nvPr>
            <p:ph idx="1"/>
          </p:nvPr>
        </p:nvSpPr>
        <p:spPr/>
        <p:txBody>
          <a:bodyPr>
            <a:normAutofit/>
          </a:bodyPr>
          <a:lstStyle/>
          <a:p>
            <a:r>
              <a:rPr lang="en-US" sz="6000" dirty="0"/>
              <a:t>http://Kahoot.it</a:t>
            </a:r>
          </a:p>
        </p:txBody>
      </p:sp>
    </p:spTree>
    <p:extLst>
      <p:ext uri="{BB962C8B-B14F-4D97-AF65-F5344CB8AC3E}">
        <p14:creationId xmlns:p14="http://schemas.microsoft.com/office/powerpoint/2010/main" val="112001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sz="3200" dirty="0">
                <a:solidFill>
                  <a:srgbClr val="F0502D"/>
                </a:solidFill>
                <a:latin typeface="+mj-lt"/>
              </a:rPr>
              <a:t>You will learn about</a:t>
            </a:r>
            <a:endParaRPr lang="en-US" dirty="0">
              <a:solidFill>
                <a:srgbClr val="F0502D"/>
              </a:solidFill>
              <a:latin typeface="+mj-lt"/>
            </a:endParaRPr>
          </a:p>
        </p:txBody>
      </p:sp>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a:solidFill>
                  <a:srgbClr val="1F396A"/>
                </a:solidFill>
                <a:latin typeface="Myriad Pro" pitchFamily="34" charset="0"/>
              </a:rPr>
              <a:t>What legal rights and responsibilities young</a:t>
            </a:r>
            <a:r>
              <a:rPr lang="en-US" sz="2800" b="1" i="1" dirty="0">
                <a:solidFill>
                  <a:srgbClr val="1F396A"/>
                </a:solidFill>
                <a:latin typeface="Myriad Pro" pitchFamily="34" charset="0"/>
              </a:rPr>
              <a:t> </a:t>
            </a:r>
            <a:r>
              <a:rPr lang="en-US" sz="2800" dirty="0">
                <a:solidFill>
                  <a:srgbClr val="1F396A"/>
                </a:solidFill>
                <a:latin typeface="Myriad Pro" pitchFamily="34" charset="0"/>
              </a:rPr>
              <a:t>people have at work</a:t>
            </a:r>
          </a:p>
        </p:txBody>
      </p:sp>
    </p:spTree>
    <p:extLst>
      <p:ext uri="{BB962C8B-B14F-4D97-AF65-F5344CB8AC3E}">
        <p14:creationId xmlns:p14="http://schemas.microsoft.com/office/powerpoint/2010/main" val="202341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a:solidFill>
                  <a:srgbClr val="F0502D"/>
                </a:solidFill>
                <a:latin typeface="+mj-lt"/>
              </a:rPr>
              <a:t>Why are Young Workers More Likely to be Hurt on the Job?</a:t>
            </a: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a:solidFill>
                  <a:srgbClr val="1F396A"/>
                </a:solidFill>
              </a:rPr>
              <a:t>Video and Discussion</a:t>
            </a:r>
          </a:p>
          <a:p>
            <a:pPr algn="ctr"/>
            <a:r>
              <a:rPr lang="en-US" dirty="0">
                <a:solidFill>
                  <a:srgbClr val="1F396A"/>
                </a:solidFill>
                <a:hlinkClick r:id="rId6"/>
              </a:rPr>
              <a:t>https://youtu.be/jy9YDD1LTiI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84286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Injuries</a:t>
            </a:r>
            <a:endParaRPr lang="en-US" sz="3200" dirty="0">
              <a:solidFill>
                <a:schemeClr val="hlink"/>
              </a:solidFill>
              <a:latin typeface="+mj-lt"/>
            </a:endParaRP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a:latin typeface="+mn-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Jack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Jack’s 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Fast food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Greasy, slippery floors</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Injured tailbone</a:t>
            </a: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7274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a:latin typeface="+mn-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Antonio from being injured?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Antonio’s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Unguarded chimney hole (on an unfinished roof)</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Broken back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Antonio’s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3136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a:latin typeface="+mn-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Angela from being injured?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Angela’s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Excessive typing in an awkward position</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Repetitive stress injury</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Angela’s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03039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of Work 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Teen Work Injuries</a:t>
            </a:r>
            <a:endParaRPr lang="en-US" sz="3200" dirty="0">
              <a:solidFill>
                <a:schemeClr val="hlink"/>
              </a:solidFill>
              <a:latin typeface="+mj-lt"/>
            </a:endParaRPr>
          </a:p>
        </p:txBody>
      </p:sp>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a:latin typeface="+mn-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Terrell from being killed?</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j-lt"/>
              </a:rPr>
              <a:t>Job:	</a:t>
            </a:r>
            <a:r>
              <a:rPr lang="en-US" sz="1600" dirty="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a:solidFill>
                  <a:srgbClr val="F0502D"/>
                </a:solidFill>
                <a:latin typeface="+mj-lt"/>
              </a:rPr>
              <a:t>Hazard:	</a:t>
            </a:r>
            <a:r>
              <a:rPr lang="en-US" sz="1600" dirty="0">
                <a:solidFill>
                  <a:srgbClr val="1F396A"/>
                </a:solidFill>
                <a:latin typeface="Myriad Pro" pitchFamily="34" charset="0"/>
              </a:rPr>
              <a:t>Wood chipper</a:t>
            </a:r>
          </a:p>
          <a:p>
            <a:pPr marL="914400" indent="-914400">
              <a:spcAft>
                <a:spcPts val="1800"/>
              </a:spcAft>
            </a:pPr>
            <a:r>
              <a:rPr lang="en-US" sz="1600" b="1" dirty="0">
                <a:solidFill>
                  <a:srgbClr val="F0502D"/>
                </a:solidFill>
                <a:latin typeface="+mj-lt"/>
              </a:rPr>
              <a:t>Injury:	</a:t>
            </a:r>
            <a:r>
              <a:rPr lang="en-US" sz="1600" dirty="0">
                <a:solidFill>
                  <a:srgbClr val="1F396A"/>
                </a:solidFill>
                <a:latin typeface="Myriad Pro" pitchFamily="34" charset="0"/>
              </a:rPr>
              <a:t>Death</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Terrell’s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54537921"/>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5392</TotalTime>
  <Words>821</Words>
  <Application>Microsoft Office PowerPoint</Application>
  <PresentationFormat>On-screen Show (4:3)</PresentationFormat>
  <Paragraphs>195</Paragraphs>
  <Slides>18</Slides>
  <Notes>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Corbel</vt:lpstr>
      <vt:lpstr>Calibri</vt:lpstr>
      <vt:lpstr>Felt Tip Roman</vt:lpstr>
      <vt:lpstr>Myriad Pro</vt:lpstr>
      <vt:lpstr>Wingdings</vt:lpstr>
      <vt:lpstr>Arial</vt:lpstr>
      <vt:lpstr>Basis</vt:lpstr>
      <vt:lpstr>Worksheet</vt:lpstr>
      <vt:lpstr>PowerPoint Presentation</vt:lpstr>
      <vt:lpstr>Young Worker Injuries</vt:lpstr>
      <vt:lpstr>Lets Play a game</vt:lpstr>
      <vt:lpstr>You will learn about</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Hurt of the Job</vt:lpstr>
      <vt:lpstr>Teen Worker Statistics</vt:lpstr>
      <vt:lpstr>Teen Worker Injury Statistics</vt:lpstr>
      <vt:lpstr>Key Points of the Curriculum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Hancock, Todd</cp:lastModifiedBy>
  <cp:revision>175</cp:revision>
  <dcterms:created xsi:type="dcterms:W3CDTF">2012-07-25T23:11:02Z</dcterms:created>
  <dcterms:modified xsi:type="dcterms:W3CDTF">2017-10-23T18:41:26Z</dcterms:modified>
</cp:coreProperties>
</file>