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2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9F2AD-19E6-472D-97FC-A46AC1BE0219}" type="datetimeFigureOut">
              <a:rPr lang="en-US" smtClean="0"/>
              <a:t>10/2/2018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DA34E-F1C3-491A-B9C3-A4A2B7032B94}" type="slidenum">
              <a:rPr lang="en-US" smtClean="0"/>
              <a:t>‹#›</a:t>
            </a:fld>
            <a:endParaRPr lang="en-US"/>
          </a:p>
        </p:txBody>
      </p:sp>
    </p:spTree>
    <p:extLst>
      <p:ext uri="{BB962C8B-B14F-4D97-AF65-F5344CB8AC3E}">
        <p14:creationId xmlns:p14="http://schemas.microsoft.com/office/powerpoint/2010/main" val="277658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https://cdn.psychologytoday.com/sites/default/files/styles/article-inline-half/public/blogs/1023/2013/05/124719-123473.jpg?itok=0DdEU-30</a:t>
            </a:r>
          </a:p>
        </p:txBody>
      </p:sp>
      <p:sp>
        <p:nvSpPr>
          <p:cNvPr id="4" name="Slide Number Placeholder 3"/>
          <p:cNvSpPr>
            <a:spLocks noGrp="1"/>
          </p:cNvSpPr>
          <p:nvPr>
            <p:ph type="sldNum" sz="quarter" idx="5"/>
          </p:nvPr>
        </p:nvSpPr>
        <p:spPr/>
        <p:txBody>
          <a:bodyPr/>
          <a:lstStyle/>
          <a:p>
            <a:fld id="{25FDA34E-F1C3-491A-B9C3-A4A2B7032B94}" type="slidenum">
              <a:rPr lang="en-US" smtClean="0"/>
              <a:t>2</a:t>
            </a:fld>
            <a:endParaRPr lang="en-US"/>
          </a:p>
        </p:txBody>
      </p:sp>
    </p:spTree>
    <p:extLst>
      <p:ext uri="{BB962C8B-B14F-4D97-AF65-F5344CB8AC3E}">
        <p14:creationId xmlns:p14="http://schemas.microsoft.com/office/powerpoint/2010/main" val="213799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ing.com/images/search?view=detailV2&amp;ccid=UqC19N6R&amp;id=7E31941CEFF1B4BA39BADC5C994D4B990442D7D5&amp;thid=OIP.UqC19N6RevU99gymgiUjGwAAAA&amp;mediaurl=http%3a%2f%2feducationnews.educationviewsor.netdna-cdn.com%2fwp-content%2fuploads%2f2015%2f02%2fcoerce.jpg&amp;exph=125&amp;expw=224&amp;q=coerce&amp;simid=608007122185817565&amp;selectedIndex=1&amp;ajaxhist=0</a:t>
            </a:r>
          </a:p>
        </p:txBody>
      </p:sp>
      <p:sp>
        <p:nvSpPr>
          <p:cNvPr id="4" name="Slide Number Placeholder 3"/>
          <p:cNvSpPr>
            <a:spLocks noGrp="1"/>
          </p:cNvSpPr>
          <p:nvPr>
            <p:ph type="sldNum" sz="quarter" idx="5"/>
          </p:nvPr>
        </p:nvSpPr>
        <p:spPr/>
        <p:txBody>
          <a:bodyPr/>
          <a:lstStyle/>
          <a:p>
            <a:fld id="{25FDA34E-F1C3-491A-B9C3-A4A2B7032B94}" type="slidenum">
              <a:rPr lang="en-US" smtClean="0"/>
              <a:t>3</a:t>
            </a:fld>
            <a:endParaRPr lang="en-US"/>
          </a:p>
        </p:txBody>
      </p:sp>
    </p:spTree>
    <p:extLst>
      <p:ext uri="{BB962C8B-B14F-4D97-AF65-F5344CB8AC3E}">
        <p14:creationId xmlns:p14="http://schemas.microsoft.com/office/powerpoint/2010/main" val="98724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https://cdn.quotesgram.com/img/9/61/719067924-honesty-truthful-man-liar-acknowledges-honesty-demotivational-poster-1288472535.jpg</a:t>
            </a:r>
          </a:p>
        </p:txBody>
      </p:sp>
      <p:sp>
        <p:nvSpPr>
          <p:cNvPr id="4" name="Slide Number Placeholder 3"/>
          <p:cNvSpPr>
            <a:spLocks noGrp="1"/>
          </p:cNvSpPr>
          <p:nvPr>
            <p:ph type="sldNum" sz="quarter" idx="5"/>
          </p:nvPr>
        </p:nvSpPr>
        <p:spPr/>
        <p:txBody>
          <a:bodyPr/>
          <a:lstStyle/>
          <a:p>
            <a:fld id="{25FDA34E-F1C3-491A-B9C3-A4A2B7032B94}" type="slidenum">
              <a:rPr lang="en-US" smtClean="0"/>
              <a:t>4</a:t>
            </a:fld>
            <a:endParaRPr lang="en-US"/>
          </a:p>
        </p:txBody>
      </p:sp>
    </p:spTree>
    <p:extLst>
      <p:ext uri="{BB962C8B-B14F-4D97-AF65-F5344CB8AC3E}">
        <p14:creationId xmlns:p14="http://schemas.microsoft.com/office/powerpoint/2010/main" val="370573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https://careerdirectors.com/wp-content/uploads/2015/11/confidential.jpg</a:t>
            </a:r>
          </a:p>
        </p:txBody>
      </p:sp>
      <p:sp>
        <p:nvSpPr>
          <p:cNvPr id="4" name="Slide Number Placeholder 3"/>
          <p:cNvSpPr>
            <a:spLocks noGrp="1"/>
          </p:cNvSpPr>
          <p:nvPr>
            <p:ph type="sldNum" sz="quarter" idx="5"/>
          </p:nvPr>
        </p:nvSpPr>
        <p:spPr/>
        <p:txBody>
          <a:bodyPr/>
          <a:lstStyle/>
          <a:p>
            <a:fld id="{25FDA34E-F1C3-491A-B9C3-A4A2B7032B94}" type="slidenum">
              <a:rPr lang="en-US" smtClean="0"/>
              <a:t>5</a:t>
            </a:fld>
            <a:endParaRPr lang="en-US"/>
          </a:p>
        </p:txBody>
      </p:sp>
    </p:spTree>
    <p:extLst>
      <p:ext uri="{BB962C8B-B14F-4D97-AF65-F5344CB8AC3E}">
        <p14:creationId xmlns:p14="http://schemas.microsoft.com/office/powerpoint/2010/main" val="400748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https://africafeeds.com/2018/09/01/risks-still-remain-despite-progress-in-controlling-ebola-in-congo/</a:t>
            </a:r>
          </a:p>
        </p:txBody>
      </p:sp>
      <p:sp>
        <p:nvSpPr>
          <p:cNvPr id="4" name="Slide Number Placeholder 3"/>
          <p:cNvSpPr>
            <a:spLocks noGrp="1"/>
          </p:cNvSpPr>
          <p:nvPr>
            <p:ph type="sldNum" sz="quarter" idx="5"/>
          </p:nvPr>
        </p:nvSpPr>
        <p:spPr/>
        <p:txBody>
          <a:bodyPr/>
          <a:lstStyle/>
          <a:p>
            <a:fld id="{25FDA34E-F1C3-491A-B9C3-A4A2B7032B94}" type="slidenum">
              <a:rPr lang="en-US" smtClean="0"/>
              <a:t>6</a:t>
            </a:fld>
            <a:endParaRPr lang="en-US"/>
          </a:p>
        </p:txBody>
      </p:sp>
    </p:spTree>
    <p:extLst>
      <p:ext uri="{BB962C8B-B14F-4D97-AF65-F5344CB8AC3E}">
        <p14:creationId xmlns:p14="http://schemas.microsoft.com/office/powerpoint/2010/main" val="244911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http://www.aboutanimaltesting.co.uk/what-happens-animals-after-testing.html</a:t>
            </a:r>
          </a:p>
        </p:txBody>
      </p:sp>
      <p:sp>
        <p:nvSpPr>
          <p:cNvPr id="4" name="Slide Number Placeholder 3"/>
          <p:cNvSpPr>
            <a:spLocks noGrp="1"/>
          </p:cNvSpPr>
          <p:nvPr>
            <p:ph type="sldNum" sz="quarter" idx="5"/>
          </p:nvPr>
        </p:nvSpPr>
        <p:spPr/>
        <p:txBody>
          <a:bodyPr/>
          <a:lstStyle/>
          <a:p>
            <a:fld id="{25FDA34E-F1C3-491A-B9C3-A4A2B7032B94}" type="slidenum">
              <a:rPr lang="en-US" smtClean="0"/>
              <a:t>7</a:t>
            </a:fld>
            <a:endParaRPr lang="en-US"/>
          </a:p>
        </p:txBody>
      </p:sp>
    </p:spTree>
    <p:extLst>
      <p:ext uri="{BB962C8B-B14F-4D97-AF65-F5344CB8AC3E}">
        <p14:creationId xmlns:p14="http://schemas.microsoft.com/office/powerpoint/2010/main" val="2026684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audio" Target="../media/audio5.wav"/></Relationships>
</file>

<file path=ppt/slides/_rels/slide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audio" Target="../media/audio7.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audio" Target="../media/audio9.wav"/></Relationships>
</file>

<file path=ppt/slides/_rels/slide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2540-359C-480A-A4B8-45A94EB856A4}"/>
              </a:ext>
            </a:extLst>
          </p:cNvPr>
          <p:cNvSpPr>
            <a:spLocks noGrp="1"/>
          </p:cNvSpPr>
          <p:nvPr>
            <p:ph type="ctrTitle"/>
          </p:nvPr>
        </p:nvSpPr>
        <p:spPr/>
        <p:txBody>
          <a:bodyPr/>
          <a:lstStyle/>
          <a:p>
            <a:r>
              <a:rPr lang="en-US" dirty="0"/>
              <a:t>Chapter 2</a:t>
            </a:r>
          </a:p>
        </p:txBody>
      </p:sp>
      <p:sp>
        <p:nvSpPr>
          <p:cNvPr id="3" name="Subtitle 2">
            <a:extLst>
              <a:ext uri="{FF2B5EF4-FFF2-40B4-BE49-F238E27FC236}">
                <a16:creationId xmlns:a16="http://schemas.microsoft.com/office/drawing/2014/main" id="{DFD9817F-4B96-43C9-9D5B-55B6E6D21E88}"/>
              </a:ext>
            </a:extLst>
          </p:cNvPr>
          <p:cNvSpPr>
            <a:spLocks noGrp="1"/>
          </p:cNvSpPr>
          <p:nvPr>
            <p:ph type="subTitle" idx="1"/>
          </p:nvPr>
        </p:nvSpPr>
        <p:spPr/>
        <p:txBody>
          <a:bodyPr/>
          <a:lstStyle/>
          <a:p>
            <a:r>
              <a:rPr lang="en-US" dirty="0"/>
              <a:t>Part 3</a:t>
            </a:r>
          </a:p>
        </p:txBody>
      </p:sp>
    </p:spTree>
    <p:extLst>
      <p:ext uri="{BB962C8B-B14F-4D97-AF65-F5344CB8AC3E}">
        <p14:creationId xmlns:p14="http://schemas.microsoft.com/office/powerpoint/2010/main" val="330149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603B-7009-49B5-B6FA-4C7C0A1FA636}"/>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902536B2-D73F-4ECD-A1D1-A419E4B37F1D}"/>
              </a:ext>
            </a:extLst>
          </p:cNvPr>
          <p:cNvSpPr>
            <a:spLocks noGrp="1"/>
          </p:cNvSpPr>
          <p:nvPr>
            <p:ph idx="1"/>
          </p:nvPr>
        </p:nvSpPr>
        <p:spPr>
          <a:xfrm>
            <a:off x="685800" y="2194560"/>
            <a:ext cx="7636565" cy="4024125"/>
          </a:xfrm>
        </p:spPr>
        <p:txBody>
          <a:bodyPr>
            <a:normAutofit lnSpcReduction="10000"/>
          </a:bodyPr>
          <a:lstStyle/>
          <a:p>
            <a:r>
              <a:rPr lang="en-US" dirty="0"/>
              <a:t>The question comes up of how far is too far in an experiment to find out information.  Or is it okay to do whatever you want to subjects in order to get answers to questions?</a:t>
            </a:r>
          </a:p>
          <a:p>
            <a:r>
              <a:rPr lang="en-US" dirty="0"/>
              <a:t>There are certain guidelines that the American Psychological Association has laid out for researchers to follow when the are conducting experiments on people as well as animals.</a:t>
            </a:r>
          </a:p>
        </p:txBody>
      </p:sp>
      <p:pic>
        <p:nvPicPr>
          <p:cNvPr id="7" name="Picture 6">
            <a:extLst>
              <a:ext uri="{FF2B5EF4-FFF2-40B4-BE49-F238E27FC236}">
                <a16:creationId xmlns:a16="http://schemas.microsoft.com/office/drawing/2014/main" id="{E3887E33-F2FE-46C9-90A8-E9D54F3ED7C0}"/>
              </a:ext>
            </a:extLst>
          </p:cNvPr>
          <p:cNvPicPr>
            <a:picLocks noChangeAspect="1"/>
          </p:cNvPicPr>
          <p:nvPr/>
        </p:nvPicPr>
        <p:blipFill>
          <a:blip r:embed="rId6"/>
          <a:stretch>
            <a:fillRect/>
          </a:stretch>
        </p:blipFill>
        <p:spPr>
          <a:xfrm>
            <a:off x="8624047" y="2194560"/>
            <a:ext cx="3048000" cy="2952750"/>
          </a:xfrm>
          <a:prstGeom prst="rect">
            <a:avLst/>
          </a:prstGeom>
        </p:spPr>
      </p:pic>
    </p:spTree>
    <p:extLst>
      <p:ext uri="{BB962C8B-B14F-4D97-AF65-F5344CB8AC3E}">
        <p14:creationId xmlns:p14="http://schemas.microsoft.com/office/powerpoint/2010/main" val="396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yourworldtonit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yourworldtonite.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legsbro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7CDA-BFE3-4368-AAEB-06BADBC3C420}"/>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D9BFC099-4A16-43E2-B1F6-413D8172B57A}"/>
              </a:ext>
            </a:extLst>
          </p:cNvPr>
          <p:cNvSpPr>
            <a:spLocks noGrp="1"/>
          </p:cNvSpPr>
          <p:nvPr>
            <p:ph idx="1"/>
          </p:nvPr>
        </p:nvSpPr>
        <p:spPr>
          <a:xfrm>
            <a:off x="685800" y="2194560"/>
            <a:ext cx="7192108" cy="4024125"/>
          </a:xfrm>
        </p:spPr>
        <p:txBody>
          <a:bodyPr>
            <a:normAutofit lnSpcReduction="10000"/>
          </a:bodyPr>
          <a:lstStyle/>
          <a:p>
            <a:r>
              <a:rPr lang="en-US" dirty="0"/>
              <a:t>Subjects always have the right to decline participation in an experiment, or withdraw from an experiment at any time.</a:t>
            </a:r>
          </a:p>
          <a:p>
            <a:r>
              <a:rPr lang="en-US" dirty="0"/>
              <a:t>Researchers cannot coerce or guilt someone into doing something that they are not comfortable with.  Not only is this unethical, but it could invalidate any findings because the person may only be doing what they think they are supposed to do.</a:t>
            </a:r>
          </a:p>
        </p:txBody>
      </p:sp>
      <p:pic>
        <p:nvPicPr>
          <p:cNvPr id="5" name="Picture 4">
            <a:extLst>
              <a:ext uri="{FF2B5EF4-FFF2-40B4-BE49-F238E27FC236}">
                <a16:creationId xmlns:a16="http://schemas.microsoft.com/office/drawing/2014/main" id="{B7CBBC4E-B929-4AB6-A534-DE526467BD47}"/>
              </a:ext>
            </a:extLst>
          </p:cNvPr>
          <p:cNvPicPr>
            <a:picLocks noChangeAspect="1"/>
          </p:cNvPicPr>
          <p:nvPr/>
        </p:nvPicPr>
        <p:blipFill>
          <a:blip r:embed="rId5"/>
          <a:stretch>
            <a:fillRect/>
          </a:stretch>
        </p:blipFill>
        <p:spPr>
          <a:xfrm>
            <a:off x="7979508" y="2747792"/>
            <a:ext cx="3911570" cy="2182796"/>
          </a:xfrm>
          <a:prstGeom prst="rect">
            <a:avLst/>
          </a:prstGeom>
        </p:spPr>
      </p:pic>
    </p:spTree>
    <p:extLst>
      <p:ext uri="{BB962C8B-B14F-4D97-AF65-F5344CB8AC3E}">
        <p14:creationId xmlns:p14="http://schemas.microsoft.com/office/powerpoint/2010/main" val="21385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oIllegal.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soIllegal.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ccidentallyonpurpo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DD36-716E-429F-91FA-1E036D7037F4}"/>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A96C465A-678B-467E-840C-CBC77F4435C4}"/>
              </a:ext>
            </a:extLst>
          </p:cNvPr>
          <p:cNvSpPr>
            <a:spLocks noGrp="1"/>
          </p:cNvSpPr>
          <p:nvPr>
            <p:ph idx="1"/>
          </p:nvPr>
        </p:nvSpPr>
        <p:spPr>
          <a:xfrm>
            <a:off x="685800" y="2194560"/>
            <a:ext cx="7754815" cy="4024125"/>
          </a:xfrm>
        </p:spPr>
        <p:txBody>
          <a:bodyPr/>
          <a:lstStyle/>
          <a:p>
            <a:r>
              <a:rPr lang="en-US" dirty="0"/>
              <a:t>Openness and honesty are essential to experimentation.</a:t>
            </a:r>
          </a:p>
          <a:p>
            <a:r>
              <a:rPr lang="en-US" dirty="0"/>
              <a:t>Researchers should disclose what the experiment is designed to do either before the experiment begins, or immediately afterward.  If telling the subject what the experiment is about would compromise the experiment, then debrief them immediately after.</a:t>
            </a:r>
          </a:p>
        </p:txBody>
      </p:sp>
      <p:pic>
        <p:nvPicPr>
          <p:cNvPr id="5" name="Picture 4">
            <a:extLst>
              <a:ext uri="{FF2B5EF4-FFF2-40B4-BE49-F238E27FC236}">
                <a16:creationId xmlns:a16="http://schemas.microsoft.com/office/drawing/2014/main" id="{9B1B816C-997A-4651-8060-6C744A8D6E3B}"/>
              </a:ext>
            </a:extLst>
          </p:cNvPr>
          <p:cNvPicPr>
            <a:picLocks noChangeAspect="1"/>
          </p:cNvPicPr>
          <p:nvPr/>
        </p:nvPicPr>
        <p:blipFill>
          <a:blip r:embed="rId5"/>
          <a:stretch>
            <a:fillRect/>
          </a:stretch>
        </p:blipFill>
        <p:spPr>
          <a:xfrm>
            <a:off x="8645769" y="2248532"/>
            <a:ext cx="3200400" cy="3343275"/>
          </a:xfrm>
          <a:prstGeom prst="rect">
            <a:avLst/>
          </a:prstGeom>
        </p:spPr>
      </p:pic>
    </p:spTree>
    <p:extLst>
      <p:ext uri="{BB962C8B-B14F-4D97-AF65-F5344CB8AC3E}">
        <p14:creationId xmlns:p14="http://schemas.microsoft.com/office/powerpoint/2010/main" val="4675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beatyourfac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marciax3.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beatyourf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ECBC-38B3-44BA-B85F-C0EBA59B68BE}"/>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B8271C75-3FB8-4A47-A169-227EED4CBDF2}"/>
              </a:ext>
            </a:extLst>
          </p:cNvPr>
          <p:cNvSpPr>
            <a:spLocks noGrp="1"/>
          </p:cNvSpPr>
          <p:nvPr>
            <p:ph idx="1"/>
          </p:nvPr>
        </p:nvSpPr>
        <p:spPr>
          <a:xfrm>
            <a:off x="685800" y="2194560"/>
            <a:ext cx="6544994" cy="4024125"/>
          </a:xfrm>
        </p:spPr>
        <p:txBody>
          <a:bodyPr/>
          <a:lstStyle/>
          <a:p>
            <a:r>
              <a:rPr lang="en-US" dirty="0"/>
              <a:t>Information obtained about a subject during the course of a study must remain confidential.</a:t>
            </a:r>
          </a:p>
          <a:p>
            <a:r>
              <a:rPr lang="en-US" dirty="0"/>
              <a:t>If the subject knows beforehand that the information will be visible to others and gives consent, that is fine.  But they must be protected as much as possible.</a:t>
            </a:r>
          </a:p>
        </p:txBody>
      </p:sp>
      <p:pic>
        <p:nvPicPr>
          <p:cNvPr id="5" name="Picture 4">
            <a:extLst>
              <a:ext uri="{FF2B5EF4-FFF2-40B4-BE49-F238E27FC236}">
                <a16:creationId xmlns:a16="http://schemas.microsoft.com/office/drawing/2014/main" id="{C73F8E62-F84F-4A20-87A8-4EA9CEDC1093}"/>
              </a:ext>
            </a:extLst>
          </p:cNvPr>
          <p:cNvPicPr>
            <a:picLocks noChangeAspect="1"/>
          </p:cNvPicPr>
          <p:nvPr/>
        </p:nvPicPr>
        <p:blipFill>
          <a:blip r:embed="rId5"/>
          <a:stretch>
            <a:fillRect/>
          </a:stretch>
        </p:blipFill>
        <p:spPr>
          <a:xfrm>
            <a:off x="8549710" y="2194560"/>
            <a:ext cx="2118290" cy="3177435"/>
          </a:xfrm>
          <a:prstGeom prst="rect">
            <a:avLst/>
          </a:prstGeom>
        </p:spPr>
      </p:pic>
    </p:spTree>
    <p:extLst>
      <p:ext uri="{BB962C8B-B14F-4D97-AF65-F5344CB8AC3E}">
        <p14:creationId xmlns:p14="http://schemas.microsoft.com/office/powerpoint/2010/main" val="28279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akabath.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eldrbery.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akabat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29AB-B671-4C5A-9035-B90A93A820AD}"/>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00A970AC-8B67-4379-8A12-32FF9C54537A}"/>
              </a:ext>
            </a:extLst>
          </p:cNvPr>
          <p:cNvSpPr>
            <a:spLocks noGrp="1"/>
          </p:cNvSpPr>
          <p:nvPr>
            <p:ph idx="1"/>
          </p:nvPr>
        </p:nvSpPr>
        <p:spPr>
          <a:xfrm>
            <a:off x="685800" y="2194560"/>
            <a:ext cx="7642274" cy="4024125"/>
          </a:xfrm>
        </p:spPr>
        <p:txBody>
          <a:bodyPr>
            <a:normAutofit lnSpcReduction="10000"/>
          </a:bodyPr>
          <a:lstStyle/>
          <a:p>
            <a:r>
              <a:rPr lang="en-US" dirty="0"/>
              <a:t>The experimenter must accurately describe the risks to the subject, minimize potential risks, and remove any undesirable consequences of participation.</a:t>
            </a:r>
          </a:p>
          <a:p>
            <a:r>
              <a:rPr lang="en-US" dirty="0"/>
              <a:t>There may be unforeseen circumstances or effects to an experiment that could not be predicted or accounted for.  But the short-term and long-term risks should be discussed with the subject.</a:t>
            </a:r>
          </a:p>
        </p:txBody>
      </p:sp>
      <p:pic>
        <p:nvPicPr>
          <p:cNvPr id="5" name="Picture 4">
            <a:extLst>
              <a:ext uri="{FF2B5EF4-FFF2-40B4-BE49-F238E27FC236}">
                <a16:creationId xmlns:a16="http://schemas.microsoft.com/office/drawing/2014/main" id="{34C973BD-72A7-4C54-A58B-CF4EB4BDC02B}"/>
              </a:ext>
            </a:extLst>
          </p:cNvPr>
          <p:cNvPicPr>
            <a:picLocks noChangeAspect="1"/>
          </p:cNvPicPr>
          <p:nvPr/>
        </p:nvPicPr>
        <p:blipFill>
          <a:blip r:embed="rId5"/>
          <a:stretch>
            <a:fillRect/>
          </a:stretch>
        </p:blipFill>
        <p:spPr>
          <a:xfrm>
            <a:off x="8328074" y="2640271"/>
            <a:ext cx="3516158" cy="2344105"/>
          </a:xfrm>
          <a:prstGeom prst="rect">
            <a:avLst/>
          </a:prstGeom>
        </p:spPr>
      </p:pic>
    </p:spTree>
    <p:extLst>
      <p:ext uri="{BB962C8B-B14F-4D97-AF65-F5344CB8AC3E}">
        <p14:creationId xmlns:p14="http://schemas.microsoft.com/office/powerpoint/2010/main" val="3568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danc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dance.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ruToothFai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CA94-E314-4344-A305-09A9B99E4D9A}"/>
              </a:ext>
            </a:extLst>
          </p:cNvPr>
          <p:cNvSpPr>
            <a:spLocks noGrp="1"/>
          </p:cNvSpPr>
          <p:nvPr>
            <p:ph type="title"/>
          </p:nvPr>
        </p:nvSpPr>
        <p:spPr/>
        <p:txBody>
          <a:bodyPr/>
          <a:lstStyle/>
          <a:p>
            <a:r>
              <a:rPr lang="en-US" dirty="0"/>
              <a:t>I.  Ethics of Experimentation</a:t>
            </a:r>
          </a:p>
        </p:txBody>
      </p:sp>
      <p:sp>
        <p:nvSpPr>
          <p:cNvPr id="3" name="Content Placeholder 2">
            <a:extLst>
              <a:ext uri="{FF2B5EF4-FFF2-40B4-BE49-F238E27FC236}">
                <a16:creationId xmlns:a16="http://schemas.microsoft.com/office/drawing/2014/main" id="{03126A4E-BC06-4B91-AD67-4D54645EEF03}"/>
              </a:ext>
            </a:extLst>
          </p:cNvPr>
          <p:cNvSpPr>
            <a:spLocks noGrp="1"/>
          </p:cNvSpPr>
          <p:nvPr>
            <p:ph idx="1"/>
          </p:nvPr>
        </p:nvSpPr>
        <p:spPr>
          <a:xfrm>
            <a:off x="685800" y="2194560"/>
            <a:ext cx="7825154" cy="4024125"/>
          </a:xfrm>
        </p:spPr>
        <p:txBody>
          <a:bodyPr>
            <a:normAutofit fontScale="92500" lnSpcReduction="20000"/>
          </a:bodyPr>
          <a:lstStyle/>
          <a:p>
            <a:r>
              <a:rPr lang="en-US" dirty="0"/>
              <a:t>Animal testing has become an important issue.  The question of the ethics when testing animals starts with the idea of consent.  Animals cannot give consent to being tested.</a:t>
            </a:r>
          </a:p>
          <a:p>
            <a:r>
              <a:rPr lang="en-US" dirty="0"/>
              <a:t>Since most of the testing done on animals is looking at biological responses to variables, there is a concern for the physical well-being of the animals.  They should not intentionally cause pain and suffering to the animals.</a:t>
            </a:r>
          </a:p>
          <a:p>
            <a:r>
              <a:rPr lang="en-US" dirty="0"/>
              <a:t>Most psychologists still support animal testing, but not if it causes pain or suffering for the animal.</a:t>
            </a:r>
          </a:p>
        </p:txBody>
      </p:sp>
      <p:pic>
        <p:nvPicPr>
          <p:cNvPr id="5" name="Picture 4">
            <a:extLst>
              <a:ext uri="{FF2B5EF4-FFF2-40B4-BE49-F238E27FC236}">
                <a16:creationId xmlns:a16="http://schemas.microsoft.com/office/drawing/2014/main" id="{4DD62D0C-B71A-4899-BBFF-7B0C24BBCF71}"/>
              </a:ext>
            </a:extLst>
          </p:cNvPr>
          <p:cNvPicPr>
            <a:picLocks noChangeAspect="1"/>
          </p:cNvPicPr>
          <p:nvPr/>
        </p:nvPicPr>
        <p:blipFill>
          <a:blip r:embed="rId5"/>
          <a:stretch>
            <a:fillRect/>
          </a:stretch>
        </p:blipFill>
        <p:spPr>
          <a:xfrm>
            <a:off x="8760551" y="2476499"/>
            <a:ext cx="2687171" cy="2687171"/>
          </a:xfrm>
          <a:prstGeom prst="rect">
            <a:avLst/>
          </a:prstGeom>
        </p:spPr>
      </p:pic>
    </p:spTree>
    <p:extLst>
      <p:ext uri="{BB962C8B-B14F-4D97-AF65-F5344CB8AC3E}">
        <p14:creationId xmlns:p14="http://schemas.microsoft.com/office/powerpoint/2010/main" val="21256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notgonnawo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notgonnawo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notgonnawork.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notwi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E4C-91DF-45A0-9D5F-B5C11B2864BD}"/>
              </a:ext>
            </a:extLst>
          </p:cNvPr>
          <p:cNvSpPr>
            <a:spLocks noGrp="1"/>
          </p:cNvSpPr>
          <p:nvPr>
            <p:ph type="title"/>
          </p:nvPr>
        </p:nvSpPr>
        <p:spPr/>
        <p:txBody>
          <a:bodyPr/>
          <a:lstStyle/>
          <a:p>
            <a:r>
              <a:rPr lang="en-US" dirty="0"/>
              <a:t>In your notebook</a:t>
            </a:r>
          </a:p>
        </p:txBody>
      </p:sp>
      <p:sp>
        <p:nvSpPr>
          <p:cNvPr id="3" name="Content Placeholder 2">
            <a:extLst>
              <a:ext uri="{FF2B5EF4-FFF2-40B4-BE49-F238E27FC236}">
                <a16:creationId xmlns:a16="http://schemas.microsoft.com/office/drawing/2014/main" id="{6BD9C909-B093-42BD-BF1D-3E772647BA22}"/>
              </a:ext>
            </a:extLst>
          </p:cNvPr>
          <p:cNvSpPr>
            <a:spLocks noGrp="1"/>
          </p:cNvSpPr>
          <p:nvPr>
            <p:ph idx="1"/>
          </p:nvPr>
        </p:nvSpPr>
        <p:spPr/>
        <p:txBody>
          <a:bodyPr/>
          <a:lstStyle/>
          <a:p>
            <a:r>
              <a:rPr lang="en-US" dirty="0"/>
              <a:t>What do you think we should do about animal testing?  Should it be continued or abandoned?  Give two reasons for your answer in a half-page response.</a:t>
            </a:r>
          </a:p>
        </p:txBody>
      </p:sp>
    </p:spTree>
    <p:extLst>
      <p:ext uri="{BB962C8B-B14F-4D97-AF65-F5344CB8AC3E}">
        <p14:creationId xmlns:p14="http://schemas.microsoft.com/office/powerpoint/2010/main" val="35487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54</TotalTime>
  <Words>598</Words>
  <Application>Microsoft Office PowerPoint</Application>
  <PresentationFormat>Widescreen</PresentationFormat>
  <Paragraphs>35</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Vapor Trail</vt:lpstr>
      <vt:lpstr>Chapter 2</vt:lpstr>
      <vt:lpstr>I.  Ethics of Experimentation</vt:lpstr>
      <vt:lpstr>I.  Ethics of Experimentation</vt:lpstr>
      <vt:lpstr>I.  Ethics of Experimentation</vt:lpstr>
      <vt:lpstr>I.  Ethics of Experimentation</vt:lpstr>
      <vt:lpstr>I.  Ethics of Experimentation</vt:lpstr>
      <vt:lpstr>I.  Ethics of Experimentation</vt:lpstr>
      <vt:lpstr>In your notebook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Myers, Eric</dc:creator>
  <cp:lastModifiedBy>Myers, Eric</cp:lastModifiedBy>
  <cp:revision>6</cp:revision>
  <dcterms:created xsi:type="dcterms:W3CDTF">2018-10-02T20:23:25Z</dcterms:created>
  <dcterms:modified xsi:type="dcterms:W3CDTF">2018-10-02T21:17:53Z</dcterms:modified>
</cp:coreProperties>
</file>