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Lst>
  <p:sldIdLst>
    <p:sldId id="256" r:id="rId5"/>
    <p:sldId id="258" r:id="rId6"/>
    <p:sldId id="259" r:id="rId7"/>
    <p:sldId id="260" r:id="rId8"/>
    <p:sldId id="261" r:id="rId9"/>
    <p:sldId id="264" r:id="rId10"/>
    <p:sldId id="262" r:id="rId11"/>
    <p:sldId id="263"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FA73E-76AE-43DF-89D8-627362B47609}" v="93" dt="2021-03-09T23:13:43.768"/>
    <p1510:client id="{495AEA78-6C0A-4B41-8B72-03F06B43FC3F}" v="88" dt="2021-03-09T23:34:30.608"/>
    <p1510:client id="{5EF1CA2C-DE25-4515-8039-E050B51D4366}" v="1731" dt="2021-03-10T01:39:25.722"/>
    <p1510:client id="{72587BE8-53A0-447C-BAE8-A76CAB5944FF}" v="234" dt="2021-03-08T22:19:53.515"/>
    <p1510:client id="{75E631F7-0AFB-4134-8AD6-569374A4D19B}" v="417" dt="2021-03-08T22:43:01.031"/>
    <p1510:client id="{7B434B69-BCD3-49CA-A809-690E5D4F57FF}" v="1" dt="2021-03-09T17:39:19.168"/>
    <p1510:client id="{83B8B29F-10FA-B000-911E-45D7C2A58508}" v="1" dt="2021-03-09T23:44:19.784"/>
    <p1510:client id="{8EA24F97-3DB6-46C5-8792-527FDDD88FB8}" v="87" dt="2021-03-08T21:52:55.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776417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84451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15310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274831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0175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821215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098447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50386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604315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042836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651070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115048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es.qaz.wiki/wiki/Stoma"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s://openoregon.pressbooks.pub/mhccmajorsbio/chapter/8-2-main-structures-and-summary-of-photosynthesis/"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en.wikibooks.org/wiki/Adventist_Youth_Honors_Answer_Book/Health_and_Science/Heredity" TargetMode="Externa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hyperlink" Target="https://en.wikipedia.org/wiki/Mitochondrial_DNA" TargetMode="Externa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www.brusheezy.com/brushes/1464-lightning-brushes" TargetMode="External"/><Relationship Id="rId3" Type="http://schemas.openxmlformats.org/officeDocument/2006/relationships/image" Target="../media/image25.jpeg"/><Relationship Id="rId7" Type="http://schemas.openxmlformats.org/officeDocument/2006/relationships/image" Target="../media/image28.jpeg"/><Relationship Id="rId12"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hyperlink" Target="http://pngimg.com/download/12405" TargetMode="External"/><Relationship Id="rId5" Type="http://schemas.openxmlformats.org/officeDocument/2006/relationships/hyperlink" Target="https://en.wikipedia.org/wiki/Corkscrew_(Cedar_Point)" TargetMode="External"/><Relationship Id="rId10" Type="http://schemas.openxmlformats.org/officeDocument/2006/relationships/image" Target="../media/image30.png"/><Relationship Id="rId4" Type="http://schemas.openxmlformats.org/officeDocument/2006/relationships/image" Target="../media/image26.jpeg"/><Relationship Id="rId9" Type="http://schemas.openxmlformats.org/officeDocument/2006/relationships/hyperlink" Target="http://commons.wikimedia.org/wiki/File:Fire_from_brazier.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94D161-5633-4C8C-A0B4-09972350903C}"/>
              </a:ext>
            </a:extLst>
          </p:cNvPr>
          <p:cNvSpPr>
            <a:spLocks noGrp="1"/>
          </p:cNvSpPr>
          <p:nvPr>
            <p:ph type="ctrTitle"/>
          </p:nvPr>
        </p:nvSpPr>
        <p:spPr>
          <a:xfrm>
            <a:off x="3045368" y="2043663"/>
            <a:ext cx="6105194" cy="2031055"/>
          </a:xfrm>
        </p:spPr>
        <p:txBody>
          <a:bodyPr>
            <a:normAutofit/>
          </a:bodyPr>
          <a:lstStyle/>
          <a:p>
            <a:r>
              <a:rPr lang="en-US">
                <a:solidFill>
                  <a:srgbClr val="FFFFFF"/>
                </a:solidFill>
              </a:rPr>
              <a:t>Ecology Notes Pages 1-7</a:t>
            </a:r>
          </a:p>
        </p:txBody>
      </p:sp>
      <p:sp>
        <p:nvSpPr>
          <p:cNvPr id="3" name="Subtitle 2">
            <a:extLst>
              <a:ext uri="{FF2B5EF4-FFF2-40B4-BE49-F238E27FC236}">
                <a16:creationId xmlns:a16="http://schemas.microsoft.com/office/drawing/2014/main" id="{22F5C389-1A93-4A5A-8C56-69B1BB168D95}"/>
              </a:ext>
            </a:extLst>
          </p:cNvPr>
          <p:cNvSpPr>
            <a:spLocks noGrp="1"/>
          </p:cNvSpPr>
          <p:nvPr>
            <p:ph type="subTitle" idx="1"/>
          </p:nvPr>
        </p:nvSpPr>
        <p:spPr>
          <a:xfrm>
            <a:off x="3045368" y="4074718"/>
            <a:ext cx="6105194" cy="682079"/>
          </a:xfrm>
        </p:spPr>
        <p:txBody>
          <a:bodyPr vert="horz" lIns="91440" tIns="45720" rIns="91440" bIns="45720" rtlCol="0">
            <a:normAutofit/>
          </a:bodyPr>
          <a:lstStyle/>
          <a:p>
            <a:r>
              <a:rPr lang="en-US">
                <a:solidFill>
                  <a:srgbClr val="FFFFFF"/>
                </a:solidFill>
                <a:cs typeface="Calibri"/>
              </a:rPr>
              <a:t>Ava Rodriguez-Period 6</a:t>
            </a:r>
          </a:p>
        </p:txBody>
      </p:sp>
    </p:spTree>
    <p:extLst>
      <p:ext uri="{BB962C8B-B14F-4D97-AF65-F5344CB8AC3E}">
        <p14:creationId xmlns:p14="http://schemas.microsoft.com/office/powerpoint/2010/main" val="535100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6">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a:off x="0" y="158445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FFE30BED-1E19-4663-A947-DD524F5CF1DD}"/>
              </a:ext>
            </a:extLst>
          </p:cNvPr>
          <p:cNvSpPr>
            <a:spLocks noGrp="1"/>
          </p:cNvSpPr>
          <p:nvPr>
            <p:ph type="title"/>
          </p:nvPr>
        </p:nvSpPr>
        <p:spPr>
          <a:xfrm>
            <a:off x="4695491" y="650056"/>
            <a:ext cx="2806292" cy="1058120"/>
          </a:xfrm>
        </p:spPr>
        <p:txBody>
          <a:bodyPr vert="horz" lIns="91440" tIns="45720" rIns="91440" bIns="45720" rtlCol="0" anchor="ctr">
            <a:noAutofit/>
          </a:bodyPr>
          <a:lstStyle/>
          <a:p>
            <a:r>
              <a:rPr lang="en-US" dirty="0">
                <a:solidFill>
                  <a:schemeClr val="bg1"/>
                </a:solidFill>
              </a:rPr>
              <a:t> </a:t>
            </a:r>
            <a:r>
              <a:rPr lang="en-US" b="1" dirty="0">
                <a:solidFill>
                  <a:schemeClr val="bg1"/>
                </a:solidFill>
              </a:rPr>
              <a:t>SCIENCE</a:t>
            </a:r>
            <a:endParaRPr lang="en-US" b="1">
              <a:solidFill>
                <a:schemeClr val="bg1"/>
              </a:solidFill>
              <a:cs typeface="Calibri Light"/>
            </a:endParaRPr>
          </a:p>
        </p:txBody>
      </p:sp>
      <p:sp>
        <p:nvSpPr>
          <p:cNvPr id="30" name="Rectangle 30">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805364"/>
            <a:ext cx="12188952" cy="40526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E218CA1A-E104-4CDB-867E-8DE864B3B953}"/>
              </a:ext>
            </a:extLst>
          </p:cNvPr>
          <p:cNvPicPr>
            <a:picLocks noGrp="1" noChangeAspect="1"/>
          </p:cNvPicPr>
          <p:nvPr>
            <p:ph idx="1"/>
          </p:nvPr>
        </p:nvPicPr>
        <p:blipFill>
          <a:blip r:embed="rId3"/>
          <a:stretch>
            <a:fillRect/>
          </a:stretch>
        </p:blipFill>
        <p:spPr>
          <a:xfrm>
            <a:off x="2278859" y="4540561"/>
            <a:ext cx="3492269" cy="1999469"/>
          </a:xfrm>
          <a:prstGeom prst="rect">
            <a:avLst/>
          </a:prstGeom>
        </p:spPr>
      </p:pic>
      <p:pic>
        <p:nvPicPr>
          <p:cNvPr id="6" name="Picture 6">
            <a:extLst>
              <a:ext uri="{FF2B5EF4-FFF2-40B4-BE49-F238E27FC236}">
                <a16:creationId xmlns:a16="http://schemas.microsoft.com/office/drawing/2014/main" id="{9D3F3853-92B6-41A4-B7DD-A05164D3DB26}"/>
              </a:ext>
            </a:extLst>
          </p:cNvPr>
          <p:cNvPicPr>
            <a:picLocks noChangeAspect="1"/>
          </p:cNvPicPr>
          <p:nvPr/>
        </p:nvPicPr>
        <p:blipFill>
          <a:blip r:embed="rId4"/>
          <a:stretch>
            <a:fillRect/>
          </a:stretch>
        </p:blipFill>
        <p:spPr>
          <a:xfrm>
            <a:off x="6147824" y="4537161"/>
            <a:ext cx="3827087" cy="1958355"/>
          </a:xfrm>
          <a:prstGeom prst="rect">
            <a:avLst/>
          </a:prstGeom>
        </p:spPr>
      </p:pic>
      <p:pic>
        <p:nvPicPr>
          <p:cNvPr id="3" name="Graphic 6" descr="Open envelope with solid fill">
            <a:extLst>
              <a:ext uri="{FF2B5EF4-FFF2-40B4-BE49-F238E27FC236}">
                <a16:creationId xmlns:a16="http://schemas.microsoft.com/office/drawing/2014/main" id="{535D6FEE-4D32-4854-97DB-A695CE7107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9282" y="2669598"/>
            <a:ext cx="1238250" cy="1238250"/>
          </a:xfrm>
          <a:prstGeom prst="rect">
            <a:avLst/>
          </a:prstGeom>
        </p:spPr>
      </p:pic>
      <p:pic>
        <p:nvPicPr>
          <p:cNvPr id="7" name="Graphic 7" descr="Address Book with solid fill">
            <a:extLst>
              <a:ext uri="{FF2B5EF4-FFF2-40B4-BE49-F238E27FC236}">
                <a16:creationId xmlns:a16="http://schemas.microsoft.com/office/drawing/2014/main" id="{EB68E873-4A4A-440D-9D91-481A6BC380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1895" y="2669598"/>
            <a:ext cx="1238250" cy="1238250"/>
          </a:xfrm>
          <a:prstGeom prst="rect">
            <a:avLst/>
          </a:prstGeom>
        </p:spPr>
      </p:pic>
      <p:pic>
        <p:nvPicPr>
          <p:cNvPr id="8" name="Graphic 8" descr="Ruler with solid fill">
            <a:extLst>
              <a:ext uri="{FF2B5EF4-FFF2-40B4-BE49-F238E27FC236}">
                <a16:creationId xmlns:a16="http://schemas.microsoft.com/office/drawing/2014/main" id="{C0DF2F88-DF07-4123-8E78-833B9AE108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6670" y="2669598"/>
            <a:ext cx="1236663" cy="1238250"/>
          </a:xfrm>
          <a:prstGeom prst="rect">
            <a:avLst/>
          </a:prstGeom>
        </p:spPr>
      </p:pic>
      <p:sp>
        <p:nvSpPr>
          <p:cNvPr id="9" name="TextBox 8">
            <a:extLst>
              <a:ext uri="{FF2B5EF4-FFF2-40B4-BE49-F238E27FC236}">
                <a16:creationId xmlns:a16="http://schemas.microsoft.com/office/drawing/2014/main" id="{07B4FA44-7E5C-4B4D-A510-908B6D093961}"/>
              </a:ext>
            </a:extLst>
          </p:cNvPr>
          <p:cNvSpPr txBox="1"/>
          <p:nvPr/>
        </p:nvSpPr>
        <p:spPr>
          <a:xfrm>
            <a:off x="2576944" y="3973945"/>
            <a:ext cx="1161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CONTACT</a:t>
            </a:r>
          </a:p>
        </p:txBody>
      </p:sp>
      <p:sp>
        <p:nvSpPr>
          <p:cNvPr id="10" name="TextBox 9">
            <a:extLst>
              <a:ext uri="{FF2B5EF4-FFF2-40B4-BE49-F238E27FC236}">
                <a16:creationId xmlns:a16="http://schemas.microsoft.com/office/drawing/2014/main" id="{3417EADF-CC04-49E0-9CE8-8933125CC99A}"/>
              </a:ext>
            </a:extLst>
          </p:cNvPr>
          <p:cNvSpPr txBox="1"/>
          <p:nvPr/>
        </p:nvSpPr>
        <p:spPr>
          <a:xfrm>
            <a:off x="5964094" y="3978274"/>
            <a:ext cx="1969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GRADING SCALE</a:t>
            </a:r>
          </a:p>
        </p:txBody>
      </p:sp>
      <p:sp>
        <p:nvSpPr>
          <p:cNvPr id="14" name="TextBox 13">
            <a:extLst>
              <a:ext uri="{FF2B5EF4-FFF2-40B4-BE49-F238E27FC236}">
                <a16:creationId xmlns:a16="http://schemas.microsoft.com/office/drawing/2014/main" id="{11F6E4E6-632E-474E-882F-635F1EDC9C30}"/>
              </a:ext>
            </a:extLst>
          </p:cNvPr>
          <p:cNvSpPr txBox="1"/>
          <p:nvPr/>
        </p:nvSpPr>
        <p:spPr>
          <a:xfrm>
            <a:off x="4458854" y="3973944"/>
            <a:ext cx="8151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EMAIL</a:t>
            </a:r>
          </a:p>
        </p:txBody>
      </p:sp>
      <p:pic>
        <p:nvPicPr>
          <p:cNvPr id="4" name="Graphic 10" descr="Scientific Thought with solid fill">
            <a:extLst>
              <a:ext uri="{FF2B5EF4-FFF2-40B4-BE49-F238E27FC236}">
                <a16:creationId xmlns:a16="http://schemas.microsoft.com/office/drawing/2014/main" id="{5BC66FCF-B01D-4D73-9128-A2F1C00AF5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2470" y="2669598"/>
            <a:ext cx="1237672" cy="1237672"/>
          </a:xfrm>
          <a:prstGeom prst="rect">
            <a:avLst/>
          </a:prstGeom>
        </p:spPr>
      </p:pic>
      <p:sp>
        <p:nvSpPr>
          <p:cNvPr id="11" name="TextBox 10">
            <a:extLst>
              <a:ext uri="{FF2B5EF4-FFF2-40B4-BE49-F238E27FC236}">
                <a16:creationId xmlns:a16="http://schemas.microsoft.com/office/drawing/2014/main" id="{F90621D7-39F8-41EF-858B-87ED7EA072D6}"/>
              </a:ext>
            </a:extLst>
          </p:cNvPr>
          <p:cNvSpPr txBox="1"/>
          <p:nvPr/>
        </p:nvSpPr>
        <p:spPr>
          <a:xfrm>
            <a:off x="8257309" y="3973946"/>
            <a:ext cx="18311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THINK METHOD</a:t>
            </a:r>
            <a:endParaRPr lang="en-US" b="1" dirty="0">
              <a:cs typeface="Calibri"/>
            </a:endParaRPr>
          </a:p>
        </p:txBody>
      </p:sp>
      <p:sp>
        <p:nvSpPr>
          <p:cNvPr id="13" name="Slide Number Placeholder 12">
            <a:extLst>
              <a:ext uri="{FF2B5EF4-FFF2-40B4-BE49-F238E27FC236}">
                <a16:creationId xmlns:a16="http://schemas.microsoft.com/office/drawing/2014/main" id="{8B65E1F2-F4AF-4BD0-9F89-CA9A67FFDA15}"/>
              </a:ext>
            </a:extLst>
          </p:cNvPr>
          <p:cNvSpPr>
            <a:spLocks noGrp="1"/>
          </p:cNvSpPr>
          <p:nvPr>
            <p:ph type="sldNum" sz="quarter" idx="12"/>
          </p:nvPr>
        </p:nvSpPr>
        <p:spPr/>
        <p:txBody>
          <a:bodyPr/>
          <a:lstStyle/>
          <a:p>
            <a:r>
              <a:rPr lang="en-US" dirty="0">
                <a:cs typeface="Calibri"/>
              </a:rPr>
              <a:t>1</a:t>
            </a:r>
          </a:p>
        </p:txBody>
      </p:sp>
    </p:spTree>
    <p:extLst>
      <p:ext uri="{BB962C8B-B14F-4D97-AF65-F5344CB8AC3E}">
        <p14:creationId xmlns:p14="http://schemas.microsoft.com/office/powerpoint/2010/main" val="148166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7431B8-41F6-4564-984D-9B8994AC9694}"/>
              </a:ext>
            </a:extLst>
          </p:cNvPr>
          <p:cNvSpPr>
            <a:spLocks noGrp="1"/>
          </p:cNvSpPr>
          <p:nvPr>
            <p:ph type="title"/>
          </p:nvPr>
        </p:nvSpPr>
        <p:spPr>
          <a:xfrm>
            <a:off x="468746" y="411307"/>
            <a:ext cx="3816095" cy="1938076"/>
          </a:xfrm>
        </p:spPr>
        <p:txBody>
          <a:bodyPr vert="horz" lIns="91440" tIns="45720" rIns="91440" bIns="45720" rtlCol="0" anchor="ctr">
            <a:normAutofit/>
          </a:bodyPr>
          <a:lstStyle/>
          <a:p>
            <a:r>
              <a:rPr lang="en-US" b="1" kern="1200">
                <a:solidFill>
                  <a:schemeClr val="tx1"/>
                </a:solidFill>
                <a:latin typeface="+mj-lt"/>
                <a:ea typeface="+mj-ea"/>
                <a:cs typeface="+mj-cs"/>
              </a:rPr>
              <a:t>CELL THEORY </a:t>
            </a:r>
          </a:p>
        </p:txBody>
      </p:sp>
      <p:sp>
        <p:nvSpPr>
          <p:cNvPr id="7" name="TextBox 6">
            <a:extLst>
              <a:ext uri="{FF2B5EF4-FFF2-40B4-BE49-F238E27FC236}">
                <a16:creationId xmlns:a16="http://schemas.microsoft.com/office/drawing/2014/main" id="{245FDBF7-37A3-4D52-B790-37A742055E76}"/>
              </a:ext>
            </a:extLst>
          </p:cNvPr>
          <p:cNvSpPr txBox="1"/>
          <p:nvPr/>
        </p:nvSpPr>
        <p:spPr>
          <a:xfrm>
            <a:off x="468747" y="2482589"/>
            <a:ext cx="4185550" cy="277073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90000"/>
              </a:lnSpc>
              <a:spcAft>
                <a:spcPts val="600"/>
              </a:spcAft>
            </a:pPr>
            <a:r>
              <a:rPr lang="en-US" sz="3200" dirty="0"/>
              <a:t>The cell theory is a widely accepted explanation of the relationship between cells and living things.</a:t>
            </a:r>
            <a:endParaRPr lang="en-US" sz="3200" dirty="0">
              <a:cs typeface="Calibri"/>
            </a:endParaRPr>
          </a:p>
        </p:txBody>
      </p:sp>
      <p:pic>
        <p:nvPicPr>
          <p:cNvPr id="4" name="Picture 5" descr="Molecular glass structure">
            <a:extLst>
              <a:ext uri="{FF2B5EF4-FFF2-40B4-BE49-F238E27FC236}">
                <a16:creationId xmlns:a16="http://schemas.microsoft.com/office/drawing/2014/main" id="{281E44D3-5925-4475-99B2-B0D54379C1FA}"/>
              </a:ext>
            </a:extLst>
          </p:cNvPr>
          <p:cNvPicPr>
            <a:picLocks noChangeAspect="1"/>
          </p:cNvPicPr>
          <p:nvPr/>
        </p:nvPicPr>
        <p:blipFill rotWithShape="1">
          <a:blip r:embed="rId2"/>
          <a:srcRect t="1796" r="-1" b="808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6">
            <a:extLst>
              <a:ext uri="{FF2B5EF4-FFF2-40B4-BE49-F238E27FC236}">
                <a16:creationId xmlns:a16="http://schemas.microsoft.com/office/drawing/2014/main" id="{34D3A292-0949-4591-BE00-6ACBD13CACA6}"/>
              </a:ext>
            </a:extLst>
          </p:cNvPr>
          <p:cNvPicPr>
            <a:picLocks noChangeAspect="1"/>
          </p:cNvPicPr>
          <p:nvPr/>
        </p:nvPicPr>
        <p:blipFill rotWithShape="1">
          <a:blip r:embed="rId3"/>
          <a:srcRect r="21121" b="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Slide Number Placeholder 2">
            <a:extLst>
              <a:ext uri="{FF2B5EF4-FFF2-40B4-BE49-F238E27FC236}">
                <a16:creationId xmlns:a16="http://schemas.microsoft.com/office/drawing/2014/main" id="{F09787D5-C770-4875-9D94-C295A8C3D22B}"/>
              </a:ext>
            </a:extLst>
          </p:cNvPr>
          <p:cNvSpPr>
            <a:spLocks noGrp="1"/>
          </p:cNvSpPr>
          <p:nvPr>
            <p:ph type="sldNum" sz="quarter" idx="12"/>
          </p:nvPr>
        </p:nvSpPr>
        <p:spPr>
          <a:xfrm>
            <a:off x="10515600" y="6356350"/>
            <a:ext cx="838200" cy="365125"/>
          </a:xfrm>
        </p:spPr>
        <p:txBody>
          <a:bodyPr vert="horz" lIns="91440" tIns="45720" rIns="91440" bIns="45720" rtlCol="0" anchor="ctr">
            <a:normAutofit/>
          </a:bodyPr>
          <a:lstStyle/>
          <a:p>
            <a:pPr>
              <a:spcAft>
                <a:spcPts val="600"/>
              </a:spcAft>
            </a:pPr>
            <a:r>
              <a:rPr lang="en-US">
                <a:solidFill>
                  <a:srgbClr val="FFFFFF"/>
                </a:solidFill>
              </a:rPr>
              <a:t>2</a:t>
            </a:r>
          </a:p>
        </p:txBody>
      </p:sp>
    </p:spTree>
    <p:extLst>
      <p:ext uri="{BB962C8B-B14F-4D97-AF65-F5344CB8AC3E}">
        <p14:creationId xmlns:p14="http://schemas.microsoft.com/office/powerpoint/2010/main" val="634742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a:off x="0" y="158445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8D6C5EEF-BC82-4013-B382-8E370E73B603}"/>
              </a:ext>
            </a:extLst>
          </p:cNvPr>
          <p:cNvSpPr>
            <a:spLocks noGrp="1"/>
          </p:cNvSpPr>
          <p:nvPr>
            <p:ph type="title"/>
          </p:nvPr>
        </p:nvSpPr>
        <p:spPr>
          <a:xfrm>
            <a:off x="804672" y="338328"/>
            <a:ext cx="6824109" cy="1773936"/>
          </a:xfrm>
        </p:spPr>
        <p:txBody>
          <a:bodyPr vert="horz" lIns="91440" tIns="45720" rIns="91440" bIns="45720" rtlCol="0" anchor="ctr">
            <a:normAutofit/>
          </a:bodyPr>
          <a:lstStyle/>
          <a:p>
            <a:r>
              <a:rPr lang="en-US" b="1" dirty="0">
                <a:solidFill>
                  <a:srgbClr val="FFFFFF"/>
                </a:solidFill>
              </a:rPr>
              <a:t>PLANT AND ANIMAL CELLS</a:t>
            </a:r>
            <a:endParaRPr lang="en-US" b="1" dirty="0">
              <a:solidFill>
                <a:srgbClr val="FFFFFF"/>
              </a:solidFill>
              <a:cs typeface="Calibri Light"/>
            </a:endParaRPr>
          </a:p>
        </p:txBody>
      </p:sp>
      <p:sp>
        <p:nvSpPr>
          <p:cNvPr id="16" name="Rectangle 15">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805364"/>
            <a:ext cx="12188952" cy="40526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5C126BDE-AE2F-449D-8CCE-2C6BD4A6A1AF}"/>
              </a:ext>
            </a:extLst>
          </p:cNvPr>
          <p:cNvPicPr>
            <a:picLocks noChangeAspect="1"/>
          </p:cNvPicPr>
          <p:nvPr/>
        </p:nvPicPr>
        <p:blipFill>
          <a:blip r:embed="rId3"/>
          <a:stretch>
            <a:fillRect/>
          </a:stretch>
        </p:blipFill>
        <p:spPr>
          <a:xfrm>
            <a:off x="8361858" y="2766903"/>
            <a:ext cx="3417822" cy="2681779"/>
          </a:xfrm>
          <a:prstGeom prst="rect">
            <a:avLst/>
          </a:prstGeom>
        </p:spPr>
      </p:pic>
      <p:pic>
        <p:nvPicPr>
          <p:cNvPr id="5" name="Picture 5">
            <a:extLst>
              <a:ext uri="{FF2B5EF4-FFF2-40B4-BE49-F238E27FC236}">
                <a16:creationId xmlns:a16="http://schemas.microsoft.com/office/drawing/2014/main" id="{658387C9-DB42-42C9-8C53-4CCB89C68ADE}"/>
              </a:ext>
            </a:extLst>
          </p:cNvPr>
          <p:cNvPicPr>
            <a:picLocks noGrp="1" noChangeAspect="1"/>
          </p:cNvPicPr>
          <p:nvPr>
            <p:ph sz="half" idx="1"/>
          </p:nvPr>
        </p:nvPicPr>
        <p:blipFill>
          <a:blip r:embed="rId4"/>
          <a:stretch>
            <a:fillRect/>
          </a:stretch>
        </p:blipFill>
        <p:spPr>
          <a:xfrm>
            <a:off x="4185096" y="2766388"/>
            <a:ext cx="4057996" cy="2682808"/>
          </a:xfrm>
          <a:prstGeom prst="rect">
            <a:avLst/>
          </a:prstGeom>
        </p:spPr>
      </p:pic>
      <p:sp>
        <p:nvSpPr>
          <p:cNvPr id="3" name="Slide Number Placeholder 2">
            <a:extLst>
              <a:ext uri="{FF2B5EF4-FFF2-40B4-BE49-F238E27FC236}">
                <a16:creationId xmlns:a16="http://schemas.microsoft.com/office/drawing/2014/main" id="{FA900D0B-8D9D-4CF3-8B70-A2F0D9200B1D}"/>
              </a:ext>
            </a:extLst>
          </p:cNvPr>
          <p:cNvSpPr>
            <a:spLocks noGrp="1"/>
          </p:cNvSpPr>
          <p:nvPr>
            <p:ph type="sldNum" sz="quarter" idx="12"/>
          </p:nvPr>
        </p:nvSpPr>
        <p:spPr>
          <a:xfrm>
            <a:off x="10817352" y="6223702"/>
            <a:ext cx="570728" cy="314067"/>
          </a:xfrm>
        </p:spPr>
        <p:txBody>
          <a:bodyPr vert="horz" lIns="91440" tIns="45720" rIns="91440" bIns="45720" rtlCol="0" anchor="ctr">
            <a:normAutofit/>
          </a:bodyPr>
          <a:lstStyle/>
          <a:p>
            <a:pPr>
              <a:spcAft>
                <a:spcPts val="600"/>
              </a:spcAft>
            </a:pPr>
            <a:r>
              <a:rPr lang="en-US" sz="1100">
                <a:solidFill>
                  <a:srgbClr val="898989"/>
                </a:solidFill>
              </a:rPr>
              <a:t>3</a:t>
            </a:r>
          </a:p>
        </p:txBody>
      </p:sp>
      <p:sp>
        <p:nvSpPr>
          <p:cNvPr id="9" name="TextBox 8">
            <a:extLst>
              <a:ext uri="{FF2B5EF4-FFF2-40B4-BE49-F238E27FC236}">
                <a16:creationId xmlns:a16="http://schemas.microsoft.com/office/drawing/2014/main" id="{C5A4D381-E5A6-4DA9-9A53-231FDE8D6422}"/>
              </a:ext>
            </a:extLst>
          </p:cNvPr>
          <p:cNvSpPr txBox="1"/>
          <p:nvPr/>
        </p:nvSpPr>
        <p:spPr>
          <a:xfrm>
            <a:off x="533400" y="2761673"/>
            <a:ext cx="364374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These illustrations show typical structures found in plant and animal cells. </a:t>
            </a:r>
            <a:endParaRPr lang="en-US" sz="3200">
              <a:cs typeface="Calibri"/>
            </a:endParaRPr>
          </a:p>
        </p:txBody>
      </p:sp>
      <p:sp>
        <p:nvSpPr>
          <p:cNvPr id="10" name="TextBox 9">
            <a:extLst>
              <a:ext uri="{FF2B5EF4-FFF2-40B4-BE49-F238E27FC236}">
                <a16:creationId xmlns:a16="http://schemas.microsoft.com/office/drawing/2014/main" id="{637CF2BA-991B-41B5-9003-E25C096DFF77}"/>
              </a:ext>
            </a:extLst>
          </p:cNvPr>
          <p:cNvSpPr txBox="1"/>
          <p:nvPr/>
        </p:nvSpPr>
        <p:spPr>
          <a:xfrm>
            <a:off x="8700366" y="56177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ANIMAL CELL STRUCTURE</a:t>
            </a:r>
          </a:p>
        </p:txBody>
      </p:sp>
      <p:sp>
        <p:nvSpPr>
          <p:cNvPr id="11" name="TextBox 10">
            <a:extLst>
              <a:ext uri="{FF2B5EF4-FFF2-40B4-BE49-F238E27FC236}">
                <a16:creationId xmlns:a16="http://schemas.microsoft.com/office/drawing/2014/main" id="{8606A0EA-4757-48D2-98FA-5496DDA3768C}"/>
              </a:ext>
            </a:extLst>
          </p:cNvPr>
          <p:cNvSpPr txBox="1"/>
          <p:nvPr/>
        </p:nvSpPr>
        <p:spPr>
          <a:xfrm>
            <a:off x="4883150" y="56220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PLANT CELL STRUCTURE</a:t>
            </a:r>
          </a:p>
        </p:txBody>
      </p:sp>
    </p:spTree>
    <p:extLst>
      <p:ext uri="{BB962C8B-B14F-4D97-AF65-F5344CB8AC3E}">
        <p14:creationId xmlns:p14="http://schemas.microsoft.com/office/powerpoint/2010/main" val="10194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F63618-6063-4CFF-954B-4C701AE85A3F}"/>
              </a:ext>
            </a:extLst>
          </p:cNvPr>
          <p:cNvSpPr>
            <a:spLocks noGrp="1"/>
          </p:cNvSpPr>
          <p:nvPr>
            <p:ph type="title"/>
          </p:nvPr>
        </p:nvSpPr>
        <p:spPr>
          <a:xfrm>
            <a:off x="1179576" y="822960"/>
            <a:ext cx="9829800" cy="1325880"/>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PHOTOSYNTHESIS</a:t>
            </a:r>
          </a:p>
        </p:txBody>
      </p:sp>
      <p:sp>
        <p:nvSpPr>
          <p:cNvPr id="6" name="TextBox 5">
            <a:extLst>
              <a:ext uri="{FF2B5EF4-FFF2-40B4-BE49-F238E27FC236}">
                <a16:creationId xmlns:a16="http://schemas.microsoft.com/office/drawing/2014/main" id="{F35EEC00-FC76-4DB1-8BB4-D3508D691AFA}"/>
              </a:ext>
            </a:extLst>
          </p:cNvPr>
          <p:cNvSpPr txBox="1"/>
          <p:nvPr/>
        </p:nvSpPr>
        <p:spPr>
          <a:xfrm>
            <a:off x="804672" y="2827419"/>
            <a:ext cx="5126896" cy="322762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endParaRPr lang="en-US" sz="1900">
              <a:solidFill>
                <a:srgbClr val="000000"/>
              </a:solidFill>
              <a:cs typeface="Calibri" panose="020F0502020204030204"/>
            </a:endParaRPr>
          </a:p>
        </p:txBody>
      </p:sp>
      <p:pic>
        <p:nvPicPr>
          <p:cNvPr id="4" name="Picture 4">
            <a:extLst>
              <a:ext uri="{FF2B5EF4-FFF2-40B4-BE49-F238E27FC236}">
                <a16:creationId xmlns:a16="http://schemas.microsoft.com/office/drawing/2014/main" id="{FD2877F6-E194-4F99-AC7A-753D1E851940}"/>
              </a:ext>
            </a:extLst>
          </p:cNvPr>
          <p:cNvPicPr>
            <a:picLocks noGrp="1" noChangeAspect="1"/>
          </p:cNvPicPr>
          <p:nvPr>
            <p:ph idx="1"/>
          </p:nvPr>
        </p:nvPicPr>
        <p:blipFill>
          <a:blip r:embed="rId3"/>
          <a:stretch>
            <a:fillRect/>
          </a:stretch>
        </p:blipFill>
        <p:spPr>
          <a:xfrm>
            <a:off x="6752651" y="3945165"/>
            <a:ext cx="4769966" cy="2099246"/>
          </a:xfrm>
          <a:prstGeom prst="rect">
            <a:avLst/>
          </a:prstGeom>
        </p:spPr>
      </p:pic>
      <p:sp>
        <p:nvSpPr>
          <p:cNvPr id="11" name="Slide Number Placeholder 10">
            <a:extLst>
              <a:ext uri="{FF2B5EF4-FFF2-40B4-BE49-F238E27FC236}">
                <a16:creationId xmlns:a16="http://schemas.microsoft.com/office/drawing/2014/main" id="{25F0A6AA-C8AD-4C3A-864E-69610BA866F6}"/>
              </a:ext>
            </a:extLst>
          </p:cNvPr>
          <p:cNvSpPr>
            <a:spLocks noGrp="1"/>
          </p:cNvSpPr>
          <p:nvPr>
            <p:ph type="sldNum" sz="quarter" idx="12"/>
          </p:nvPr>
        </p:nvSpPr>
        <p:spPr>
          <a:xfrm>
            <a:off x="10814867" y="6223702"/>
            <a:ext cx="570728" cy="314067"/>
          </a:xfrm>
        </p:spPr>
        <p:txBody>
          <a:bodyPr vert="horz" lIns="91440" tIns="45720" rIns="91440" bIns="45720" rtlCol="0" anchor="ctr">
            <a:normAutofit/>
          </a:bodyPr>
          <a:lstStyle/>
          <a:p>
            <a:pPr>
              <a:spcAft>
                <a:spcPts val="600"/>
              </a:spcAft>
            </a:pPr>
            <a:r>
              <a:rPr lang="en-US" sz="1100">
                <a:solidFill>
                  <a:srgbClr val="898989"/>
                </a:solidFill>
              </a:rPr>
              <a:t>4</a:t>
            </a:r>
          </a:p>
        </p:txBody>
      </p:sp>
      <p:sp>
        <p:nvSpPr>
          <p:cNvPr id="13" name="TextBox 12">
            <a:extLst>
              <a:ext uri="{FF2B5EF4-FFF2-40B4-BE49-F238E27FC236}">
                <a16:creationId xmlns:a16="http://schemas.microsoft.com/office/drawing/2014/main" id="{8936025D-F715-4117-BD73-9A410018C00A}"/>
              </a:ext>
            </a:extLst>
          </p:cNvPr>
          <p:cNvSpPr txBox="1"/>
          <p:nvPr/>
        </p:nvSpPr>
        <p:spPr>
          <a:xfrm>
            <a:off x="6756400" y="2750128"/>
            <a:ext cx="4625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cs typeface="Calibri"/>
              </a:rPr>
              <a:t>Definition-The process by which a cell captures energy in sunlight and uses it to make food is called photosynthesis.</a:t>
            </a:r>
          </a:p>
        </p:txBody>
      </p:sp>
      <p:sp>
        <p:nvSpPr>
          <p:cNvPr id="14" name="TextBox 13">
            <a:extLst>
              <a:ext uri="{FF2B5EF4-FFF2-40B4-BE49-F238E27FC236}">
                <a16:creationId xmlns:a16="http://schemas.microsoft.com/office/drawing/2014/main" id="{1C3AADC7-348E-452B-BDF1-54FA4A07338F}"/>
              </a:ext>
            </a:extLst>
          </p:cNvPr>
          <p:cNvSpPr txBox="1"/>
          <p:nvPr/>
        </p:nvSpPr>
        <p:spPr>
          <a:xfrm>
            <a:off x="568037" y="4851400"/>
            <a:ext cx="29510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Stage 1- </a:t>
            </a:r>
            <a:r>
              <a:rPr lang="en-US" dirty="0">
                <a:cs typeface="Calibri"/>
              </a:rPr>
              <a:t>Chloroplasts in plant cells capture energy from sunlight</a:t>
            </a:r>
          </a:p>
        </p:txBody>
      </p:sp>
      <p:pic>
        <p:nvPicPr>
          <p:cNvPr id="15" name="Picture 15">
            <a:extLst>
              <a:ext uri="{FF2B5EF4-FFF2-40B4-BE49-F238E27FC236}">
                <a16:creationId xmlns:a16="http://schemas.microsoft.com/office/drawing/2014/main" id="{68061E70-AA47-439F-A41C-7D63094EB10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1945" y="2753693"/>
            <a:ext cx="2743199" cy="1835523"/>
          </a:xfrm>
          <a:prstGeom prst="rect">
            <a:avLst/>
          </a:prstGeom>
        </p:spPr>
      </p:pic>
      <p:sp>
        <p:nvSpPr>
          <p:cNvPr id="21" name="TextBox 20">
            <a:extLst>
              <a:ext uri="{FF2B5EF4-FFF2-40B4-BE49-F238E27FC236}">
                <a16:creationId xmlns:a16="http://schemas.microsoft.com/office/drawing/2014/main" id="{B9B49D3D-E5B6-48B9-9787-E36F1324716A}"/>
              </a:ext>
            </a:extLst>
          </p:cNvPr>
          <p:cNvSpPr txBox="1"/>
          <p:nvPr/>
        </p:nvSpPr>
        <p:spPr>
          <a:xfrm>
            <a:off x="3708399" y="4851400"/>
            <a:ext cx="31126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STAGE 2 – </a:t>
            </a:r>
            <a:r>
              <a:rPr lang="en-US" dirty="0"/>
              <a:t>The captured light energy is used to produce sugars and oxygen from water and carbon dioxide.</a:t>
            </a:r>
            <a:endParaRPr lang="en-US" b="1" dirty="0"/>
          </a:p>
        </p:txBody>
      </p:sp>
      <p:pic>
        <p:nvPicPr>
          <p:cNvPr id="22" name="Picture 22">
            <a:extLst>
              <a:ext uri="{FF2B5EF4-FFF2-40B4-BE49-F238E27FC236}">
                <a16:creationId xmlns:a16="http://schemas.microsoft.com/office/drawing/2014/main" id="{6C9511B6-1160-41A4-9748-57F28C5570F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100946" y="2822862"/>
            <a:ext cx="1761837" cy="1801091"/>
          </a:xfrm>
          <a:prstGeom prst="rect">
            <a:avLst/>
          </a:prstGeom>
        </p:spPr>
      </p:pic>
    </p:spTree>
    <p:extLst>
      <p:ext uri="{BB962C8B-B14F-4D97-AF65-F5344CB8AC3E}">
        <p14:creationId xmlns:p14="http://schemas.microsoft.com/office/powerpoint/2010/main" val="1301290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C15849-79DC-4CC9-AF1A-02286E72F79A}"/>
              </a:ext>
            </a:extLst>
          </p:cNvPr>
          <p:cNvSpPr>
            <a:spLocks noGrp="1"/>
          </p:cNvSpPr>
          <p:nvPr>
            <p:ph type="title"/>
          </p:nvPr>
        </p:nvSpPr>
        <p:spPr>
          <a:xfrm>
            <a:off x="1179576" y="822960"/>
            <a:ext cx="9829800" cy="1325880"/>
          </a:xfrm>
        </p:spPr>
        <p:txBody>
          <a:bodyPr vert="horz" lIns="91440" tIns="45720" rIns="91440" bIns="45720" rtlCol="0" anchor="ctr">
            <a:normAutofit/>
          </a:bodyPr>
          <a:lstStyle/>
          <a:p>
            <a:pPr algn="ctr"/>
            <a:r>
              <a:rPr lang="en-US" b="1" dirty="0">
                <a:solidFill>
                  <a:srgbClr val="FFFFFF"/>
                </a:solidFill>
                <a:latin typeface="Calibri Light"/>
                <a:cs typeface="Calibri"/>
              </a:rPr>
              <a:t>CELLULAR RESPIRATION</a:t>
            </a:r>
            <a:endParaRPr lang="en-US" b="1" kern="1200" dirty="0">
              <a:solidFill>
                <a:srgbClr val="FFFFFF"/>
              </a:solidFill>
              <a:latin typeface="Calibri Light"/>
              <a:cs typeface="Calibri"/>
            </a:endParaRPr>
          </a:p>
        </p:txBody>
      </p:sp>
      <p:pic>
        <p:nvPicPr>
          <p:cNvPr id="6" name="Picture 6">
            <a:extLst>
              <a:ext uri="{FF2B5EF4-FFF2-40B4-BE49-F238E27FC236}">
                <a16:creationId xmlns:a16="http://schemas.microsoft.com/office/drawing/2014/main" id="{1E4AA186-E936-4F95-BD31-7385789826CE}"/>
              </a:ext>
            </a:extLst>
          </p:cNvPr>
          <p:cNvPicPr>
            <a:picLocks noGrp="1" noChangeAspect="1"/>
          </p:cNvPicPr>
          <p:nvPr>
            <p:ph sz="half" idx="1"/>
          </p:nvPr>
        </p:nvPicPr>
        <p:blipFill rotWithShape="1">
          <a:blip r:embed="rId3"/>
          <a:srcRect l="6695" r="3995" b="282"/>
          <a:stretch/>
        </p:blipFill>
        <p:spPr>
          <a:xfrm>
            <a:off x="6912215" y="3959770"/>
            <a:ext cx="4660153" cy="2029519"/>
          </a:xfrm>
          <a:prstGeom prst="rect">
            <a:avLst/>
          </a:prstGeom>
        </p:spPr>
      </p:pic>
      <p:sp>
        <p:nvSpPr>
          <p:cNvPr id="4" name="Slide Number Placeholder 3">
            <a:extLst>
              <a:ext uri="{FF2B5EF4-FFF2-40B4-BE49-F238E27FC236}">
                <a16:creationId xmlns:a16="http://schemas.microsoft.com/office/drawing/2014/main" id="{96469DD7-4571-4C6F-9B55-F07DDC55DF1C}"/>
              </a:ext>
            </a:extLst>
          </p:cNvPr>
          <p:cNvSpPr>
            <a:spLocks noGrp="1"/>
          </p:cNvSpPr>
          <p:nvPr>
            <p:ph type="sldNum" sz="quarter" idx="12"/>
          </p:nvPr>
        </p:nvSpPr>
        <p:spPr>
          <a:xfrm>
            <a:off x="10814867" y="6223702"/>
            <a:ext cx="570728" cy="314067"/>
          </a:xfrm>
        </p:spPr>
        <p:txBody>
          <a:bodyPr vert="horz" lIns="91440" tIns="45720" rIns="91440" bIns="45720" rtlCol="0" anchor="ctr">
            <a:normAutofit/>
          </a:bodyPr>
          <a:lstStyle/>
          <a:p>
            <a:pPr>
              <a:spcAft>
                <a:spcPts val="600"/>
              </a:spcAft>
            </a:pPr>
            <a:r>
              <a:rPr lang="en-US" sz="1100" dirty="0">
                <a:solidFill>
                  <a:srgbClr val="898989"/>
                </a:solidFill>
                <a:cs typeface="Calibri"/>
              </a:rPr>
              <a:t>5</a:t>
            </a:r>
          </a:p>
        </p:txBody>
      </p:sp>
      <p:sp>
        <p:nvSpPr>
          <p:cNvPr id="18" name="TextBox 17">
            <a:extLst>
              <a:ext uri="{FF2B5EF4-FFF2-40B4-BE49-F238E27FC236}">
                <a16:creationId xmlns:a16="http://schemas.microsoft.com/office/drawing/2014/main" id="{4C3BF23B-AC8F-40B2-98B6-0646BD678BE3}"/>
              </a:ext>
            </a:extLst>
          </p:cNvPr>
          <p:cNvSpPr txBox="1"/>
          <p:nvPr/>
        </p:nvSpPr>
        <p:spPr>
          <a:xfrm>
            <a:off x="6906490" y="2796310"/>
            <a:ext cx="45904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cs typeface="Calibri"/>
              </a:rPr>
              <a:t>Definition: Cellular Respiration is the process by which cells obtain energy from glucose. </a:t>
            </a:r>
          </a:p>
        </p:txBody>
      </p:sp>
      <p:pic>
        <p:nvPicPr>
          <p:cNvPr id="19" name="Picture 19">
            <a:extLst>
              <a:ext uri="{FF2B5EF4-FFF2-40B4-BE49-F238E27FC236}">
                <a16:creationId xmlns:a16="http://schemas.microsoft.com/office/drawing/2014/main" id="{BDA5F325-48E9-416E-B595-7DF493EDDC5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927763" y="2681329"/>
            <a:ext cx="1911927" cy="2141889"/>
          </a:xfrm>
          <a:prstGeom prst="rect">
            <a:avLst/>
          </a:prstGeom>
        </p:spPr>
      </p:pic>
      <p:pic>
        <p:nvPicPr>
          <p:cNvPr id="22" name="Picture 22">
            <a:extLst>
              <a:ext uri="{FF2B5EF4-FFF2-40B4-BE49-F238E27FC236}">
                <a16:creationId xmlns:a16="http://schemas.microsoft.com/office/drawing/2014/main" id="{07EB1465-F28E-48CC-9024-2B36841ADD6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56493" y="2833959"/>
            <a:ext cx="2743198" cy="1444082"/>
          </a:xfrm>
          <a:prstGeom prst="rect">
            <a:avLst/>
          </a:prstGeom>
        </p:spPr>
      </p:pic>
      <p:sp>
        <p:nvSpPr>
          <p:cNvPr id="31" name="TextBox 30">
            <a:extLst>
              <a:ext uri="{FF2B5EF4-FFF2-40B4-BE49-F238E27FC236}">
                <a16:creationId xmlns:a16="http://schemas.microsoft.com/office/drawing/2014/main" id="{6CE6EFC2-9DD6-479A-B83D-7FC089F5363F}"/>
              </a:ext>
            </a:extLst>
          </p:cNvPr>
          <p:cNvSpPr txBox="1"/>
          <p:nvPr/>
        </p:nvSpPr>
        <p:spPr>
          <a:xfrm>
            <a:off x="290945" y="4828309"/>
            <a:ext cx="32858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STAGE 1- </a:t>
            </a:r>
            <a:r>
              <a:rPr lang="en-US" dirty="0"/>
              <a:t>In the cytoplasm, glucose is broken down into smaller molecules. A small amount of energy is released.</a:t>
            </a:r>
            <a:endParaRPr lang="en-US" b="1" dirty="0"/>
          </a:p>
        </p:txBody>
      </p:sp>
      <p:sp>
        <p:nvSpPr>
          <p:cNvPr id="32" name="TextBox 31">
            <a:extLst>
              <a:ext uri="{FF2B5EF4-FFF2-40B4-BE49-F238E27FC236}">
                <a16:creationId xmlns:a16="http://schemas.microsoft.com/office/drawing/2014/main" id="{EFDD19D1-4DCD-410A-ABF5-54CD26EB7B72}"/>
              </a:ext>
            </a:extLst>
          </p:cNvPr>
          <p:cNvSpPr txBox="1"/>
          <p:nvPr/>
        </p:nvSpPr>
        <p:spPr>
          <a:xfrm>
            <a:off x="3465944" y="4828309"/>
            <a:ext cx="351674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STAGE 2- </a:t>
            </a:r>
            <a:r>
              <a:rPr lang="en-US" dirty="0"/>
              <a:t>In the mitochondria, the smaller molecules combine with oxygen to produce water and carbon dioxide. This reaction releases a large amount of energy.</a:t>
            </a:r>
            <a:endParaRPr lang="en-US" dirty="0">
              <a:cs typeface="Calibri"/>
            </a:endParaRPr>
          </a:p>
        </p:txBody>
      </p:sp>
    </p:spTree>
    <p:extLst>
      <p:ext uri="{BB962C8B-B14F-4D97-AF65-F5344CB8AC3E}">
        <p14:creationId xmlns:p14="http://schemas.microsoft.com/office/powerpoint/2010/main" val="2748843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5">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77">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2" name="Title 1">
            <a:extLst>
              <a:ext uri="{FF2B5EF4-FFF2-40B4-BE49-F238E27FC236}">
                <a16:creationId xmlns:a16="http://schemas.microsoft.com/office/drawing/2014/main" id="{1BC2C6D0-8473-4AF0-BEC1-B83A11965874}"/>
              </a:ext>
            </a:extLst>
          </p:cNvPr>
          <p:cNvSpPr>
            <a:spLocks noGrp="1"/>
          </p:cNvSpPr>
          <p:nvPr>
            <p:ph type="title"/>
          </p:nvPr>
        </p:nvSpPr>
        <p:spPr>
          <a:xfrm>
            <a:off x="7910216" y="1592301"/>
            <a:ext cx="4178481" cy="2683187"/>
          </a:xfrm>
        </p:spPr>
        <p:txBody>
          <a:bodyPr vert="horz" lIns="91440" tIns="45720" rIns="91440" bIns="45720" rtlCol="0" anchor="b">
            <a:normAutofit/>
          </a:bodyPr>
          <a:lstStyle/>
          <a:p>
            <a:r>
              <a:rPr lang="en-US" b="1" dirty="0">
                <a:solidFill>
                  <a:srgbClr val="FFFFFF"/>
                </a:solidFill>
              </a:rPr>
              <a:t>PHOTOSYNTHESIS CELLULAR RESPIRATION</a:t>
            </a:r>
            <a:endParaRPr lang="en-US" b="1" kern="1200" dirty="0">
              <a:solidFill>
                <a:srgbClr val="FFFFFF"/>
              </a:solidFill>
              <a:latin typeface="+mj-lt"/>
              <a:cs typeface="Calibri Light"/>
            </a:endParaRPr>
          </a:p>
        </p:txBody>
      </p:sp>
      <p:sp>
        <p:nvSpPr>
          <p:cNvPr id="82" name="Rectangle 79">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9F94EF5-76A3-44EE-93F2-6DA29066560B}"/>
              </a:ext>
            </a:extLst>
          </p:cNvPr>
          <p:cNvSpPr>
            <a:spLocks noGrp="1"/>
          </p:cNvSpPr>
          <p:nvPr>
            <p:ph type="sldNum" sz="quarter" idx="12"/>
          </p:nvPr>
        </p:nvSpPr>
        <p:spPr>
          <a:xfrm>
            <a:off x="804672" y="6227064"/>
            <a:ext cx="570728" cy="314067"/>
          </a:xfrm>
        </p:spPr>
        <p:txBody>
          <a:bodyPr vert="horz" lIns="91440" tIns="45720" rIns="91440" bIns="45720" rtlCol="0" anchor="ctr">
            <a:normAutofit/>
          </a:bodyPr>
          <a:lstStyle/>
          <a:p>
            <a:pPr algn="l">
              <a:spcAft>
                <a:spcPts val="600"/>
              </a:spcAft>
            </a:pPr>
            <a:r>
              <a:rPr lang="en-US" sz="1100">
                <a:solidFill>
                  <a:srgbClr val="898989"/>
                </a:solidFill>
              </a:rPr>
              <a:t>6</a:t>
            </a:r>
          </a:p>
        </p:txBody>
      </p:sp>
      <p:sp>
        <p:nvSpPr>
          <p:cNvPr id="4" name="TextBox 3">
            <a:extLst>
              <a:ext uri="{FF2B5EF4-FFF2-40B4-BE49-F238E27FC236}">
                <a16:creationId xmlns:a16="http://schemas.microsoft.com/office/drawing/2014/main" id="{76512700-39AD-4FE8-820E-F31CBFC694EA}"/>
              </a:ext>
            </a:extLst>
          </p:cNvPr>
          <p:cNvSpPr txBox="1"/>
          <p:nvPr/>
        </p:nvSpPr>
        <p:spPr>
          <a:xfrm>
            <a:off x="4759037" y="38123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8" name="Picture 8">
            <a:extLst>
              <a:ext uri="{FF2B5EF4-FFF2-40B4-BE49-F238E27FC236}">
                <a16:creationId xmlns:a16="http://schemas.microsoft.com/office/drawing/2014/main" id="{20C63DC1-4318-4C5E-A30F-03A8F653CF57}"/>
              </a:ext>
            </a:extLst>
          </p:cNvPr>
          <p:cNvPicPr>
            <a:picLocks noChangeAspect="1"/>
          </p:cNvPicPr>
          <p:nvPr/>
        </p:nvPicPr>
        <p:blipFill rotWithShape="1">
          <a:blip r:embed="rId3"/>
          <a:srcRect l="217" t="-295" r="-434" b="590"/>
          <a:stretch/>
        </p:blipFill>
        <p:spPr>
          <a:xfrm>
            <a:off x="-3509" y="-4206"/>
            <a:ext cx="7765456" cy="6866411"/>
          </a:xfrm>
          <a:prstGeom prst="rect">
            <a:avLst/>
          </a:prstGeom>
        </p:spPr>
      </p:pic>
    </p:spTree>
    <p:extLst>
      <p:ext uri="{BB962C8B-B14F-4D97-AF65-F5344CB8AC3E}">
        <p14:creationId xmlns:p14="http://schemas.microsoft.com/office/powerpoint/2010/main" val="3670870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2741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a:off x="0" y="1217573"/>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7AA6A522-BED9-48FA-8266-D918E97C3A4E}"/>
              </a:ext>
            </a:extLst>
          </p:cNvPr>
          <p:cNvSpPr>
            <a:spLocks noGrp="1"/>
          </p:cNvSpPr>
          <p:nvPr>
            <p:ph type="title"/>
          </p:nvPr>
        </p:nvSpPr>
        <p:spPr>
          <a:xfrm>
            <a:off x="5122672" y="468745"/>
            <a:ext cx="2462944" cy="1149321"/>
          </a:xfrm>
        </p:spPr>
        <p:txBody>
          <a:bodyPr vert="horz" lIns="91440" tIns="45720" rIns="91440" bIns="45720" rtlCol="0" anchor="ctr">
            <a:normAutofit/>
          </a:bodyPr>
          <a:lstStyle/>
          <a:p>
            <a:r>
              <a:rPr lang="en-US" b="1" dirty="0">
                <a:solidFill>
                  <a:srgbClr val="FFFFFF"/>
                </a:solidFill>
                <a:cs typeface="Calibri Light"/>
              </a:rPr>
              <a:t>ENERGY</a:t>
            </a:r>
            <a:endParaRPr lang="en-US" b="1" kern="1200" dirty="0">
              <a:solidFill>
                <a:srgbClr val="FFFFFF"/>
              </a:solidFill>
              <a:latin typeface="+mj-lt"/>
              <a:ea typeface="+mj-ea"/>
              <a:cs typeface="+mj-cs"/>
            </a:endParaRPr>
          </a:p>
        </p:txBody>
      </p:sp>
      <p:sp>
        <p:nvSpPr>
          <p:cNvPr id="40" name="Rectangle 39">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466471"/>
            <a:ext cx="12188952" cy="4391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4373EA9-E35D-44B7-A54B-81E43B7FC28B}"/>
              </a:ext>
            </a:extLst>
          </p:cNvPr>
          <p:cNvPicPr>
            <a:picLocks noGrp="1" noChangeAspect="1"/>
          </p:cNvPicPr>
          <p:nvPr>
            <p:ph idx="1"/>
          </p:nvPr>
        </p:nvPicPr>
        <p:blipFill>
          <a:blip r:embed="rId3"/>
          <a:stretch>
            <a:fillRect/>
          </a:stretch>
        </p:blipFill>
        <p:spPr>
          <a:xfrm>
            <a:off x="477756" y="3495804"/>
            <a:ext cx="3668887" cy="3055696"/>
          </a:xfrm>
          <a:prstGeom prst="rect">
            <a:avLst/>
          </a:prstGeom>
        </p:spPr>
      </p:pic>
      <p:sp>
        <p:nvSpPr>
          <p:cNvPr id="7" name="TextBox 6">
            <a:extLst>
              <a:ext uri="{FF2B5EF4-FFF2-40B4-BE49-F238E27FC236}">
                <a16:creationId xmlns:a16="http://schemas.microsoft.com/office/drawing/2014/main" id="{1D6AB6FE-A348-49B0-93FE-0211A6769D5A}"/>
              </a:ext>
            </a:extLst>
          </p:cNvPr>
          <p:cNvSpPr txBox="1"/>
          <p:nvPr/>
        </p:nvSpPr>
        <p:spPr>
          <a:xfrm>
            <a:off x="351235" y="2538782"/>
            <a:ext cx="4128655" cy="84926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i="1" dirty="0">
                <a:solidFill>
                  <a:srgbClr val="000000"/>
                </a:solidFill>
              </a:rPr>
              <a:t>Definition-Is the ability to do work, Transfer heat or cause change</a:t>
            </a:r>
            <a:endParaRPr lang="en-US" sz="2000" i="1">
              <a:solidFill>
                <a:srgbClr val="000000"/>
              </a:solidFill>
              <a:cs typeface="Calibri" panose="020F0502020204030204"/>
            </a:endParaRPr>
          </a:p>
        </p:txBody>
      </p:sp>
      <p:sp>
        <p:nvSpPr>
          <p:cNvPr id="3" name="Slide Number Placeholder 2">
            <a:extLst>
              <a:ext uri="{FF2B5EF4-FFF2-40B4-BE49-F238E27FC236}">
                <a16:creationId xmlns:a16="http://schemas.microsoft.com/office/drawing/2014/main" id="{CA2DEDC3-BDEB-44A3-858F-F5E49CF1DB69}"/>
              </a:ext>
            </a:extLst>
          </p:cNvPr>
          <p:cNvSpPr>
            <a:spLocks noGrp="1"/>
          </p:cNvSpPr>
          <p:nvPr>
            <p:ph type="sldNum" sz="quarter" idx="12"/>
          </p:nvPr>
        </p:nvSpPr>
        <p:spPr>
          <a:xfrm>
            <a:off x="10814867" y="6223702"/>
            <a:ext cx="570728" cy="314067"/>
          </a:xfrm>
        </p:spPr>
        <p:txBody>
          <a:bodyPr vert="horz" lIns="91440" tIns="45720" rIns="91440" bIns="45720" rtlCol="0" anchor="ctr">
            <a:normAutofit/>
          </a:bodyPr>
          <a:lstStyle/>
          <a:p>
            <a:pPr>
              <a:spcAft>
                <a:spcPts val="600"/>
              </a:spcAft>
            </a:pPr>
            <a:r>
              <a:rPr lang="en-US" sz="1100">
                <a:solidFill>
                  <a:srgbClr val="898989"/>
                </a:solidFill>
              </a:rPr>
              <a:t>7</a:t>
            </a:r>
          </a:p>
        </p:txBody>
      </p:sp>
      <p:pic>
        <p:nvPicPr>
          <p:cNvPr id="6" name="Picture 7">
            <a:extLst>
              <a:ext uri="{FF2B5EF4-FFF2-40B4-BE49-F238E27FC236}">
                <a16:creationId xmlns:a16="http://schemas.microsoft.com/office/drawing/2014/main" id="{A1045DEE-FCF8-464B-B3E4-01B1E73D360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643438" y="2538413"/>
            <a:ext cx="2284413" cy="1722438"/>
          </a:xfrm>
          <a:prstGeom prst="rect">
            <a:avLst/>
          </a:prstGeom>
        </p:spPr>
      </p:pic>
      <p:sp>
        <p:nvSpPr>
          <p:cNvPr id="8" name="TextBox 7">
            <a:extLst>
              <a:ext uri="{FF2B5EF4-FFF2-40B4-BE49-F238E27FC236}">
                <a16:creationId xmlns:a16="http://schemas.microsoft.com/office/drawing/2014/main" id="{BCFB185F-FDFF-480D-8957-D3CA9A9A7F03}"/>
              </a:ext>
            </a:extLst>
          </p:cNvPr>
          <p:cNvSpPr txBox="1"/>
          <p:nvPr/>
        </p:nvSpPr>
        <p:spPr>
          <a:xfrm>
            <a:off x="4978400" y="4861791"/>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pic>
        <p:nvPicPr>
          <p:cNvPr id="13" name="Picture 13" descr="The sun emitting a mid-level solar flare | Free public domain photo - 418599">
            <a:extLst>
              <a:ext uri="{FF2B5EF4-FFF2-40B4-BE49-F238E27FC236}">
                <a16:creationId xmlns:a16="http://schemas.microsoft.com/office/drawing/2014/main" id="{3DE0E184-CCA0-45E0-BB95-A3997AF9AC46}"/>
              </a:ext>
            </a:extLst>
          </p:cNvPr>
          <p:cNvPicPr>
            <a:picLocks noChangeAspect="1"/>
          </p:cNvPicPr>
          <p:nvPr/>
        </p:nvPicPr>
        <p:blipFill>
          <a:blip r:embed="rId6"/>
          <a:stretch>
            <a:fillRect/>
          </a:stretch>
        </p:blipFill>
        <p:spPr>
          <a:xfrm>
            <a:off x="4639253" y="4362738"/>
            <a:ext cx="2292782" cy="2034165"/>
          </a:xfrm>
          <a:prstGeom prst="rect">
            <a:avLst/>
          </a:prstGeom>
        </p:spPr>
      </p:pic>
      <p:pic>
        <p:nvPicPr>
          <p:cNvPr id="15" name="Picture 15" descr="Nuclear energy 1080P, 2K, 4K, 5K HD wallpapers free download | Wallpaper Flare">
            <a:extLst>
              <a:ext uri="{FF2B5EF4-FFF2-40B4-BE49-F238E27FC236}">
                <a16:creationId xmlns:a16="http://schemas.microsoft.com/office/drawing/2014/main" id="{5FBF922E-1B3F-4B7F-8618-531641DD2BE8}"/>
              </a:ext>
            </a:extLst>
          </p:cNvPr>
          <p:cNvPicPr>
            <a:picLocks noChangeAspect="1"/>
          </p:cNvPicPr>
          <p:nvPr/>
        </p:nvPicPr>
        <p:blipFill>
          <a:blip r:embed="rId7"/>
          <a:stretch>
            <a:fillRect/>
          </a:stretch>
        </p:blipFill>
        <p:spPr>
          <a:xfrm>
            <a:off x="9415464" y="4328102"/>
            <a:ext cx="1648258" cy="2057256"/>
          </a:xfrm>
          <a:prstGeom prst="rect">
            <a:avLst/>
          </a:prstGeom>
        </p:spPr>
      </p:pic>
      <p:pic>
        <p:nvPicPr>
          <p:cNvPr id="16" name="Picture 17">
            <a:extLst>
              <a:ext uri="{FF2B5EF4-FFF2-40B4-BE49-F238E27FC236}">
                <a16:creationId xmlns:a16="http://schemas.microsoft.com/office/drawing/2014/main" id="{97712A82-D478-4B4C-8A0A-042F8F5E6B6F}"/>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9045" r="16583" b="1025"/>
          <a:stretch/>
        </p:blipFill>
        <p:spPr>
          <a:xfrm>
            <a:off x="9392372" y="2538413"/>
            <a:ext cx="1710770" cy="1704792"/>
          </a:xfrm>
          <a:prstGeom prst="rect">
            <a:avLst/>
          </a:prstGeom>
        </p:spPr>
      </p:pic>
      <p:pic>
        <p:nvPicPr>
          <p:cNvPr id="22" name="Picture 24">
            <a:extLst>
              <a:ext uri="{FF2B5EF4-FFF2-40B4-BE49-F238E27FC236}">
                <a16:creationId xmlns:a16="http://schemas.microsoft.com/office/drawing/2014/main" id="{EDCB522A-0FBF-4117-9F59-9660EE6DB3D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171459" y="4362739"/>
            <a:ext cx="1865456" cy="2034165"/>
          </a:xfrm>
          <a:prstGeom prst="rect">
            <a:avLst/>
          </a:prstGeom>
        </p:spPr>
      </p:pic>
      <p:sp>
        <p:nvSpPr>
          <p:cNvPr id="27" name="TextBox 26">
            <a:extLst>
              <a:ext uri="{FF2B5EF4-FFF2-40B4-BE49-F238E27FC236}">
                <a16:creationId xmlns:a16="http://schemas.microsoft.com/office/drawing/2014/main" id="{A4D099D0-52E5-478E-BFB0-2EE2D2BF5024}"/>
              </a:ext>
            </a:extLst>
          </p:cNvPr>
          <p:cNvSpPr txBox="1"/>
          <p:nvPr/>
        </p:nvSpPr>
        <p:spPr>
          <a:xfrm>
            <a:off x="4597400" y="3893128"/>
            <a:ext cx="1334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cs typeface="Calibri"/>
              </a:rPr>
              <a:t>Mechanical</a:t>
            </a:r>
          </a:p>
        </p:txBody>
      </p:sp>
      <p:sp>
        <p:nvSpPr>
          <p:cNvPr id="28" name="TextBox 27">
            <a:extLst>
              <a:ext uri="{FF2B5EF4-FFF2-40B4-BE49-F238E27FC236}">
                <a16:creationId xmlns:a16="http://schemas.microsoft.com/office/drawing/2014/main" id="{F5E99712-006D-469B-9DAE-25A031BBCF51}"/>
              </a:ext>
            </a:extLst>
          </p:cNvPr>
          <p:cNvSpPr txBox="1"/>
          <p:nvPr/>
        </p:nvSpPr>
        <p:spPr>
          <a:xfrm>
            <a:off x="2419639" y="5190548"/>
            <a:ext cx="11845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solidFill>
                <a:schemeClr val="bg1"/>
              </a:solidFill>
              <a:highlight>
                <a:srgbClr val="000000"/>
              </a:highlight>
              <a:cs typeface="Calibri"/>
            </a:endParaRPr>
          </a:p>
        </p:txBody>
      </p:sp>
      <p:pic>
        <p:nvPicPr>
          <p:cNvPr id="34" name="Picture 34">
            <a:extLst>
              <a:ext uri="{FF2B5EF4-FFF2-40B4-BE49-F238E27FC236}">
                <a16:creationId xmlns:a16="http://schemas.microsoft.com/office/drawing/2014/main" id="{8DA5655F-3193-4A03-B174-CCF770E68494}"/>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r="10329" b="442"/>
          <a:stretch/>
        </p:blipFill>
        <p:spPr>
          <a:xfrm>
            <a:off x="7056005" y="2538413"/>
            <a:ext cx="2206477" cy="1714832"/>
          </a:xfrm>
          <a:prstGeom prst="rect">
            <a:avLst/>
          </a:prstGeom>
        </p:spPr>
      </p:pic>
      <p:sp>
        <p:nvSpPr>
          <p:cNvPr id="39" name="TextBox 38">
            <a:extLst>
              <a:ext uri="{FF2B5EF4-FFF2-40B4-BE49-F238E27FC236}">
                <a16:creationId xmlns:a16="http://schemas.microsoft.com/office/drawing/2014/main" id="{B07E93C6-5BFC-4086-B98C-F7404EE2442F}"/>
              </a:ext>
            </a:extLst>
          </p:cNvPr>
          <p:cNvSpPr txBox="1"/>
          <p:nvPr/>
        </p:nvSpPr>
        <p:spPr>
          <a:xfrm>
            <a:off x="4640695" y="6003058"/>
            <a:ext cx="965200" cy="380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cs typeface="Calibri"/>
              </a:rPr>
              <a:t>Radiant</a:t>
            </a:r>
          </a:p>
        </p:txBody>
      </p:sp>
      <p:sp>
        <p:nvSpPr>
          <p:cNvPr id="41" name="TextBox 40">
            <a:extLst>
              <a:ext uri="{FF2B5EF4-FFF2-40B4-BE49-F238E27FC236}">
                <a16:creationId xmlns:a16="http://schemas.microsoft.com/office/drawing/2014/main" id="{C3964B83-9AED-4185-B168-7BBD03B70A0A}"/>
              </a:ext>
            </a:extLst>
          </p:cNvPr>
          <p:cNvSpPr txBox="1"/>
          <p:nvPr/>
        </p:nvSpPr>
        <p:spPr>
          <a:xfrm>
            <a:off x="7023389" y="38830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cs typeface="Calibri"/>
              </a:rPr>
              <a:t>Electrical</a:t>
            </a:r>
          </a:p>
        </p:txBody>
      </p:sp>
      <p:sp>
        <p:nvSpPr>
          <p:cNvPr id="42" name="TextBox 41">
            <a:extLst>
              <a:ext uri="{FF2B5EF4-FFF2-40B4-BE49-F238E27FC236}">
                <a16:creationId xmlns:a16="http://schemas.microsoft.com/office/drawing/2014/main" id="{AA796A27-2308-4678-8F21-A1750939B511}"/>
              </a:ext>
            </a:extLst>
          </p:cNvPr>
          <p:cNvSpPr txBox="1"/>
          <p:nvPr/>
        </p:nvSpPr>
        <p:spPr>
          <a:xfrm>
            <a:off x="10445173" y="6334991"/>
            <a:ext cx="9998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rPr>
              <a:t>Nuclear</a:t>
            </a:r>
            <a:endParaRPr lang="en-US" dirty="0">
              <a:solidFill>
                <a:schemeClr val="bg1"/>
              </a:solidFill>
              <a:cs typeface="Calibri"/>
            </a:endParaRPr>
          </a:p>
        </p:txBody>
      </p:sp>
      <p:sp>
        <p:nvSpPr>
          <p:cNvPr id="43" name="TextBox 42">
            <a:extLst>
              <a:ext uri="{FF2B5EF4-FFF2-40B4-BE49-F238E27FC236}">
                <a16:creationId xmlns:a16="http://schemas.microsoft.com/office/drawing/2014/main" id="{22D2AAFF-FEDF-443D-980C-873817EE8144}"/>
              </a:ext>
            </a:extLst>
          </p:cNvPr>
          <p:cNvSpPr txBox="1"/>
          <p:nvPr/>
        </p:nvSpPr>
        <p:spPr>
          <a:xfrm>
            <a:off x="7655502" y="5958321"/>
            <a:ext cx="1161473" cy="380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cs typeface="Calibri"/>
              </a:rPr>
              <a:t>Chemical</a:t>
            </a:r>
            <a:endParaRPr lang="en-US" dirty="0">
              <a:cs typeface="Calibri"/>
            </a:endParaRPr>
          </a:p>
        </p:txBody>
      </p:sp>
      <p:sp>
        <p:nvSpPr>
          <p:cNvPr id="44" name="TextBox 43">
            <a:extLst>
              <a:ext uri="{FF2B5EF4-FFF2-40B4-BE49-F238E27FC236}">
                <a16:creationId xmlns:a16="http://schemas.microsoft.com/office/drawing/2014/main" id="{CD4C1896-3FCC-4BBF-A4C1-B6325F1CD544}"/>
              </a:ext>
            </a:extLst>
          </p:cNvPr>
          <p:cNvSpPr txBox="1"/>
          <p:nvPr/>
        </p:nvSpPr>
        <p:spPr>
          <a:xfrm>
            <a:off x="9414741" y="3896013"/>
            <a:ext cx="12538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cs typeface="Calibri"/>
              </a:rPr>
              <a:t>Thermal</a:t>
            </a:r>
            <a:endParaRPr lang="en-US" dirty="0">
              <a:cs typeface="Calibri"/>
            </a:endParaRPr>
          </a:p>
        </p:txBody>
      </p:sp>
    </p:spTree>
    <p:extLst>
      <p:ext uri="{BB962C8B-B14F-4D97-AF65-F5344CB8AC3E}">
        <p14:creationId xmlns:p14="http://schemas.microsoft.com/office/powerpoint/2010/main" val="261505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1371-324B-4C3F-90C0-35BA175A1556}"/>
              </a:ext>
            </a:extLst>
          </p:cNvPr>
          <p:cNvSpPr>
            <a:spLocks noGrp="1"/>
          </p:cNvSpPr>
          <p:nvPr>
            <p:ph type="ctrTitle"/>
          </p:nvPr>
        </p:nvSpPr>
        <p:spPr/>
        <p:txBody>
          <a:bodyPr/>
          <a:lstStyle/>
          <a:p>
            <a:r>
              <a:rPr lang="en-US" dirty="0"/>
              <a:t>This must be the last page in the PowerPoint</a:t>
            </a:r>
          </a:p>
        </p:txBody>
      </p:sp>
      <p:sp>
        <p:nvSpPr>
          <p:cNvPr id="3" name="Subtitle 2">
            <a:extLst>
              <a:ext uri="{FF2B5EF4-FFF2-40B4-BE49-F238E27FC236}">
                <a16:creationId xmlns:a16="http://schemas.microsoft.com/office/drawing/2014/main" id="{85475424-4C20-4C1F-AFB0-2BFDDA00F15F}"/>
              </a:ext>
            </a:extLst>
          </p:cNvPr>
          <p:cNvSpPr>
            <a:spLocks noGrp="1"/>
          </p:cNvSpPr>
          <p:nvPr>
            <p:ph type="subTitle" idx="1"/>
          </p:nvPr>
        </p:nvSpPr>
        <p:spPr/>
        <p:txBody>
          <a:bodyPr>
            <a:normAutofit fontScale="92500" lnSpcReduction="10000"/>
          </a:bodyPr>
          <a:lstStyle/>
          <a:p>
            <a:r>
              <a:rPr lang="en-US" dirty="0"/>
              <a:t>Instructions</a:t>
            </a:r>
          </a:p>
          <a:p>
            <a:r>
              <a:rPr lang="en-US" dirty="0"/>
              <a:t>Turn your notes into a complete, detailed PowerPoint presentation. You must do more than just insert photos of your notes, but you may include the pictures you drew as part of your presentation. You may use internet pictures as well and you can be creative with the fonts and colors.</a:t>
            </a:r>
          </a:p>
        </p:txBody>
      </p:sp>
    </p:spTree>
    <p:extLst>
      <p:ext uri="{BB962C8B-B14F-4D97-AF65-F5344CB8AC3E}">
        <p14:creationId xmlns:p14="http://schemas.microsoft.com/office/powerpoint/2010/main" val="1801685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C83D302E50974288F20AA3FCA73D7C" ma:contentTypeVersion="7" ma:contentTypeDescription="Create a new document." ma:contentTypeScope="" ma:versionID="22206361018f7d36b1cdee6735250020">
  <xsd:schema xmlns:xsd="http://www.w3.org/2001/XMLSchema" xmlns:xs="http://www.w3.org/2001/XMLSchema" xmlns:p="http://schemas.microsoft.com/office/2006/metadata/properties" xmlns:ns2="478bdcf6-c0b0-4e95-ad43-4b18c3c6ee51" xmlns:ns3="4bd85fcc-f9ce-48b1-aa17-818b319c90c0" targetNamespace="http://schemas.microsoft.com/office/2006/metadata/properties" ma:root="true" ma:fieldsID="79553f5f1a029a42b456eb4ab85b19e3" ns2:_="" ns3:_="">
    <xsd:import namespace="478bdcf6-c0b0-4e95-ad43-4b18c3c6ee51"/>
    <xsd:import namespace="4bd85fcc-f9ce-48b1-aa17-818b319c90c0"/>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8bdcf6-c0b0-4e95-ad43-4b18c3c6ee51"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d85fcc-f9ce-48b1-aa17-818b319c90c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ferenceId xmlns="478bdcf6-c0b0-4e95-ad43-4b18c3c6ee51" xsi:nil="true"/>
  </documentManagement>
</p:properties>
</file>

<file path=customXml/itemProps1.xml><?xml version="1.0" encoding="utf-8"?>
<ds:datastoreItem xmlns:ds="http://schemas.openxmlformats.org/officeDocument/2006/customXml" ds:itemID="{80A29816-B8D1-4C08-B024-6716B9CBBB0F}">
  <ds:schemaRefs>
    <ds:schemaRef ds:uri="http://schemas.microsoft.com/sharepoint/v3/contenttype/forms"/>
  </ds:schemaRefs>
</ds:datastoreItem>
</file>

<file path=customXml/itemProps2.xml><?xml version="1.0" encoding="utf-8"?>
<ds:datastoreItem xmlns:ds="http://schemas.openxmlformats.org/officeDocument/2006/customXml" ds:itemID="{3E7B3BE8-7603-444B-ABB4-10BC790975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8bdcf6-c0b0-4e95-ad43-4b18c3c6ee51"/>
    <ds:schemaRef ds:uri="4bd85fcc-f9ce-48b1-aa17-818b319c90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97C29B-DB86-4531-805A-57C9BABC7869}">
  <ds:schemaRefs>
    <ds:schemaRef ds:uri="http://schemas.openxmlformats.org/package/2006/metadata/core-properties"/>
    <ds:schemaRef ds:uri="4bd85fcc-f9ce-48b1-aa17-818b319c90c0"/>
    <ds:schemaRef ds:uri="http://purl.org/dc/term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478bdcf6-c0b0-4e95-ad43-4b18c3c6ee5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TotalTime>
  <Words>268</Words>
  <Application>Microsoft Office PowerPoint</Application>
  <PresentationFormat>Widescreen</PresentationFormat>
  <Paragraphs>40</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Ecology Notes Pages 1-7</vt:lpstr>
      <vt:lpstr> SCIENCE</vt:lpstr>
      <vt:lpstr>CELL THEORY </vt:lpstr>
      <vt:lpstr>PLANT AND ANIMAL CELLS</vt:lpstr>
      <vt:lpstr>PHOTOSYNTHESIS</vt:lpstr>
      <vt:lpstr>CELLULAR RESPIRATION</vt:lpstr>
      <vt:lpstr>PHOTOSYNTHESIS CELLULAR RESPIRATION</vt:lpstr>
      <vt:lpstr>ENERGY</vt:lpstr>
      <vt:lpstr>This must be the last page in the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Notes Pages 1-7</dc:title>
  <dc:creator>Gierut, Deborah</dc:creator>
  <cp:lastModifiedBy>Gierut, Deborah</cp:lastModifiedBy>
  <cp:revision>713</cp:revision>
  <dcterms:created xsi:type="dcterms:W3CDTF">2021-03-08T00:00:12Z</dcterms:created>
  <dcterms:modified xsi:type="dcterms:W3CDTF">2021-04-06T15:46:20Z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0x01010084C83D302E50974288F20AA3FCA73D7C</vt:lpwstr>
  </property>
  <property fmtid="{D5CDD505-2E9C-101B-9397-08002B2CF9AE}" pid="3" name="Order">
    <vt:r8>31800</vt:r8>
  </property>
  <property fmtid="{D5CDD505-2E9C-101B-9397-08002B2CF9AE}" pid="4" name="ComplianceAssetId">
    <vt:lpwstr/>
  </property>
</Properties>
</file>