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sldIdLst>
    <p:sldId id="256" r:id="rId2"/>
    <p:sldId id="257" r:id="rId3"/>
    <p:sldId id="258" r:id="rId4"/>
    <p:sldId id="260" r:id="rId5"/>
    <p:sldId id="273" r:id="rId6"/>
    <p:sldId id="259" r:id="rId7"/>
    <p:sldId id="261" r:id="rId8"/>
    <p:sldId id="262" r:id="rId9"/>
    <p:sldId id="263" r:id="rId10"/>
    <p:sldId id="264" r:id="rId11"/>
    <p:sldId id="265" r:id="rId12"/>
    <p:sldId id="266" r:id="rId13"/>
    <p:sldId id="267"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98805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30754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0968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0347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2896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846CE7D5-CF57-46EF-B807-FDD0502418D4}" type="datetimeFigureOut">
              <a:rPr lang="en-US" smtClean="0"/>
              <a:t>5/8/2019</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6293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846CE7D5-CF57-46EF-B807-FDD0502418D4}" type="datetimeFigureOut">
              <a:rPr lang="en-US" smtClean="0"/>
              <a:t>5/8/2019</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6962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94784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46CE7D5-CF57-46EF-B807-FDD0502418D4}" type="datetimeFigureOut">
              <a:rPr lang="en-US" smtClean="0"/>
              <a:t>5/8/2019</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1416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05233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846CE7D5-CF57-46EF-B807-FDD0502418D4}" type="datetimeFigureOut">
              <a:rPr lang="en-US" smtClean="0"/>
              <a:t>5/8/2019</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88712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846CE7D5-CF57-46EF-B807-FDD0502418D4}" type="datetimeFigureOut">
              <a:rPr lang="en-US" smtClean="0"/>
              <a:t>5/8/2019</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71666596"/>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brajkovich.com/2012/08/22/wild-weather/" TargetMode="External"/><Relationship Id="rId3" Type="http://schemas.openxmlformats.org/officeDocument/2006/relationships/hyperlink" Target="https://creativecommons.org/licenses/by-nc-nd/3.0/" TargetMode="External"/><Relationship Id="rId7" Type="http://schemas.openxmlformats.org/officeDocument/2006/relationships/hyperlink" Target="http://www.severe-weather.eu/recent-events/tornado-in-momena-italy-november-13-2013/" TargetMode="External"/><Relationship Id="rId12" Type="http://schemas.openxmlformats.org/officeDocument/2006/relationships/hyperlink" Target="http://www.severe-weather.eu/recent-events/north-adriatic-lightning-gallery-mid-july-2014/"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jackbrummet.blogspot.com/2013_09_01_archive.html" TargetMode="External"/><Relationship Id="rId11" Type="http://schemas.openxmlformats.org/officeDocument/2006/relationships/hyperlink" Target="http://www.streetsblog.org/2011/08/12/summer-streets-forecast-sunny-and-beautiful/" TargetMode="External"/><Relationship Id="rId5" Type="http://schemas.openxmlformats.org/officeDocument/2006/relationships/hyperlink" Target="https://creativecommons.org/licenses/by/3.0/" TargetMode="External"/><Relationship Id="rId10" Type="http://schemas.openxmlformats.org/officeDocument/2006/relationships/hyperlink" Target="http://www.spaulforrest.com/2011/05/are-tornadoes-more-common-because-of.html" TargetMode="External"/><Relationship Id="rId4" Type="http://schemas.openxmlformats.org/officeDocument/2006/relationships/hyperlink" Target="http://www.medioambiente.org/2013/08/tornado-arco-iris-mito-o-realidad.html" TargetMode="External"/><Relationship Id="rId9"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hyperlink" Target="https://commons.wikimedia.org/wiki/File:Mammatus-clouds-Tulsa-1973.p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severe-weather.eu/event-analysis/the-most-active-and-best-lightning-in-europe-where-is-it/" TargetMode="External"/><Relationship Id="rId3" Type="http://schemas.openxmlformats.org/officeDocument/2006/relationships/hyperlink" Target="https://creativecommons.org/licenses/by-nc-nd/3.0/" TargetMode="External"/><Relationship Id="rId7" Type="http://schemas.openxmlformats.org/officeDocument/2006/relationships/hyperlink" Target="http://www.severe-weather.eu/recent-events/north-adriatic-lightning-gallery-mid-july-2014/"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sa/3.0/" TargetMode="External"/><Relationship Id="rId4" Type="http://schemas.openxmlformats.org/officeDocument/2006/relationships/image" Target="../media/image19.jpeg"/><Relationship Id="rId9" Type="http://schemas.openxmlformats.org/officeDocument/2006/relationships/hyperlink" Target="http://en.wikipedia.org/wiki/File:F5_tornado_Elie_Manitoba_2007.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hyperlink" Target="http://www.snowaddiction.org/2014/06/the-worlds-best-storm-chaser-photography.html"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tvnewsninja.blogspot.com/2010_06_01_archive.html" TargetMode="External"/><Relationship Id="rId5" Type="http://schemas.openxmlformats.org/officeDocument/2006/relationships/hyperlink" Target="https://creativecommons.org/licenses/by/3.0/"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zP4rgvu4xDE?feature=oembed" TargetMode="External"/><Relationship Id="rId6" Type="http://schemas.openxmlformats.org/officeDocument/2006/relationships/image" Target="../media/image23.jpeg"/><Relationship Id="rId5" Type="http://schemas.openxmlformats.org/officeDocument/2006/relationships/hyperlink" Target="http://www.thaigoodview.com/node/157695" TargetMode="Externa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mariamz.wordpress.com/2011/03/12/zynga-facilitates-in-game-donations-to-japanese-tsunami-relie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iMWoYPaQx0Q?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hyperlink" Target="https://en.m.wikipedia.org/wiki/Deciduous" TargetMode="External"/><Relationship Id="rId3" Type="http://schemas.openxmlformats.org/officeDocument/2006/relationships/image" Target="../media/image4.jpeg"/><Relationship Id="rId7" Type="http://schemas.openxmlformats.org/officeDocument/2006/relationships/hyperlink" Target="https://en.wikipedia.org/wiki/Deciduous" TargetMode="External"/><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hyperlink" Target="https://creativecommons.org/licenses/by-nc-nd/3.0/" TargetMode="External"/><Relationship Id="rId5" Type="http://schemas.openxmlformats.org/officeDocument/2006/relationships/image" Target="../media/image5.jpeg"/><Relationship Id="rId4" Type="http://schemas.openxmlformats.org/officeDocument/2006/relationships/hyperlink" Target="https://creativecommons.org/licenses/by-sa/3.0/" TargetMode="External"/><Relationship Id="rId9" Type="http://schemas.openxmlformats.org/officeDocument/2006/relationships/hyperlink" Target="https://www.indianetzone.com/45/climate_dibrugarh_district.ht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ommons.wikimedia.org/wiki/File:Polar_Bear_ANWR_1.jpg" TargetMode="External"/><Relationship Id="rId3" Type="http://schemas.openxmlformats.org/officeDocument/2006/relationships/hyperlink" Target="https://creativecommons.org/licenses/by-sa/3.0/" TargetMode="External"/><Relationship Id="rId7" Type="http://schemas.openxmlformats.org/officeDocument/2006/relationships/hyperlink" Target="http://nadanoslibradeescorpio.blogspot.com/2011/12/antartida-un-continente-oculto-bajo-el.html" TargetMode="External"/><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hyperlink" Target="https://creativecommons.org/licenses/by-nc-nd/3.0/"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nitchwarmer.deviantart.com/art/Polar-Bear-in-a-Snow-Storm-15021111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ommons.wikimedia.org/wiki/File:Sand_Storm_in_Afghanistan_MOD_45158327.jp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hyperlink" Target="https://en.wikipedia.org/wiki/Pyrocumulus_cloud" TargetMode="Externa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coclouds.com/349/sunsets/2012-01-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smoke&#10;&#10;Description generated with high confidence">
            <a:extLst>
              <a:ext uri="{FF2B5EF4-FFF2-40B4-BE49-F238E27FC236}">
                <a16:creationId xmlns:a16="http://schemas.microsoft.com/office/drawing/2014/main" id="{9BCE77D7-4190-4DE3-B49A-6D55440B4B7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730"/>
          <a:stretch/>
        </p:blipFill>
        <p:spPr>
          <a:xfrm>
            <a:off x="20" y="10"/>
            <a:ext cx="12191980" cy="6857990"/>
          </a:xfrm>
          <a:prstGeom prst="rect">
            <a:avLst/>
          </a:prstGeom>
        </p:spPr>
      </p:pic>
      <p:sp>
        <p:nvSpPr>
          <p:cNvPr id="2" name="Title 1"/>
          <p:cNvSpPr>
            <a:spLocks noGrp="1"/>
          </p:cNvSpPr>
          <p:nvPr>
            <p:ph type="ctrTitle"/>
          </p:nvPr>
        </p:nvSpPr>
        <p:spPr>
          <a:xfrm>
            <a:off x="8022021" y="3231931"/>
            <a:ext cx="3852041" cy="1834056"/>
          </a:xfrm>
        </p:spPr>
        <p:txBody>
          <a:bodyPr>
            <a:normAutofit/>
          </a:bodyPr>
          <a:lstStyle/>
          <a:p>
            <a:r>
              <a:rPr lang="en-US" sz="4000" b="1" i="1" u="sng">
                <a:latin typeface="Brush Script MT"/>
                <a:ea typeface="Batang"/>
                <a:cs typeface="Calibri Light"/>
              </a:rPr>
              <a:t>Weather and Climate</a:t>
            </a:r>
            <a:endParaRPr lang="en-US" sz="4000" b="1" i="1" u="sng">
              <a:latin typeface="Brush Script MT"/>
              <a:ea typeface="Batang"/>
            </a:endParaRPr>
          </a:p>
        </p:txBody>
      </p:sp>
      <p:sp>
        <p:nvSpPr>
          <p:cNvPr id="3" name="Subtitle 2"/>
          <p:cNvSpPr>
            <a:spLocks noGrp="1"/>
          </p:cNvSpPr>
          <p:nvPr>
            <p:ph type="subTitle" idx="1"/>
          </p:nvPr>
        </p:nvSpPr>
        <p:spPr>
          <a:xfrm>
            <a:off x="7782910" y="5242675"/>
            <a:ext cx="4330262" cy="683284"/>
          </a:xfrm>
        </p:spPr>
        <p:txBody>
          <a:bodyPr vert="horz" lIns="91440" tIns="45720" rIns="91440" bIns="45720" rtlCol="0">
            <a:normAutofit/>
          </a:bodyPr>
          <a:lstStyle/>
          <a:p>
            <a:r>
              <a:rPr lang="en-US" sz="2000">
                <a:cs typeface="Calibri"/>
              </a:rPr>
              <a:t>By: Isaiah and Jayln</a:t>
            </a:r>
            <a:endParaRPr lang="en-US" sz="2000"/>
          </a:p>
        </p:txBody>
      </p:sp>
      <p:sp>
        <p:nvSpPr>
          <p:cNvPr id="8" name="TextBox 7">
            <a:extLst>
              <a:ext uri="{FF2B5EF4-FFF2-40B4-BE49-F238E27FC236}">
                <a16:creationId xmlns:a16="http://schemas.microsoft.com/office/drawing/2014/main" id="{2303AFEC-55A1-4A1E-9C11-FF3299BF8CD1}"/>
              </a:ext>
            </a:extLst>
          </p:cNvPr>
          <p:cNvSpPr txBox="1"/>
          <p:nvPr/>
        </p:nvSpPr>
        <p:spPr>
          <a:xfrm>
            <a:off x="9990756"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13" name="TextBox 12">
            <a:extLst>
              <a:ext uri="{FF2B5EF4-FFF2-40B4-BE49-F238E27FC236}">
                <a16:creationId xmlns:a16="http://schemas.microsoft.com/office/drawing/2014/main" id="{7E64DCC8-543C-417B-A4FE-C13D35DFC05C}"/>
              </a:ext>
            </a:extLst>
          </p:cNvPr>
          <p:cNvSpPr txBox="1"/>
          <p:nvPr/>
        </p:nvSpPr>
        <p:spPr>
          <a:xfrm>
            <a:off x="7776812"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6" name="TextBox 5">
            <a:extLst>
              <a:ext uri="{FF2B5EF4-FFF2-40B4-BE49-F238E27FC236}">
                <a16:creationId xmlns:a16="http://schemas.microsoft.com/office/drawing/2014/main" id="{9A210F2E-0B9D-427E-B646-7AE91254CB35}"/>
              </a:ext>
            </a:extLst>
          </p:cNvPr>
          <p:cNvSpPr txBox="1"/>
          <p:nvPr/>
        </p:nvSpPr>
        <p:spPr>
          <a:xfrm>
            <a:off x="5290358"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0" name="TextBox 9">
            <a:extLst>
              <a:ext uri="{FF2B5EF4-FFF2-40B4-BE49-F238E27FC236}">
                <a16:creationId xmlns:a16="http://schemas.microsoft.com/office/drawing/2014/main" id="{C0CFEACF-6132-4AF5-A6B3-EC6CCB21323E}"/>
              </a:ext>
            </a:extLst>
          </p:cNvPr>
          <p:cNvSpPr txBox="1"/>
          <p:nvPr/>
        </p:nvSpPr>
        <p:spPr>
          <a:xfrm>
            <a:off x="2956190"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6" name="TextBox 15">
            <a:extLst>
              <a:ext uri="{FF2B5EF4-FFF2-40B4-BE49-F238E27FC236}">
                <a16:creationId xmlns:a16="http://schemas.microsoft.com/office/drawing/2014/main" id="{E1C3A41B-7F62-48F3-83EC-5F1A3DC483F7}"/>
              </a:ext>
            </a:extLst>
          </p:cNvPr>
          <p:cNvSpPr txBox="1"/>
          <p:nvPr/>
        </p:nvSpPr>
        <p:spPr>
          <a:xfrm>
            <a:off x="62202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24" name="TextBox 23">
            <a:extLst>
              <a:ext uri="{FF2B5EF4-FFF2-40B4-BE49-F238E27FC236}">
                <a16:creationId xmlns:a16="http://schemas.microsoft.com/office/drawing/2014/main" id="{FEA08E2F-AD79-416D-8205-B2DF3FEEFF34}"/>
              </a:ext>
            </a:extLst>
          </p:cNvPr>
          <p:cNvSpPr txBox="1"/>
          <p:nvPr/>
        </p:nvSpPr>
        <p:spPr>
          <a:xfrm>
            <a:off x="9718246" y="708345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7" name="TextBox 6">
            <a:extLst>
              <a:ext uri="{FF2B5EF4-FFF2-40B4-BE49-F238E27FC236}">
                <a16:creationId xmlns:a16="http://schemas.microsoft.com/office/drawing/2014/main" id="{5CE894B0-DA7E-46D1-A9D9-2A058634F5FF}"/>
              </a:ext>
            </a:extLst>
          </p:cNvPr>
          <p:cNvSpPr txBox="1"/>
          <p:nvPr/>
        </p:nvSpPr>
        <p:spPr>
          <a:xfrm>
            <a:off x="7231792" y="708345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8" name="Group 10">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1" name="Group 33">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72" name="Rectangle 38">
            <a:extLst>
              <a:ext uri="{FF2B5EF4-FFF2-40B4-BE49-F238E27FC236}">
                <a16:creationId xmlns:a16="http://schemas.microsoft.com/office/drawing/2014/main" id="{EDF99E89-2563-456F-B5D4-160DEE0CD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0">
            <a:extLst>
              <a:ext uri="{FF2B5EF4-FFF2-40B4-BE49-F238E27FC236}">
                <a16:creationId xmlns:a16="http://schemas.microsoft.com/office/drawing/2014/main" id="{4A71C40D-734D-4F39-8737-5C8BA32074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2" name="Freeform 5">
              <a:extLst>
                <a:ext uri="{FF2B5EF4-FFF2-40B4-BE49-F238E27FC236}">
                  <a16:creationId xmlns:a16="http://schemas.microsoft.com/office/drawing/2014/main" id="{D68D4899-7F5D-4934-AD79-650587EDA5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3E41BB5D-1F00-42C2-AE54-2CAC49C7D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A4DBBA02-FEC1-40A5-BF9C-1359CFAB04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75E4F6F9-0C93-46E0-A8DB-03A0A3B465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2C8282D9-5D00-4E27-84DF-44258FD15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C5A9E120-D439-4B7E-82EF-7F69765CBC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D3B8F32A-505F-4A00-9604-F4D27CC600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5D2BD7D3-5461-4D62-ACA7-752C50E37C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1F943461-BA2C-4C1E-B605-DD91634A02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8D65CE35-9507-4296-87F4-9DE3BD1BC9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C09C73DE-89A9-4399-A92D-A9E4815BBD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769ED85D-816E-4017-8E8E-B598C51AD3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0E1D7772-0F2D-4EEE-9DC7-5D31B4C29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A8B0A57D-F4D8-4118-B7B3-3D8B655124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21DEE514-C820-47D9-A85F-6D61205CA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5F4E47FC-1294-4F6D-BCE2-5B7F69EED6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83823698-F934-4676-89A0-6E6741DC50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2483272C-495D-4C6A-B475-4EF534D7E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1B2C5A65-DDAA-4B58-8562-9FC39A7EEC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4">
              <a:extLst>
                <a:ext uri="{FF2B5EF4-FFF2-40B4-BE49-F238E27FC236}">
                  <a16:creationId xmlns:a16="http://schemas.microsoft.com/office/drawing/2014/main" id="{7CA4DDB9-0C15-48B6-8B77-844E0F305B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D19C52F2-DC72-46BE-8609-6C60317FB8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4" descr="A picture containing nature, cloud&#10;&#10;Description generated with high confidence">
            <a:extLst>
              <a:ext uri="{FF2B5EF4-FFF2-40B4-BE49-F238E27FC236}">
                <a16:creationId xmlns:a16="http://schemas.microsoft.com/office/drawing/2014/main" id="{344BD8B9-DEC1-42AE-A3B8-FC6D3B2D338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415" r="-1" b="-1"/>
          <a:stretch/>
        </p:blipFill>
        <p:spPr>
          <a:xfrm>
            <a:off x="20" y="1"/>
            <a:ext cx="12191980" cy="6857999"/>
          </a:xfrm>
          <a:prstGeom prst="rect">
            <a:avLst/>
          </a:prstGeom>
        </p:spPr>
      </p:pic>
      <p:sp>
        <p:nvSpPr>
          <p:cNvPr id="74" name="Rectangle 63">
            <a:extLst>
              <a:ext uri="{FF2B5EF4-FFF2-40B4-BE49-F238E27FC236}">
                <a16:creationId xmlns:a16="http://schemas.microsoft.com/office/drawing/2014/main" id="{0E67B768-463B-44DC-B9D8-586C68112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7860" cy="6858000"/>
          </a:xfrm>
          <a:prstGeom prst="rect">
            <a:avLst/>
          </a:prstGeom>
          <a:solidFill>
            <a:srgbClr val="0000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65">
            <a:extLst>
              <a:ext uri="{FF2B5EF4-FFF2-40B4-BE49-F238E27FC236}">
                <a16:creationId xmlns:a16="http://schemas.microsoft.com/office/drawing/2014/main" id="{E0F70719-FB48-41D4-BFFA-34AE379DE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9719" y="1699589"/>
            <a:ext cx="3671786" cy="3467610"/>
            <a:chOff x="700573" y="1816768"/>
            <a:chExt cx="3671786" cy="3467610"/>
          </a:xfrm>
        </p:grpSpPr>
        <p:sp>
          <p:nvSpPr>
            <p:cNvPr id="76" name="Rectangle 66">
              <a:extLst>
                <a:ext uri="{FF2B5EF4-FFF2-40B4-BE49-F238E27FC236}">
                  <a16:creationId xmlns:a16="http://schemas.microsoft.com/office/drawing/2014/main" id="{35EE703B-4C33-48C5-8EDA-74929BFED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0573" y="1816768"/>
              <a:ext cx="3671785"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22">
              <a:extLst>
                <a:ext uri="{FF2B5EF4-FFF2-40B4-BE49-F238E27FC236}">
                  <a16:creationId xmlns:a16="http://schemas.microsoft.com/office/drawing/2014/main" id="{89CAEA7E-CCCD-4631-A8A3-54DDE2591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1975"/>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C86AB9B-95D9-4B9B-8636-07A25D0D8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967BA2E-4FB3-4523-81A5-ACB5C6568EFB}"/>
              </a:ext>
            </a:extLst>
          </p:cNvPr>
          <p:cNvSpPr>
            <a:spLocks noGrp="1"/>
          </p:cNvSpPr>
          <p:nvPr>
            <p:ph type="title"/>
          </p:nvPr>
        </p:nvSpPr>
        <p:spPr>
          <a:xfrm>
            <a:off x="6656123" y="2358391"/>
            <a:ext cx="3498979" cy="2453676"/>
          </a:xfrm>
        </p:spPr>
        <p:txBody>
          <a:bodyPr vert="horz" lIns="228600" tIns="228600" rIns="228600" bIns="228600" rtlCol="0" anchor="ctr">
            <a:normAutofit/>
          </a:bodyPr>
          <a:lstStyle/>
          <a:p>
            <a:r>
              <a:rPr lang="en-US" sz="4000"/>
              <a:t>Stratonimbus Clouds</a:t>
            </a:r>
          </a:p>
        </p:txBody>
      </p:sp>
      <p:sp>
        <p:nvSpPr>
          <p:cNvPr id="4" name="Text Placeholder 3">
            <a:extLst>
              <a:ext uri="{FF2B5EF4-FFF2-40B4-BE49-F238E27FC236}">
                <a16:creationId xmlns:a16="http://schemas.microsoft.com/office/drawing/2014/main" id="{FE5764FA-BDCF-4583-9100-0B76828BB954}"/>
              </a:ext>
            </a:extLst>
          </p:cNvPr>
          <p:cNvSpPr>
            <a:spLocks noGrp="1"/>
          </p:cNvSpPr>
          <p:nvPr>
            <p:ph type="body" sz="half" idx="2"/>
          </p:nvPr>
        </p:nvSpPr>
        <p:spPr>
          <a:xfrm>
            <a:off x="816297" y="803186"/>
            <a:ext cx="3032542" cy="5248622"/>
          </a:xfrm>
        </p:spPr>
        <p:txBody>
          <a:bodyPr vert="horz" lIns="91440" tIns="45720" rIns="91440" bIns="45720" rtlCol="0" anchor="ctr">
            <a:normAutofit/>
          </a:bodyPr>
          <a:lstStyle/>
          <a:p>
            <a:pPr algn="l"/>
            <a:r>
              <a:rPr lang="en-US">
                <a:solidFill>
                  <a:srgbClr val="FFFFFE"/>
                </a:solidFill>
              </a:rPr>
              <a:t>These are sheets of the gray dark clouds that bring rain or snow. Sometimes  they are called high fogs. Drizzle or snow flurries may full  from them.</a:t>
            </a:r>
            <a:endParaRPr lang="en-US"/>
          </a:p>
        </p:txBody>
      </p:sp>
      <p:sp>
        <p:nvSpPr>
          <p:cNvPr id="6" name="TextBox 5">
            <a:extLst>
              <a:ext uri="{FF2B5EF4-FFF2-40B4-BE49-F238E27FC236}">
                <a16:creationId xmlns:a16="http://schemas.microsoft.com/office/drawing/2014/main" id="{3C977A61-DF01-4526-8614-051302BF9033}"/>
              </a:ext>
            </a:extLst>
          </p:cNvPr>
          <p:cNvSpPr txBox="1"/>
          <p:nvPr/>
        </p:nvSpPr>
        <p:spPr>
          <a:xfrm>
            <a:off x="9560846" y="6658172"/>
            <a:ext cx="263084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4525403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1CE2-D431-4D96-B857-4AA8541B300D}"/>
              </a:ext>
            </a:extLst>
          </p:cNvPr>
          <p:cNvSpPr>
            <a:spLocks noGrp="1"/>
          </p:cNvSpPr>
          <p:nvPr>
            <p:ph type="title"/>
          </p:nvPr>
        </p:nvSpPr>
        <p:spPr>
          <a:xfrm>
            <a:off x="4970109" y="484632"/>
            <a:ext cx="6730277" cy="1609344"/>
          </a:xfrm>
          <a:ln>
            <a:noFill/>
          </a:ln>
        </p:spPr>
        <p:txBody>
          <a:bodyPr>
            <a:normAutofit/>
          </a:bodyPr>
          <a:lstStyle/>
          <a:p>
            <a:r>
              <a:rPr lang="en-US" sz="4800">
                <a:latin typeface="Broadway"/>
                <a:cs typeface="Calibri Light"/>
              </a:rPr>
              <a:t>Extreme Weather</a:t>
            </a:r>
            <a:r>
              <a:rPr lang="en-US" sz="4800">
                <a:cs typeface="Calibri Light"/>
              </a:rPr>
              <a:t>  </a:t>
            </a:r>
            <a:endParaRPr lang="en-US" sz="4800"/>
          </a:p>
        </p:txBody>
      </p:sp>
      <p:sp>
        <p:nvSpPr>
          <p:cNvPr id="3" name="Content Placeholder 2">
            <a:extLst>
              <a:ext uri="{FF2B5EF4-FFF2-40B4-BE49-F238E27FC236}">
                <a16:creationId xmlns:a16="http://schemas.microsoft.com/office/drawing/2014/main" id="{1AE771C7-A947-4202-8ED4-D87C39943081}"/>
              </a:ext>
            </a:extLst>
          </p:cNvPr>
          <p:cNvSpPr>
            <a:spLocks noGrp="1"/>
          </p:cNvSpPr>
          <p:nvPr>
            <p:ph idx="1"/>
          </p:nvPr>
        </p:nvSpPr>
        <p:spPr>
          <a:xfrm>
            <a:off x="4970109" y="2121408"/>
            <a:ext cx="6730276" cy="4050792"/>
          </a:xfrm>
        </p:spPr>
        <p:txBody>
          <a:bodyPr vert="horz" lIns="91440" tIns="45720" rIns="91440" bIns="45720" rtlCol="0" anchor="t">
            <a:normAutofit fontScale="92500" lnSpcReduction="10000"/>
          </a:bodyPr>
          <a:lstStyle/>
          <a:p>
            <a:pPr marL="0" indent="0">
              <a:buNone/>
            </a:pPr>
            <a:r>
              <a:rPr lang="en-US" sz="3600">
                <a:cs typeface="Calibri" panose="020F0502020204030204"/>
              </a:rPr>
              <a:t>Wild weather can get a little over board. There can be lots of thunder, lightning bolts, and also tornadoes. This can cause lots of bad things to people on the ground</a:t>
            </a:r>
            <a:r>
              <a:rPr lang="en-US" sz="2000">
                <a:cs typeface="Calibri" panose="020F0502020204030204"/>
              </a:rPr>
              <a:t>.</a:t>
            </a:r>
          </a:p>
          <a:p>
            <a:pPr marL="0" indent="0">
              <a:buNone/>
            </a:pPr>
            <a:r>
              <a:rPr lang="en-US" sz="2000">
                <a:cs typeface="Calibri" panose="020F0502020204030204"/>
              </a:rPr>
              <a:t>                     </a:t>
            </a:r>
            <a:endParaRPr lang="en-US" sz="2000"/>
          </a:p>
        </p:txBody>
      </p:sp>
      <p:pic>
        <p:nvPicPr>
          <p:cNvPr id="5" name="Picture 6" descr="A close up of clouds in the sky&#10;&#10;Description generated with very high confidence">
            <a:extLst>
              <a:ext uri="{FF2B5EF4-FFF2-40B4-BE49-F238E27FC236}">
                <a16:creationId xmlns:a16="http://schemas.microsoft.com/office/drawing/2014/main" id="{E9906A0D-559F-45FB-9744-6F9E7B40B8C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317" r="2" b="2"/>
          <a:stretch/>
        </p:blipFill>
        <p:spPr>
          <a:xfrm>
            <a:off x="20" y="10"/>
            <a:ext cx="4475130" cy="2232366"/>
          </a:xfrm>
          <a:prstGeom prst="rect">
            <a:avLst/>
          </a:prstGeom>
        </p:spPr>
      </p:pic>
      <p:pic>
        <p:nvPicPr>
          <p:cNvPr id="10" name="Picture 11" descr="A large green field with clouds in the sky&#10;&#10;Description generated with high confidence">
            <a:extLst>
              <a:ext uri="{FF2B5EF4-FFF2-40B4-BE49-F238E27FC236}">
                <a16:creationId xmlns:a16="http://schemas.microsoft.com/office/drawing/2014/main" id="{421A38B2-D8B6-49EC-B283-70A3BE463A8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3989" r="2" b="2"/>
          <a:stretch/>
        </p:blipFill>
        <p:spPr>
          <a:xfrm>
            <a:off x="20" y="2325504"/>
            <a:ext cx="4475130" cy="2215527"/>
          </a:xfrm>
          <a:prstGeom prst="rect">
            <a:avLst/>
          </a:prstGeom>
        </p:spPr>
      </p:pic>
      <p:pic>
        <p:nvPicPr>
          <p:cNvPr id="4" name="Picture 4" descr="A close up of smoke&#10;&#10;Description generated with high confidence">
            <a:extLst>
              <a:ext uri="{FF2B5EF4-FFF2-40B4-BE49-F238E27FC236}">
                <a16:creationId xmlns:a16="http://schemas.microsoft.com/office/drawing/2014/main" id="{01157660-F53B-4EA7-96F9-FCEE94B28EB6}"/>
              </a:ext>
            </a:extLst>
          </p:cNvPr>
          <p:cNvPicPr>
            <a:picLocks noChangeAspect="1"/>
          </p:cNvPicPr>
          <p:nvPr/>
        </p:nvPicPr>
        <p:blipFill rotWithShape="1">
          <a:blip r:embed="rId6">
            <a:extLst>
              <a:ext uri="{837473B0-CC2E-450A-ABE3-18F120FF3D39}">
                <a1611:picAttrSrcUrl xmlns:a1611="http://schemas.microsoft.com/office/drawing/2016/11/main" r:id="rId3"/>
              </a:ext>
            </a:extLst>
          </a:blip>
          <a:srcRect t="25553" r="2" b="2"/>
          <a:stretch/>
        </p:blipFill>
        <p:spPr>
          <a:xfrm>
            <a:off x="20" y="4634159"/>
            <a:ext cx="4475130" cy="2223841"/>
          </a:xfrm>
          <a:prstGeom prst="rect">
            <a:avLst/>
          </a:prstGeom>
        </p:spPr>
      </p:pic>
      <p:sp>
        <p:nvSpPr>
          <p:cNvPr id="6" name="TextBox 5">
            <a:extLst>
              <a:ext uri="{FF2B5EF4-FFF2-40B4-BE49-F238E27FC236}">
                <a16:creationId xmlns:a16="http://schemas.microsoft.com/office/drawing/2014/main" id="{2328B567-B2CA-411D-B687-6E542F65CE75}"/>
              </a:ext>
            </a:extLst>
          </p:cNvPr>
          <p:cNvSpPr txBox="1"/>
          <p:nvPr/>
        </p:nvSpPr>
        <p:spPr>
          <a:xfrm>
            <a:off x="9718246"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8" name="TextBox 7">
            <a:extLst>
              <a:ext uri="{FF2B5EF4-FFF2-40B4-BE49-F238E27FC236}">
                <a16:creationId xmlns:a16="http://schemas.microsoft.com/office/drawing/2014/main" id="{4A957634-746F-4D4C-845F-373B9C98A5A2}"/>
              </a:ext>
            </a:extLst>
          </p:cNvPr>
          <p:cNvSpPr txBox="1"/>
          <p:nvPr/>
        </p:nvSpPr>
        <p:spPr>
          <a:xfrm>
            <a:off x="7231792"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4" name="TextBox 13">
            <a:extLst>
              <a:ext uri="{FF2B5EF4-FFF2-40B4-BE49-F238E27FC236}">
                <a16:creationId xmlns:a16="http://schemas.microsoft.com/office/drawing/2014/main" id="{9357BAA1-032F-4E9F-83AB-5EAD62219310}"/>
              </a:ext>
            </a:extLst>
          </p:cNvPr>
          <p:cNvSpPr txBox="1"/>
          <p:nvPr/>
        </p:nvSpPr>
        <p:spPr>
          <a:xfrm>
            <a:off x="2153682" y="4340976"/>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84542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descr="A picture containing outdoor, smoke, sky, dark&#10;&#10;Description generated with very high confidence">
            <a:extLst>
              <a:ext uri="{FF2B5EF4-FFF2-40B4-BE49-F238E27FC236}">
                <a16:creationId xmlns:a16="http://schemas.microsoft.com/office/drawing/2014/main" id="{3DBB40A9-3B98-4982-9DC3-481205F9157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202" r="17207"/>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8" name="Picture 8" descr="A train with clouds in the sky&#10;&#10;Description generated with high confidence">
            <a:extLst>
              <a:ext uri="{FF2B5EF4-FFF2-40B4-BE49-F238E27FC236}">
                <a16:creationId xmlns:a16="http://schemas.microsoft.com/office/drawing/2014/main" id="{780EB6C5-2037-4998-AFE6-76275D99067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6227" r="-2" b="-2"/>
          <a:stretch/>
        </p:blipFill>
        <p:spPr>
          <a:xfrm>
            <a:off x="273169" y="115029"/>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2" name="Title 1">
            <a:extLst>
              <a:ext uri="{FF2B5EF4-FFF2-40B4-BE49-F238E27FC236}">
                <a16:creationId xmlns:a16="http://schemas.microsoft.com/office/drawing/2014/main" id="{25373D27-4966-4F59-A81F-9D307EA88CE4}"/>
              </a:ext>
            </a:extLst>
          </p:cNvPr>
          <p:cNvSpPr>
            <a:spLocks noGrp="1"/>
          </p:cNvSpPr>
          <p:nvPr>
            <p:ph type="title"/>
          </p:nvPr>
        </p:nvSpPr>
        <p:spPr>
          <a:xfrm>
            <a:off x="574932" y="2137966"/>
            <a:ext cx="4159369" cy="958167"/>
          </a:xfrm>
        </p:spPr>
        <p:txBody>
          <a:bodyPr>
            <a:normAutofit fontScale="90000"/>
          </a:bodyPr>
          <a:lstStyle/>
          <a:p>
            <a:r>
              <a:rPr lang="en-US" sz="3600">
                <a:latin typeface="Comic Sans MS"/>
                <a:cs typeface="Calibri Light"/>
              </a:rPr>
              <a:t>Extreme Weather - tornadoes</a:t>
            </a:r>
          </a:p>
        </p:txBody>
      </p:sp>
      <p:sp>
        <p:nvSpPr>
          <p:cNvPr id="3" name="Content Placeholder 2">
            <a:extLst>
              <a:ext uri="{FF2B5EF4-FFF2-40B4-BE49-F238E27FC236}">
                <a16:creationId xmlns:a16="http://schemas.microsoft.com/office/drawing/2014/main" id="{D4C00EE3-90F2-470E-9625-112EDC6C2347}"/>
              </a:ext>
            </a:extLst>
          </p:cNvPr>
          <p:cNvSpPr>
            <a:spLocks noGrp="1"/>
          </p:cNvSpPr>
          <p:nvPr>
            <p:ph idx="1"/>
          </p:nvPr>
        </p:nvSpPr>
        <p:spPr>
          <a:xfrm>
            <a:off x="618064" y="3081756"/>
            <a:ext cx="4620544" cy="1775994"/>
          </a:xfrm>
        </p:spPr>
        <p:txBody>
          <a:bodyPr vert="horz" lIns="91440" tIns="45720" rIns="91440" bIns="45720" rtlCol="0" anchor="t">
            <a:noAutofit/>
          </a:bodyPr>
          <a:lstStyle/>
          <a:p>
            <a:pPr marL="0" indent="0">
              <a:buNone/>
            </a:pPr>
            <a:r>
              <a:rPr lang="en-US" sz="2000">
                <a:cs typeface="Calibri" panose="020F0502020204030204"/>
              </a:rPr>
              <a:t>Extreme weather can cause terrifying tornadoes. Tornadoes are also called twisters because they twist around in a twisty way. The safest way to get safe is to go underground you should go in a basement or a storm shelter to be safe and to protect you.</a:t>
            </a:r>
          </a:p>
        </p:txBody>
      </p:sp>
      <p:sp>
        <p:nvSpPr>
          <p:cNvPr id="6" name="TextBox 5">
            <a:extLst>
              <a:ext uri="{FF2B5EF4-FFF2-40B4-BE49-F238E27FC236}">
                <a16:creationId xmlns:a16="http://schemas.microsoft.com/office/drawing/2014/main" id="{EC1F6C4B-EAA6-4804-82F0-B5B9ED27B2E2}"/>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D60BC4DE-9153-4650-B423-9A4F641EFC83}"/>
              </a:ext>
            </a:extLst>
          </p:cNvPr>
          <p:cNvSpPr txBox="1"/>
          <p:nvPr/>
        </p:nvSpPr>
        <p:spPr>
          <a:xfrm>
            <a:off x="7656588"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730268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large body of water with smoke coming out of it&#10;&#10;Description generated with very high confidence">
            <a:extLst>
              <a:ext uri="{FF2B5EF4-FFF2-40B4-BE49-F238E27FC236}">
                <a16:creationId xmlns:a16="http://schemas.microsoft.com/office/drawing/2014/main" id="{C71FBE7E-033A-4D16-8018-B4EE0CEC475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3462"/>
          <a:stretch/>
        </p:blipFill>
        <p:spPr>
          <a:xfrm>
            <a:off x="86263" y="10"/>
            <a:ext cx="12192000" cy="6857990"/>
          </a:xfrm>
          <a:prstGeom prst="rect">
            <a:avLst/>
          </a:prstGeom>
        </p:spPr>
      </p:pic>
      <p:sp>
        <p:nvSpPr>
          <p:cNvPr id="2" name="Title 1">
            <a:extLst>
              <a:ext uri="{FF2B5EF4-FFF2-40B4-BE49-F238E27FC236}">
                <a16:creationId xmlns:a16="http://schemas.microsoft.com/office/drawing/2014/main" id="{28625B26-8CE7-43C7-A312-50A5F6B6D1B9}"/>
              </a:ext>
            </a:extLst>
          </p:cNvPr>
          <p:cNvSpPr>
            <a:spLocks noGrp="1"/>
          </p:cNvSpPr>
          <p:nvPr>
            <p:ph type="title"/>
          </p:nvPr>
        </p:nvSpPr>
        <p:spPr>
          <a:xfrm>
            <a:off x="709448" y="1913950"/>
            <a:ext cx="4204137" cy="1342754"/>
          </a:xfrm>
        </p:spPr>
        <p:txBody>
          <a:bodyPr>
            <a:normAutofit fontScale="90000"/>
          </a:bodyPr>
          <a:lstStyle/>
          <a:p>
            <a:pPr algn="ctr"/>
            <a:r>
              <a:rPr lang="en-US" sz="3600">
                <a:latin typeface="Algerian"/>
                <a:cs typeface="Calibri Light"/>
              </a:rPr>
              <a:t>Extreme Weather hurricanes</a:t>
            </a:r>
            <a:endParaRPr lang="en-US" sz="3600">
              <a:latin typeface="Algerian"/>
            </a:endParaRPr>
          </a:p>
        </p:txBody>
      </p:sp>
      <p:sp>
        <p:nvSpPr>
          <p:cNvPr id="3" name="Content Placeholder 2">
            <a:extLst>
              <a:ext uri="{FF2B5EF4-FFF2-40B4-BE49-F238E27FC236}">
                <a16:creationId xmlns:a16="http://schemas.microsoft.com/office/drawing/2014/main" id="{AC1BD7FC-3E27-492D-AFB0-833F776234E8}"/>
              </a:ext>
            </a:extLst>
          </p:cNvPr>
          <p:cNvSpPr>
            <a:spLocks noGrp="1"/>
          </p:cNvSpPr>
          <p:nvPr>
            <p:ph idx="1"/>
          </p:nvPr>
        </p:nvSpPr>
        <p:spPr>
          <a:xfrm>
            <a:off x="525516" y="3417573"/>
            <a:ext cx="4593021" cy="2619839"/>
          </a:xfrm>
        </p:spPr>
        <p:txBody>
          <a:bodyPr vert="horz" lIns="91440" tIns="45720" rIns="91440" bIns="45720" rtlCol="0" anchor="ctr">
            <a:normAutofit/>
          </a:bodyPr>
          <a:lstStyle/>
          <a:p>
            <a:pPr>
              <a:buNone/>
            </a:pPr>
            <a:r>
              <a:rPr lang="en-US" sz="2400" b="1">
                <a:cs typeface="Calibri"/>
              </a:rPr>
              <a:t>   Sometimes hurricanes could take over. Hurricanes are very destructive they bring lots of big wind and heavy rain.</a:t>
            </a:r>
          </a:p>
        </p:txBody>
      </p:sp>
      <p:sp>
        <p:nvSpPr>
          <p:cNvPr id="6" name="TextBox 5">
            <a:extLst>
              <a:ext uri="{FF2B5EF4-FFF2-40B4-BE49-F238E27FC236}">
                <a16:creationId xmlns:a16="http://schemas.microsoft.com/office/drawing/2014/main" id="{0D8F390D-EE53-4BF4-AB85-764F0BFB1A3D}"/>
              </a:ext>
            </a:extLst>
          </p:cNvPr>
          <p:cNvSpPr txBox="1"/>
          <p:nvPr/>
        </p:nvSpPr>
        <p:spPr>
          <a:xfrm>
            <a:off x="9737481"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pic>
        <p:nvPicPr>
          <p:cNvPr id="5" name="Picture 6">
            <a:hlinkClick r:id="" action="ppaction://media"/>
            <a:extLst>
              <a:ext uri="{FF2B5EF4-FFF2-40B4-BE49-F238E27FC236}">
                <a16:creationId xmlns:a16="http://schemas.microsoft.com/office/drawing/2014/main" id="{5770CF65-2522-429D-BAA5-2D03FD3AC8F9}"/>
              </a:ext>
            </a:extLst>
          </p:cNvPr>
          <p:cNvPicPr>
            <a:picLocks noRot="1" noChangeAspect="1"/>
          </p:cNvPicPr>
          <p:nvPr>
            <a:videoFile r:link="rId1"/>
          </p:nvPr>
        </p:nvPicPr>
        <p:blipFill>
          <a:blip r:embed="rId6"/>
          <a:stretch>
            <a:fillRect/>
          </a:stretch>
        </p:blipFill>
        <p:spPr>
          <a:xfrm>
            <a:off x="6528932" y="85019"/>
            <a:ext cx="5722188" cy="3474626"/>
          </a:xfrm>
          <a:prstGeom prst="rect">
            <a:avLst/>
          </a:prstGeom>
        </p:spPr>
      </p:pic>
    </p:spTree>
    <p:extLst>
      <p:ext uri="{BB962C8B-B14F-4D97-AF65-F5344CB8AC3E}">
        <p14:creationId xmlns:p14="http://schemas.microsoft.com/office/powerpoint/2010/main" val="3840838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0">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2">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1"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99881A5-66FC-4999-88C4-4CCDF6182F19}"/>
              </a:ext>
            </a:extLst>
          </p:cNvPr>
          <p:cNvSpPr>
            <a:spLocks noGrp="1"/>
          </p:cNvSpPr>
          <p:nvPr>
            <p:ph type="title"/>
          </p:nvPr>
        </p:nvSpPr>
        <p:spPr>
          <a:xfrm>
            <a:off x="7269686" y="795527"/>
            <a:ext cx="4123738" cy="1433323"/>
          </a:xfrm>
        </p:spPr>
        <p:txBody>
          <a:bodyPr>
            <a:normAutofit/>
          </a:bodyPr>
          <a:lstStyle/>
          <a:p>
            <a:pPr algn="l"/>
            <a:r>
              <a:rPr lang="en-US" sz="3200">
                <a:solidFill>
                  <a:schemeClr val="tx2"/>
                </a:solidFill>
                <a:latin typeface="Arial Nova Cond"/>
                <a:cs typeface="Calibri Light"/>
              </a:rPr>
              <a:t>Extreme weather Tsunami</a:t>
            </a:r>
            <a:r>
              <a:rPr lang="en-US" sz="3200">
                <a:solidFill>
                  <a:schemeClr val="tx2"/>
                </a:solidFill>
                <a:cs typeface="Calibri Light"/>
              </a:rPr>
              <a:t> </a:t>
            </a:r>
          </a:p>
        </p:txBody>
      </p:sp>
      <p:sp>
        <p:nvSpPr>
          <p:cNvPr id="42" name="Rectangle 3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BB975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le of garbage&#10;&#10;Description generated with very high confidence">
            <a:extLst>
              <a:ext uri="{FF2B5EF4-FFF2-40B4-BE49-F238E27FC236}">
                <a16:creationId xmlns:a16="http://schemas.microsoft.com/office/drawing/2014/main" id="{04F6461E-96A4-4FD5-A3C3-B1A4275BD6A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965" r="15918" b="2"/>
          <a:stretch/>
        </p:blipFill>
        <p:spPr>
          <a:xfrm>
            <a:off x="972115" y="960214"/>
            <a:ext cx="5641848" cy="4919472"/>
          </a:xfrm>
          <a:prstGeom prst="rect">
            <a:avLst/>
          </a:prstGeom>
          <a:ln w="12700">
            <a:noFill/>
          </a:ln>
        </p:spPr>
      </p:pic>
      <p:sp>
        <p:nvSpPr>
          <p:cNvPr id="3" name="Content Placeholder 2">
            <a:extLst>
              <a:ext uri="{FF2B5EF4-FFF2-40B4-BE49-F238E27FC236}">
                <a16:creationId xmlns:a16="http://schemas.microsoft.com/office/drawing/2014/main" id="{4D02B0F3-004F-4804-99C9-848C56CABDF8}"/>
              </a:ext>
            </a:extLst>
          </p:cNvPr>
          <p:cNvSpPr>
            <a:spLocks noGrp="1"/>
          </p:cNvSpPr>
          <p:nvPr>
            <p:ph idx="1"/>
          </p:nvPr>
        </p:nvSpPr>
        <p:spPr>
          <a:xfrm>
            <a:off x="7293817" y="2338388"/>
            <a:ext cx="4099607" cy="3678237"/>
          </a:xfrm>
        </p:spPr>
        <p:txBody>
          <a:bodyPr vert="horz" lIns="91440" tIns="45720" rIns="91440" bIns="45720" rtlCol="0">
            <a:normAutofit/>
          </a:bodyPr>
          <a:lstStyle/>
          <a:p>
            <a:pPr marL="0" indent="0">
              <a:buClr>
                <a:srgbClr val="BB975E"/>
              </a:buClr>
              <a:buNone/>
            </a:pPr>
            <a:r>
              <a:rPr lang="en-US">
                <a:cs typeface="Calibri" panose="020F0502020204030204"/>
              </a:rPr>
              <a:t>A tsunami is very dangerous in  many ways. The top of the wave is called a crest. All waves have a crest. When wind comes a tsunami can get stronger and it can knock down skyscrapers and tall buildings. People could get swept away in the ocean that's why a tsunami is dangerous.</a:t>
            </a:r>
          </a:p>
        </p:txBody>
      </p:sp>
      <p:sp>
        <p:nvSpPr>
          <p:cNvPr id="6" name="TextBox 5">
            <a:extLst>
              <a:ext uri="{FF2B5EF4-FFF2-40B4-BE49-F238E27FC236}">
                <a16:creationId xmlns:a16="http://schemas.microsoft.com/office/drawing/2014/main" id="{BC7A0E63-A72D-44B5-8DB6-6780BD20CACA}"/>
              </a:ext>
            </a:extLst>
          </p:cNvPr>
          <p:cNvSpPr txBox="1"/>
          <p:nvPr/>
        </p:nvSpPr>
        <p:spPr>
          <a:xfrm>
            <a:off x="4125781" y="5679631"/>
            <a:ext cx="24881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529312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C5ABE18D-25BB-42FC-B50C-3014560B3FA6}"/>
              </a:ext>
            </a:extLst>
          </p:cNvPr>
          <p:cNvPicPr>
            <a:picLocks noRot="1" noChangeAspect="1"/>
          </p:cNvPicPr>
          <p:nvPr>
            <a:videoFile r:link="rId1"/>
          </p:nvPr>
        </p:nvPicPr>
        <p:blipFill>
          <a:blip r:embed="rId3"/>
          <a:stretch>
            <a:fillRect/>
          </a:stretch>
        </p:blipFill>
        <p:spPr>
          <a:xfrm>
            <a:off x="-24580" y="4609"/>
            <a:ext cx="12222724" cy="6803742"/>
          </a:xfrm>
          <a:prstGeom prst="rect">
            <a:avLst/>
          </a:prstGeom>
        </p:spPr>
      </p:pic>
    </p:spTree>
    <p:extLst>
      <p:ext uri="{BB962C8B-B14F-4D97-AF65-F5344CB8AC3E}">
        <p14:creationId xmlns:p14="http://schemas.microsoft.com/office/powerpoint/2010/main" val="1639532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11">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4"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4" name="Group 34">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75" name="Rectangle 3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4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3"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2802662-8E11-4BA6-8E2D-BD243EE08A77}"/>
              </a:ext>
            </a:extLst>
          </p:cNvPr>
          <p:cNvSpPr>
            <a:spLocks noGrp="1"/>
          </p:cNvSpPr>
          <p:nvPr>
            <p:ph type="title"/>
          </p:nvPr>
        </p:nvSpPr>
        <p:spPr>
          <a:xfrm>
            <a:off x="7269686" y="795527"/>
            <a:ext cx="4123738" cy="1433323"/>
          </a:xfrm>
        </p:spPr>
        <p:txBody>
          <a:bodyPr vert="horz" lIns="228600" tIns="228600" rIns="228600" bIns="228600" rtlCol="0" anchor="ctr">
            <a:normAutofit/>
          </a:bodyPr>
          <a:lstStyle/>
          <a:p>
            <a:pPr algn="l"/>
            <a:r>
              <a:rPr lang="en-US" sz="3200">
                <a:solidFill>
                  <a:schemeClr val="tx2"/>
                </a:solidFill>
              </a:rPr>
              <a:t>Tropical Climate Zone</a:t>
            </a:r>
          </a:p>
        </p:txBody>
      </p:sp>
      <p:sp>
        <p:nvSpPr>
          <p:cNvPr id="82" name="Rectangle 6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75A5D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tree in a grassy area with palm trees&#10;&#10;Description generated with very high confidence">
            <a:extLst>
              <a:ext uri="{FF2B5EF4-FFF2-40B4-BE49-F238E27FC236}">
                <a16:creationId xmlns:a16="http://schemas.microsoft.com/office/drawing/2014/main" id="{17ABECB6-6BFF-4F35-8C90-851F7BBAB096}"/>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l="1206" r="20234" b="-2"/>
          <a:stretch/>
        </p:blipFill>
        <p:spPr>
          <a:xfrm rot="120000">
            <a:off x="103786" y="697611"/>
            <a:ext cx="6835168" cy="6314075"/>
          </a:xfrm>
          <a:prstGeom prst="rect">
            <a:avLst/>
          </a:prstGeom>
          <a:ln w="12700">
            <a:noFill/>
          </a:ln>
        </p:spPr>
      </p:pic>
      <p:sp>
        <p:nvSpPr>
          <p:cNvPr id="4" name="Text Placeholder 3">
            <a:extLst>
              <a:ext uri="{FF2B5EF4-FFF2-40B4-BE49-F238E27FC236}">
                <a16:creationId xmlns:a16="http://schemas.microsoft.com/office/drawing/2014/main" id="{D847B0AF-0BB4-48B1-B164-09DE3AC6624E}"/>
              </a:ext>
            </a:extLst>
          </p:cNvPr>
          <p:cNvSpPr>
            <a:spLocks noGrp="1"/>
          </p:cNvSpPr>
          <p:nvPr>
            <p:ph type="body" sz="half" idx="2"/>
          </p:nvPr>
        </p:nvSpPr>
        <p:spPr>
          <a:xfrm>
            <a:off x="7293817" y="2338388"/>
            <a:ext cx="4099607" cy="3678237"/>
          </a:xfrm>
        </p:spPr>
        <p:txBody>
          <a:bodyPr vert="horz" lIns="91440" tIns="45720" rIns="91440" bIns="45720" rtlCol="0" anchor="ctr">
            <a:normAutofit/>
          </a:bodyPr>
          <a:lstStyle/>
          <a:p>
            <a:pPr marL="57150" indent="-228600" algn="l">
              <a:buClr>
                <a:srgbClr val="75A5DD"/>
              </a:buClr>
              <a:buFont typeface="Wingdings" panose="05000000000000000000" pitchFamily="2" charset="2"/>
              <a:buChar char="§"/>
            </a:pPr>
            <a:endParaRPr lang="en-US">
              <a:solidFill>
                <a:schemeClr val="tx1"/>
              </a:solidFill>
            </a:endParaRPr>
          </a:p>
          <a:p>
            <a:pPr marL="285750" indent="-228600" algn="l">
              <a:buClr>
                <a:srgbClr val="75A5DD"/>
              </a:buClr>
              <a:buFont typeface="Wingdings" panose="05000000000000000000" pitchFamily="2" charset="2"/>
              <a:buChar char="§"/>
            </a:pPr>
            <a:r>
              <a:rPr lang="en-US">
                <a:solidFill>
                  <a:schemeClr val="tx1"/>
                </a:solidFill>
              </a:rPr>
              <a:t>Over 300 inches of rain a year</a:t>
            </a:r>
          </a:p>
          <a:p>
            <a:pPr marL="285750" indent="-228600" algn="l">
              <a:buClr>
                <a:srgbClr val="75A5DD"/>
              </a:buClr>
              <a:buFont typeface="Wingdings" panose="05000000000000000000" pitchFamily="2" charset="2"/>
              <a:buChar char="§"/>
            </a:pPr>
            <a:r>
              <a:rPr lang="en-US">
                <a:solidFill>
                  <a:schemeClr val="tx1"/>
                </a:solidFill>
              </a:rPr>
              <a:t>Lots of green plants</a:t>
            </a:r>
          </a:p>
          <a:p>
            <a:pPr marL="285750" indent="-228600" algn="l">
              <a:buClr>
                <a:srgbClr val="75A5DD"/>
              </a:buClr>
              <a:buFont typeface="Wingdings" panose="05000000000000000000" pitchFamily="2" charset="2"/>
              <a:buChar char="§"/>
            </a:pPr>
            <a:r>
              <a:rPr lang="en-US">
                <a:solidFill>
                  <a:schemeClr val="tx1"/>
                </a:solidFill>
              </a:rPr>
              <a:t>It's very hot and humid in that area.</a:t>
            </a:r>
          </a:p>
          <a:p>
            <a:pPr marL="285750" indent="-228600" algn="l">
              <a:buClr>
                <a:srgbClr val="75A5DD"/>
              </a:buClr>
              <a:buFont typeface="Wingdings" panose="05000000000000000000" pitchFamily="2" charset="2"/>
              <a:buChar char="§"/>
            </a:pPr>
            <a:r>
              <a:rPr lang="en-US">
                <a:solidFill>
                  <a:schemeClr val="tx1"/>
                </a:solidFill>
              </a:rPr>
              <a:t>It rains a lot in the tropical zone.</a:t>
            </a:r>
          </a:p>
          <a:p>
            <a:pPr marL="285750" indent="-228600" algn="l">
              <a:buClr>
                <a:srgbClr val="75A5DD"/>
              </a:buClr>
              <a:buFont typeface="Wingdings" panose="05000000000000000000" pitchFamily="2" charset="2"/>
              <a:buChar char="§"/>
            </a:pPr>
            <a:r>
              <a:rPr lang="en-US">
                <a:solidFill>
                  <a:schemeClr val="tx1"/>
                </a:solidFill>
              </a:rPr>
              <a:t>Located around the equator</a:t>
            </a:r>
          </a:p>
        </p:txBody>
      </p:sp>
    </p:spTree>
    <p:extLst>
      <p:ext uri="{BB962C8B-B14F-4D97-AF65-F5344CB8AC3E}">
        <p14:creationId xmlns:p14="http://schemas.microsoft.com/office/powerpoint/2010/main" val="330503598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10" descr="A tree in a forest&#10;&#10;Description generated with very high confidence">
            <a:extLst>
              <a:ext uri="{FF2B5EF4-FFF2-40B4-BE49-F238E27FC236}">
                <a16:creationId xmlns:a16="http://schemas.microsoft.com/office/drawing/2014/main" id="{556C7670-051A-47C5-A46E-AC669CDD7F0C}"/>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l="1123" r="8925" b="-4"/>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2" name="Title 1">
            <a:extLst>
              <a:ext uri="{FF2B5EF4-FFF2-40B4-BE49-F238E27FC236}">
                <a16:creationId xmlns:a16="http://schemas.microsoft.com/office/drawing/2014/main" id="{83014F93-E5AC-4058-9AD9-86250E592F76}"/>
              </a:ext>
            </a:extLst>
          </p:cNvPr>
          <p:cNvSpPr>
            <a:spLocks noGrp="1"/>
          </p:cNvSpPr>
          <p:nvPr>
            <p:ph type="title"/>
          </p:nvPr>
        </p:nvSpPr>
        <p:spPr>
          <a:xfrm>
            <a:off x="685801" y="609600"/>
            <a:ext cx="6143423" cy="1456267"/>
          </a:xfrm>
        </p:spPr>
        <p:txBody>
          <a:bodyPr vert="horz" lIns="91440" tIns="45720" rIns="91440" bIns="45720" rtlCol="0" anchor="ctr">
            <a:normAutofit/>
          </a:bodyPr>
          <a:lstStyle/>
          <a:p>
            <a:r>
              <a:rPr lang="en-US" sz="3600"/>
              <a:t>Temperate Climate Zone</a:t>
            </a:r>
          </a:p>
        </p:txBody>
      </p:sp>
      <p:sp>
        <p:nvSpPr>
          <p:cNvPr id="4" name="Text Placeholder 3">
            <a:extLst>
              <a:ext uri="{FF2B5EF4-FFF2-40B4-BE49-F238E27FC236}">
                <a16:creationId xmlns:a16="http://schemas.microsoft.com/office/drawing/2014/main" id="{D5EB3E59-C3AF-49B6-96F7-364EEC027E6D}"/>
              </a:ext>
            </a:extLst>
          </p:cNvPr>
          <p:cNvSpPr>
            <a:spLocks noGrp="1"/>
          </p:cNvSpPr>
          <p:nvPr>
            <p:ph type="body" sz="half" idx="2"/>
          </p:nvPr>
        </p:nvSpPr>
        <p:spPr>
          <a:xfrm>
            <a:off x="685801" y="2142067"/>
            <a:ext cx="6143423" cy="3649133"/>
          </a:xfrm>
        </p:spPr>
        <p:txBody>
          <a:bodyPr vert="horz" lIns="91440" tIns="45720" rIns="91440" bIns="45720" rtlCol="0" anchor="ctr">
            <a:normAutofit/>
          </a:bodyPr>
          <a:lstStyle/>
          <a:p>
            <a:pPr>
              <a:buFont typeface="Arial"/>
              <a:buChar char="•"/>
            </a:pPr>
            <a:r>
              <a:rPr lang="en-US"/>
              <a:t>In the temperate zone  it is usually  60 degrees, so it is not to hot or too cold. So people love to live there because  it is mild.  Most of North America, Asia, South America, and Australia is where the temperate zone is located. </a:t>
            </a:r>
          </a:p>
        </p:txBody>
      </p:sp>
      <p:pic>
        <p:nvPicPr>
          <p:cNvPr id="3" name="Picture 5" descr="A view of a large body of water&#10;&#10;Description generated with very high confidence">
            <a:extLst>
              <a:ext uri="{FF2B5EF4-FFF2-40B4-BE49-F238E27FC236}">
                <a16:creationId xmlns:a16="http://schemas.microsoft.com/office/drawing/2014/main" id="{68479150-2889-4277-8DDA-1BC1139A84C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12174" b="-4"/>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
        <p:nvSpPr>
          <p:cNvPr id="7" name="TextBox 6">
            <a:extLst>
              <a:ext uri="{FF2B5EF4-FFF2-40B4-BE49-F238E27FC236}">
                <a16:creationId xmlns:a16="http://schemas.microsoft.com/office/drawing/2014/main" id="{9E2910F6-F097-4029-B38C-38166E558E53}"/>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2" name="TextBox 11">
            <a:extLst>
              <a:ext uri="{FF2B5EF4-FFF2-40B4-BE49-F238E27FC236}">
                <a16:creationId xmlns:a16="http://schemas.microsoft.com/office/drawing/2014/main" id="{75527789-4547-4BE3-B60D-D807283F0FB5}"/>
              </a:ext>
            </a:extLst>
          </p:cNvPr>
          <p:cNvSpPr txBox="1"/>
          <p:nvPr/>
        </p:nvSpPr>
        <p:spPr>
          <a:xfrm>
            <a:off x="7536364"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6DCE04CD-3B52-48E1-B8DF-D68862275F51}"/>
              </a:ext>
            </a:extLst>
          </p:cNvPr>
          <p:cNvSpPr txBox="1"/>
          <p:nvPr/>
        </p:nvSpPr>
        <p:spPr>
          <a:xfrm>
            <a:off x="5049910"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691325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2" name="Group 12">
            <a:extLst>
              <a:ext uri="{FF2B5EF4-FFF2-40B4-BE49-F238E27FC236}">
                <a16:creationId xmlns:a16="http://schemas.microsoft.com/office/drawing/2014/main" id="{BEF0548A-9968-4011-A0EA-C1968C327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4" name="Freeform 5">
              <a:extLst>
                <a:ext uri="{FF2B5EF4-FFF2-40B4-BE49-F238E27FC236}">
                  <a16:creationId xmlns:a16="http://schemas.microsoft.com/office/drawing/2014/main" id="{366CE10B-11AE-4992-8644-83541BC83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E1075C7A-C203-4F66-B27D-FF3FA5A38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7">
              <a:extLst>
                <a:ext uri="{FF2B5EF4-FFF2-40B4-BE49-F238E27FC236}">
                  <a16:creationId xmlns:a16="http://schemas.microsoft.com/office/drawing/2014/main" id="{33922F52-1ADE-4738-BB57-A8917B2F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8">
              <a:extLst>
                <a:ext uri="{FF2B5EF4-FFF2-40B4-BE49-F238E27FC236}">
                  <a16:creationId xmlns:a16="http://schemas.microsoft.com/office/drawing/2014/main" id="{FD8B1A7D-85FE-496D-B500-64556C96E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9">
              <a:extLst>
                <a:ext uri="{FF2B5EF4-FFF2-40B4-BE49-F238E27FC236}">
                  <a16:creationId xmlns:a16="http://schemas.microsoft.com/office/drawing/2014/main" id="{268ED253-918E-42B9-9DC1-550228931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3" name="Freeform 10">
              <a:extLst>
                <a:ext uri="{FF2B5EF4-FFF2-40B4-BE49-F238E27FC236}">
                  <a16:creationId xmlns:a16="http://schemas.microsoft.com/office/drawing/2014/main" id="{9628A3B7-EEAF-462C-BBEB-7DD2D23D4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11">
              <a:extLst>
                <a:ext uri="{FF2B5EF4-FFF2-40B4-BE49-F238E27FC236}">
                  <a16:creationId xmlns:a16="http://schemas.microsoft.com/office/drawing/2014/main" id="{77FEA7DD-5921-4DE6-B4A1-AD5F33FA5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2">
              <a:extLst>
                <a:ext uri="{FF2B5EF4-FFF2-40B4-BE49-F238E27FC236}">
                  <a16:creationId xmlns:a16="http://schemas.microsoft.com/office/drawing/2014/main" id="{6BEA2E44-DA01-43F3-B29D-09D067A7A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3">
              <a:extLst>
                <a:ext uri="{FF2B5EF4-FFF2-40B4-BE49-F238E27FC236}">
                  <a16:creationId xmlns:a16="http://schemas.microsoft.com/office/drawing/2014/main" id="{9DCCD644-E10A-4257-A2A0-41D3423334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4">
              <a:extLst>
                <a:ext uri="{FF2B5EF4-FFF2-40B4-BE49-F238E27FC236}">
                  <a16:creationId xmlns:a16="http://schemas.microsoft.com/office/drawing/2014/main" id="{D7EC30B8-EAD5-4B92-9AFA-26687915C3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5">
              <a:extLst>
                <a:ext uri="{FF2B5EF4-FFF2-40B4-BE49-F238E27FC236}">
                  <a16:creationId xmlns:a16="http://schemas.microsoft.com/office/drawing/2014/main" id="{DB6A6B8D-0A2A-401E-AA9E-E1599FCF4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B8C49BC6-35DA-48F8-9102-E25B3440F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7">
              <a:extLst>
                <a:ext uri="{FF2B5EF4-FFF2-40B4-BE49-F238E27FC236}">
                  <a16:creationId xmlns:a16="http://schemas.microsoft.com/office/drawing/2014/main" id="{82CDE0F9-EDF5-4A30-A391-7E5DD0B4A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C7E88D73-CAEB-46C9-A8A1-87BF36A0A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9">
              <a:extLst>
                <a:ext uri="{FF2B5EF4-FFF2-40B4-BE49-F238E27FC236}">
                  <a16:creationId xmlns:a16="http://schemas.microsoft.com/office/drawing/2014/main" id="{AE6C3B5E-2996-4F50-97C8-69E918647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0">
              <a:extLst>
                <a:ext uri="{FF2B5EF4-FFF2-40B4-BE49-F238E27FC236}">
                  <a16:creationId xmlns:a16="http://schemas.microsoft.com/office/drawing/2014/main" id="{6AAC2749-48B9-4F4F-B610-F469B06F5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3" name="Freeform 21">
              <a:extLst>
                <a:ext uri="{FF2B5EF4-FFF2-40B4-BE49-F238E27FC236}">
                  <a16:creationId xmlns:a16="http://schemas.microsoft.com/office/drawing/2014/main" id="{DABA1C75-F82D-44C4-B9A6-A9F6CADE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4" name="Freeform 22">
              <a:extLst>
                <a:ext uri="{FF2B5EF4-FFF2-40B4-BE49-F238E27FC236}">
                  <a16:creationId xmlns:a16="http://schemas.microsoft.com/office/drawing/2014/main" id="{DBD6B42E-8DF7-416B-91CF-9BD5BF722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7AD99BC0-1DEE-447B-91F0-F0FCD3A90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F2069244-FECD-43BF-8F3F-F5A7D6076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F35B6158-89DC-4D7A-AD07-E4D6902BC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5" name="Group 35">
            <a:extLst>
              <a:ext uri="{FF2B5EF4-FFF2-40B4-BE49-F238E27FC236}">
                <a16:creationId xmlns:a16="http://schemas.microsoft.com/office/drawing/2014/main" id="{2803FFA9-F470-4A54-ADD8-2857082A78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7" name="Rectangle 36">
              <a:extLst>
                <a:ext uri="{FF2B5EF4-FFF2-40B4-BE49-F238E27FC236}">
                  <a16:creationId xmlns:a16="http://schemas.microsoft.com/office/drawing/2014/main" id="{83F6B909-898F-49CA-AD31-67587092F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22">
              <a:extLst>
                <a:ext uri="{FF2B5EF4-FFF2-40B4-BE49-F238E27FC236}">
                  <a16:creationId xmlns:a16="http://schemas.microsoft.com/office/drawing/2014/main" id="{D44D71C5-53C0-452F-84E9-A94F60521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93294BC1-3897-41EA-B83D-11C2477AA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69" name="Rectangle 40">
            <a:extLst>
              <a:ext uri="{FF2B5EF4-FFF2-40B4-BE49-F238E27FC236}">
                <a16:creationId xmlns:a16="http://schemas.microsoft.com/office/drawing/2014/main" id="{94C12709-E724-45D7-9EC0-67D3E9EA1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A polar bear in the snow&#10;&#10;Description generated with very high confidence">
            <a:extLst>
              <a:ext uri="{FF2B5EF4-FFF2-40B4-BE49-F238E27FC236}">
                <a16:creationId xmlns:a16="http://schemas.microsoft.com/office/drawing/2014/main" id="{BB95E7BB-761D-4EFA-9915-130270470A1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830" r="-2" b="-2"/>
          <a:stretch/>
        </p:blipFill>
        <p:spPr>
          <a:xfrm>
            <a:off x="-1" y="227"/>
            <a:ext cx="8442326" cy="6858000"/>
          </a:xfrm>
          <a:prstGeom prst="rect">
            <a:avLst/>
          </a:prstGeom>
          <a:ln>
            <a:noFill/>
          </a:ln>
        </p:spPr>
      </p:pic>
      <p:sp>
        <p:nvSpPr>
          <p:cNvPr id="71" name="Rectangle 42">
            <a:extLst>
              <a:ext uri="{FF2B5EF4-FFF2-40B4-BE49-F238E27FC236}">
                <a16:creationId xmlns:a16="http://schemas.microsoft.com/office/drawing/2014/main" id="{A7103ECA-4C09-4211-8348-E20B264C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7860" cy="6858000"/>
          </a:xfrm>
          <a:prstGeom prst="rect">
            <a:avLst/>
          </a:prstGeom>
          <a:solidFill>
            <a:srgbClr val="0000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A picture containing bear, polar, animal, mammal&#10;&#10;Description generated with very high confidence">
            <a:extLst>
              <a:ext uri="{FF2B5EF4-FFF2-40B4-BE49-F238E27FC236}">
                <a16:creationId xmlns:a16="http://schemas.microsoft.com/office/drawing/2014/main" id="{B96D822B-2111-429D-A0C4-E24099D40822}"/>
              </a:ext>
            </a:extLst>
          </p:cNvPr>
          <p:cNvPicPr>
            <a:picLocks noChangeAspect="1"/>
          </p:cNvPicPr>
          <p:nvPr/>
        </p:nvPicPr>
        <p:blipFill rotWithShape="1">
          <a:blip r:embed="rId4"/>
          <a:srcRect l="11932" r="6069" b="-3"/>
          <a:stretch/>
        </p:blipFill>
        <p:spPr>
          <a:xfrm>
            <a:off x="8442326" y="2202"/>
            <a:ext cx="3749675" cy="3429720"/>
          </a:xfrm>
          <a:prstGeom prst="rect">
            <a:avLst/>
          </a:prstGeom>
          <a:ln>
            <a:noFill/>
          </a:ln>
        </p:spPr>
      </p:pic>
      <p:pic>
        <p:nvPicPr>
          <p:cNvPr id="5" name="Picture 5" descr="A group of people standing on the side of a snow covered mountain&#10;&#10;Description generated with very high confidence">
            <a:extLst>
              <a:ext uri="{FF2B5EF4-FFF2-40B4-BE49-F238E27FC236}">
                <a16:creationId xmlns:a16="http://schemas.microsoft.com/office/drawing/2014/main" id="{A1D5DE99-BFF4-4E11-B9F2-86DBDC37BFBE}"/>
              </a:ext>
            </a:extLst>
          </p:cNvPr>
          <p:cNvPicPr>
            <a:picLocks noGrp="1" noChangeAspect="1"/>
          </p:cNvPicPr>
          <p:nvPr>
            <p:ph type="pic" idx="1"/>
          </p:nvPr>
        </p:nvPicPr>
        <p:blipFill rotWithShape="1">
          <a:blip r:embed="rId5">
            <a:extLst>
              <a:ext uri="{837473B0-CC2E-450A-ABE3-18F120FF3D39}">
                <a1611:picAttrSrcUrl xmlns:a1611="http://schemas.microsoft.com/office/drawing/2016/11/main" r:id="rId6"/>
              </a:ext>
            </a:extLst>
          </a:blip>
          <a:srcRect l="19805" r="28393" b="-2"/>
          <a:stretch/>
        </p:blipFill>
        <p:spPr>
          <a:xfrm>
            <a:off x="8442325" y="3427012"/>
            <a:ext cx="3749675" cy="3438311"/>
          </a:xfrm>
          <a:prstGeom prst="rect">
            <a:avLst/>
          </a:prstGeom>
          <a:ln>
            <a:noFill/>
          </a:ln>
        </p:spPr>
      </p:pic>
      <p:grpSp>
        <p:nvGrpSpPr>
          <p:cNvPr id="72" name="Group 44">
            <a:extLst>
              <a:ext uri="{FF2B5EF4-FFF2-40B4-BE49-F238E27FC236}">
                <a16:creationId xmlns:a16="http://schemas.microsoft.com/office/drawing/2014/main" id="{CEF45D72-25A4-42DC-98FD-3CE593955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9719" y="1699589"/>
            <a:ext cx="3671786" cy="3467610"/>
            <a:chOff x="700573" y="1816768"/>
            <a:chExt cx="3671786" cy="3467610"/>
          </a:xfrm>
        </p:grpSpPr>
        <p:sp>
          <p:nvSpPr>
            <p:cNvPr id="46" name="Rectangle 45">
              <a:extLst>
                <a:ext uri="{FF2B5EF4-FFF2-40B4-BE49-F238E27FC236}">
                  <a16:creationId xmlns:a16="http://schemas.microsoft.com/office/drawing/2014/main" id="{503051B6-A1D7-4BC4-8180-250FA7BF1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0573" y="1816768"/>
              <a:ext cx="3671785"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22">
              <a:extLst>
                <a:ext uri="{FF2B5EF4-FFF2-40B4-BE49-F238E27FC236}">
                  <a16:creationId xmlns:a16="http://schemas.microsoft.com/office/drawing/2014/main" id="{1B72258A-071B-4035-A62E-9BCB6607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1975"/>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459E7A5-6CD1-4CA1-B7E6-A9098D2289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D3B2B5B-D6CD-4022-97BE-E50BB68A61FB}"/>
              </a:ext>
            </a:extLst>
          </p:cNvPr>
          <p:cNvSpPr>
            <a:spLocks noGrp="1"/>
          </p:cNvSpPr>
          <p:nvPr>
            <p:ph type="title"/>
          </p:nvPr>
        </p:nvSpPr>
        <p:spPr>
          <a:xfrm>
            <a:off x="6656123" y="2358391"/>
            <a:ext cx="3498979" cy="2453676"/>
          </a:xfrm>
        </p:spPr>
        <p:txBody>
          <a:bodyPr vert="horz" lIns="228600" tIns="228600" rIns="228600" bIns="228600" rtlCol="0" anchor="ctr">
            <a:normAutofit/>
          </a:bodyPr>
          <a:lstStyle/>
          <a:p>
            <a:r>
              <a:rPr lang="en-US" sz="4000"/>
              <a:t>Polar Climate Zone</a:t>
            </a:r>
          </a:p>
        </p:txBody>
      </p:sp>
      <p:sp>
        <p:nvSpPr>
          <p:cNvPr id="4" name="Text Placeholder 3">
            <a:extLst>
              <a:ext uri="{FF2B5EF4-FFF2-40B4-BE49-F238E27FC236}">
                <a16:creationId xmlns:a16="http://schemas.microsoft.com/office/drawing/2014/main" id="{9649AF9C-CD7B-4E06-B94F-9841ED00AB48}"/>
              </a:ext>
            </a:extLst>
          </p:cNvPr>
          <p:cNvSpPr>
            <a:spLocks noGrp="1"/>
          </p:cNvSpPr>
          <p:nvPr>
            <p:ph type="body" sz="half" idx="2"/>
          </p:nvPr>
        </p:nvSpPr>
        <p:spPr>
          <a:xfrm>
            <a:off x="816297" y="803186"/>
            <a:ext cx="3032542" cy="5248622"/>
          </a:xfrm>
        </p:spPr>
        <p:txBody>
          <a:bodyPr vert="horz" lIns="91440" tIns="45720" rIns="91440" bIns="45720" rtlCol="0" anchor="ctr">
            <a:normAutofit/>
          </a:bodyPr>
          <a:lstStyle/>
          <a:p>
            <a:pPr algn="l"/>
            <a:r>
              <a:rPr lang="en-US">
                <a:solidFill>
                  <a:srgbClr val="FFFFFE"/>
                </a:solidFill>
              </a:rPr>
              <a:t>This is the polar climate zone which is the coldest place on Earth. The climate is extremely cold most of the year. Every month in a polar climate has an average of less than 10 degrees which is almost freezing.</a:t>
            </a:r>
            <a:endParaRPr lang="en-US"/>
          </a:p>
        </p:txBody>
      </p:sp>
      <p:sp>
        <p:nvSpPr>
          <p:cNvPr id="7" name="TextBox 6">
            <a:extLst>
              <a:ext uri="{FF2B5EF4-FFF2-40B4-BE49-F238E27FC236}">
                <a16:creationId xmlns:a16="http://schemas.microsoft.com/office/drawing/2014/main" id="{89C31DC0-BE69-4B6F-96BB-BBD0F8A05F29}"/>
              </a:ext>
            </a:extLst>
          </p:cNvPr>
          <p:cNvSpPr txBox="1"/>
          <p:nvPr/>
        </p:nvSpPr>
        <p:spPr>
          <a:xfrm>
            <a:off x="9376806" y="6665268"/>
            <a:ext cx="281519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8" name="TextBox 7">
            <a:extLst>
              <a:ext uri="{FF2B5EF4-FFF2-40B4-BE49-F238E27FC236}">
                <a16:creationId xmlns:a16="http://schemas.microsoft.com/office/drawing/2014/main" id="{F84DBCAE-55B2-4A07-A414-CE8A8404B1DC}"/>
              </a:ext>
            </a:extLst>
          </p:cNvPr>
          <p:cNvSpPr txBox="1"/>
          <p:nvPr/>
        </p:nvSpPr>
        <p:spPr>
          <a:xfrm>
            <a:off x="5811477" y="6658172"/>
            <a:ext cx="263084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5394807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outdoor, water, polar, bear&#10;&#10;Description generated with very high confidence">
            <a:extLst>
              <a:ext uri="{FF2B5EF4-FFF2-40B4-BE49-F238E27FC236}">
                <a16:creationId xmlns:a16="http://schemas.microsoft.com/office/drawing/2014/main" id="{DEA41C1D-8136-4A4D-9054-42F9C1DF509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6841" b="18873"/>
          <a:stretch/>
        </p:blipFill>
        <p:spPr>
          <a:xfrm>
            <a:off x="20" y="10"/>
            <a:ext cx="12191980" cy="6857990"/>
          </a:xfrm>
          <a:prstGeom prst="rect">
            <a:avLst/>
          </a:prstGeom>
        </p:spPr>
      </p:pic>
      <p:sp>
        <p:nvSpPr>
          <p:cNvPr id="4" name="TextBox 3">
            <a:extLst>
              <a:ext uri="{FF2B5EF4-FFF2-40B4-BE49-F238E27FC236}">
                <a16:creationId xmlns:a16="http://schemas.microsoft.com/office/drawing/2014/main" id="{1B0EF2E1-7A44-4DFC-A435-D79C43EB541B}"/>
              </a:ext>
            </a:extLst>
          </p:cNvPr>
          <p:cNvSpPr txBox="1"/>
          <p:nvPr/>
        </p:nvSpPr>
        <p:spPr>
          <a:xfrm>
            <a:off x="9718246"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146915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0">
            <a:extLst>
              <a:ext uri="{FF2B5EF4-FFF2-40B4-BE49-F238E27FC236}">
                <a16:creationId xmlns:a16="http://schemas.microsoft.com/office/drawing/2014/main" id="{7CC9829A-26F6-4595-8608-1A9F57DA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2">
            <a:extLst>
              <a:ext uri="{FF2B5EF4-FFF2-40B4-BE49-F238E27FC236}">
                <a16:creationId xmlns:a16="http://schemas.microsoft.com/office/drawing/2014/main" id="{75343792-FB15-4868-8582-6FB07FD065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7CA8F4A2-D471-40D9-BE89-06C70ACF4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E43E1CEC-4E49-49E9-8548-8B05B6374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7F53ED1-039D-4BD7-A3E5-297729B93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A8487EB7-2469-4867-A80E-D9CD5B230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6143F0D-FDD9-4B87-911C-BBCFB8055C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a:extLst>
                <a:ext uri="{FF2B5EF4-FFF2-40B4-BE49-F238E27FC236}">
                  <a16:creationId xmlns:a16="http://schemas.microsoft.com/office/drawing/2014/main" id="{2CFC98FE-A0AD-4DC3-A501-9F93E7F47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9AF90DC1-0B6B-4A93-A014-09751AD4D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2">
              <a:extLst>
                <a:ext uri="{FF2B5EF4-FFF2-40B4-BE49-F238E27FC236}">
                  <a16:creationId xmlns:a16="http://schemas.microsoft.com/office/drawing/2014/main" id="{A2DFFBBE-16F4-4A5E-8934-167B73FFE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A5E67C3A-5087-485D-96E5-21B8644E3D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73EB781F-58BE-4B7A-B99B-B318ADFCCB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539F2F29-AFA9-4E0B-A2E1-685BA3BB0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43647B4C-97BD-4193-A694-A8175A54A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06780C14-905F-45FA-A058-1B4832451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C09B360-91DE-4815-B792-78F1DDAB6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32364EA9-C91C-4187-AEA7-3E676F04E1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807D3A95-0DDF-4B14-AD7D-3C5465533F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18B7A11B-83DF-4C00-836D-1BB371B3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3478F3A2-7617-467C-9F1C-0024CC8404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9110FCBA-0E4F-4C72-A148-BA0CC4D7EC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5F9AC703-6A55-44D2-A2D0-4C80B2C31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A950B910-1A21-48FB-9E68-E7192375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a:extLst>
              <a:ext uri="{FF2B5EF4-FFF2-40B4-BE49-F238E27FC236}">
                <a16:creationId xmlns:a16="http://schemas.microsoft.com/office/drawing/2014/main" id="{F594A2EF-2FF2-48A2-91C9-0279003075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7" name="Rectangle 36">
              <a:extLst>
                <a:ext uri="{FF2B5EF4-FFF2-40B4-BE49-F238E27FC236}">
                  <a16:creationId xmlns:a16="http://schemas.microsoft.com/office/drawing/2014/main" id="{40F210D1-1084-4A86-8697-6421DF5C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22">
              <a:extLst>
                <a:ext uri="{FF2B5EF4-FFF2-40B4-BE49-F238E27FC236}">
                  <a16:creationId xmlns:a16="http://schemas.microsoft.com/office/drawing/2014/main" id="{40B25474-8A86-43C1-B77B-EA2994CB4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ACEAD7B-B41B-4FE1-AD76-97F79C2C2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85DCDA9-DF57-4585-9575-E752F2D5DFF1}"/>
              </a:ext>
            </a:extLst>
          </p:cNvPr>
          <p:cNvSpPr>
            <a:spLocks noGrp="1"/>
          </p:cNvSpPr>
          <p:nvPr>
            <p:ph type="title"/>
          </p:nvPr>
        </p:nvSpPr>
        <p:spPr>
          <a:xfrm>
            <a:off x="888631" y="2358391"/>
            <a:ext cx="3498979" cy="2453676"/>
          </a:xfrm>
          <a:prstGeom prst="ellipse">
            <a:avLst/>
          </a:prstGeom>
        </p:spPr>
        <p:txBody>
          <a:bodyPr>
            <a:normAutofit/>
          </a:bodyPr>
          <a:lstStyle/>
          <a:p>
            <a:r>
              <a:rPr lang="en-US" sz="3100">
                <a:latin typeface="MV Boli"/>
                <a:cs typeface="Calibri Light"/>
              </a:rPr>
              <a:t>Desert Climate Zone</a:t>
            </a:r>
            <a:endParaRPr lang="en-US" sz="3100">
              <a:latin typeface="MV Boli"/>
            </a:endParaRPr>
          </a:p>
        </p:txBody>
      </p:sp>
      <p:pic>
        <p:nvPicPr>
          <p:cNvPr id="4" name="Picture 4" descr="A picture containing outdoor, grass, track, train&#10;&#10;Description generated with very high confidence">
            <a:extLst>
              <a:ext uri="{FF2B5EF4-FFF2-40B4-BE49-F238E27FC236}">
                <a16:creationId xmlns:a16="http://schemas.microsoft.com/office/drawing/2014/main" id="{3AAFE4EB-C28B-4EF0-9541-397C4CEA26B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351" r="17310" b="-2"/>
          <a:stretch/>
        </p:blipFill>
        <p:spPr>
          <a:xfrm>
            <a:off x="5115908" y="804036"/>
            <a:ext cx="6274561" cy="2977469"/>
          </a:xfrm>
          <a:prstGeom prst="rect">
            <a:avLst/>
          </a:prstGeom>
          <a:ln w="9525">
            <a:solidFill>
              <a:schemeClr val="tx1">
                <a:alpha val="20000"/>
              </a:schemeClr>
            </a:solidFill>
          </a:ln>
        </p:spPr>
      </p:pic>
      <p:sp>
        <p:nvSpPr>
          <p:cNvPr id="3" name="Content Placeholder 2">
            <a:extLst>
              <a:ext uri="{FF2B5EF4-FFF2-40B4-BE49-F238E27FC236}">
                <a16:creationId xmlns:a16="http://schemas.microsoft.com/office/drawing/2014/main" id="{18238438-2842-441E-A981-4292401FEEEB}"/>
              </a:ext>
            </a:extLst>
          </p:cNvPr>
          <p:cNvSpPr>
            <a:spLocks noGrp="1"/>
          </p:cNvSpPr>
          <p:nvPr>
            <p:ph idx="1"/>
          </p:nvPr>
        </p:nvSpPr>
        <p:spPr>
          <a:xfrm>
            <a:off x="5118447" y="4267830"/>
            <a:ext cx="6281873" cy="1783977"/>
          </a:xfrm>
        </p:spPr>
        <p:txBody>
          <a:bodyPr vert="horz" lIns="91440" tIns="45720" rIns="91440" bIns="45720" rtlCol="0">
            <a:normAutofit/>
          </a:bodyPr>
          <a:lstStyle/>
          <a:p>
            <a:pPr marL="0" indent="0">
              <a:lnSpc>
                <a:spcPct val="110000"/>
              </a:lnSpc>
              <a:buNone/>
            </a:pPr>
            <a:r>
              <a:rPr lang="en-US" sz="1500">
                <a:latin typeface="Castellar"/>
                <a:cs typeface="Calibri" panose="020F0502020204030204"/>
              </a:rPr>
              <a:t>It's mostly hot all the time, and the desert can make very scary dust storms. Sometimes it's so hot that rain evaporates. Very few plants live there because it's so hot. During the winter there is still very  little rain that comes that down from the clouds.</a:t>
            </a:r>
          </a:p>
        </p:txBody>
      </p:sp>
      <p:sp>
        <p:nvSpPr>
          <p:cNvPr id="6" name="TextBox 5">
            <a:extLst>
              <a:ext uri="{FF2B5EF4-FFF2-40B4-BE49-F238E27FC236}">
                <a16:creationId xmlns:a16="http://schemas.microsoft.com/office/drawing/2014/main" id="{CD1A4131-8582-4151-B2D1-D0F64739CDE8}"/>
              </a:ext>
            </a:extLst>
          </p:cNvPr>
          <p:cNvSpPr txBox="1"/>
          <p:nvPr/>
        </p:nvSpPr>
        <p:spPr>
          <a:xfrm>
            <a:off x="8689087" y="3581450"/>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49315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C12709-E724-45D7-9EC0-67D3E9EA1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Clouds in a blue sky&#10;&#10;Description generated with very high confidence">
            <a:extLst>
              <a:ext uri="{FF2B5EF4-FFF2-40B4-BE49-F238E27FC236}">
                <a16:creationId xmlns:a16="http://schemas.microsoft.com/office/drawing/2014/main" id="{449FE4A5-078C-44F8-9E23-82B3C0889FE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297" r="13531" b="-2"/>
          <a:stretch/>
        </p:blipFill>
        <p:spPr>
          <a:xfrm>
            <a:off x="-1" y="227"/>
            <a:ext cx="8442326" cy="6858000"/>
          </a:xfrm>
          <a:prstGeom prst="rect">
            <a:avLst/>
          </a:prstGeom>
          <a:ln>
            <a:noFill/>
          </a:ln>
        </p:spPr>
      </p:pic>
      <p:sp>
        <p:nvSpPr>
          <p:cNvPr id="15" name="Rectangle 14">
            <a:extLst>
              <a:ext uri="{FF2B5EF4-FFF2-40B4-BE49-F238E27FC236}">
                <a16:creationId xmlns:a16="http://schemas.microsoft.com/office/drawing/2014/main" id="{A7103ECA-4C09-4211-8348-E20B264C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7860" cy="6858000"/>
          </a:xfrm>
          <a:prstGeom prst="rect">
            <a:avLst/>
          </a:prstGeom>
          <a:solidFill>
            <a:srgbClr val="0000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lane flying through a cloudy blue sky&#10;&#10;Description generated with high confidence">
            <a:extLst>
              <a:ext uri="{FF2B5EF4-FFF2-40B4-BE49-F238E27FC236}">
                <a16:creationId xmlns:a16="http://schemas.microsoft.com/office/drawing/2014/main" id="{A302F72B-D52D-4892-B707-3D1F06046FC9}"/>
              </a:ext>
            </a:extLst>
          </p:cNvPr>
          <p:cNvPicPr>
            <a:picLocks noChangeAspect="1"/>
          </p:cNvPicPr>
          <p:nvPr/>
        </p:nvPicPr>
        <p:blipFill rotWithShape="1">
          <a:blip r:embed="rId4">
            <a:extLst>
              <a:ext uri="{837473B0-CC2E-450A-ABE3-18F120FF3D39}">
                <a1611:picAttrSrcUrl xmlns:a1611="http://schemas.microsoft.com/office/drawing/2016/11/main" r:id="rId3"/>
              </a:ext>
            </a:extLst>
          </a:blip>
          <a:srcRect l="25518" r="7790" b="-2"/>
          <a:stretch/>
        </p:blipFill>
        <p:spPr>
          <a:xfrm>
            <a:off x="8442326" y="2202"/>
            <a:ext cx="3749675" cy="3429720"/>
          </a:xfrm>
          <a:prstGeom prst="rect">
            <a:avLst/>
          </a:prstGeom>
          <a:ln>
            <a:noFill/>
          </a:ln>
        </p:spPr>
      </p:pic>
      <p:pic>
        <p:nvPicPr>
          <p:cNvPr id="5" name="Picture 6" descr="Clouds in a blue sky&#10;&#10;Description generated with very high confidence">
            <a:extLst>
              <a:ext uri="{FF2B5EF4-FFF2-40B4-BE49-F238E27FC236}">
                <a16:creationId xmlns:a16="http://schemas.microsoft.com/office/drawing/2014/main" id="{EBF13490-5E41-42FE-BEE6-80B07A673CD6}"/>
              </a:ext>
            </a:extLst>
          </p:cNvPr>
          <p:cNvPicPr>
            <a:picLocks noChangeAspect="1"/>
          </p:cNvPicPr>
          <p:nvPr/>
        </p:nvPicPr>
        <p:blipFill rotWithShape="1">
          <a:blip r:embed="rId5"/>
          <a:srcRect l="10509" r="16699" b="3"/>
          <a:stretch/>
        </p:blipFill>
        <p:spPr>
          <a:xfrm>
            <a:off x="8442325" y="3427012"/>
            <a:ext cx="3749675" cy="3438311"/>
          </a:xfrm>
          <a:prstGeom prst="rect">
            <a:avLst/>
          </a:prstGeom>
          <a:ln>
            <a:noFill/>
          </a:ln>
        </p:spPr>
      </p:pic>
      <p:grpSp>
        <p:nvGrpSpPr>
          <p:cNvPr id="17" name="Group 16">
            <a:extLst>
              <a:ext uri="{FF2B5EF4-FFF2-40B4-BE49-F238E27FC236}">
                <a16:creationId xmlns:a16="http://schemas.microsoft.com/office/drawing/2014/main" id="{CEF45D72-25A4-42DC-98FD-3CE593955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9719" y="1699589"/>
            <a:ext cx="3671786" cy="3467610"/>
            <a:chOff x="700573" y="1816768"/>
            <a:chExt cx="3671786" cy="3467610"/>
          </a:xfrm>
        </p:grpSpPr>
        <p:sp>
          <p:nvSpPr>
            <p:cNvPr id="18" name="Rectangle 17">
              <a:extLst>
                <a:ext uri="{FF2B5EF4-FFF2-40B4-BE49-F238E27FC236}">
                  <a16:creationId xmlns:a16="http://schemas.microsoft.com/office/drawing/2014/main" id="{503051B6-A1D7-4BC4-8180-250FA7BF1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0573" y="1816768"/>
              <a:ext cx="3671785"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22">
              <a:extLst>
                <a:ext uri="{FF2B5EF4-FFF2-40B4-BE49-F238E27FC236}">
                  <a16:creationId xmlns:a16="http://schemas.microsoft.com/office/drawing/2014/main" id="{1B72258A-071B-4035-A62E-9BCB6607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1975"/>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59E7A5-6CD1-4CA1-B7E6-A9098D2289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B7FD697-4752-4EC3-8426-D3FD9A486B0D}"/>
              </a:ext>
            </a:extLst>
          </p:cNvPr>
          <p:cNvSpPr>
            <a:spLocks noGrp="1"/>
          </p:cNvSpPr>
          <p:nvPr>
            <p:ph type="title"/>
          </p:nvPr>
        </p:nvSpPr>
        <p:spPr>
          <a:xfrm>
            <a:off x="6656123" y="2358391"/>
            <a:ext cx="3498979" cy="2453676"/>
          </a:xfrm>
        </p:spPr>
        <p:txBody>
          <a:bodyPr>
            <a:normAutofit/>
          </a:bodyPr>
          <a:lstStyle/>
          <a:p>
            <a:r>
              <a:rPr lang="en-US">
                <a:latin typeface="Gill Sans Nova Ultra Bold"/>
                <a:cs typeface="Calibri Light"/>
              </a:rPr>
              <a:t>Cumulus Clouds</a:t>
            </a:r>
            <a:endParaRPr lang="en-US">
              <a:latin typeface="Gill Sans Nova Ultra Bold"/>
            </a:endParaRPr>
          </a:p>
        </p:txBody>
      </p:sp>
      <p:sp>
        <p:nvSpPr>
          <p:cNvPr id="3" name="Content Placeholder 2">
            <a:extLst>
              <a:ext uri="{FF2B5EF4-FFF2-40B4-BE49-F238E27FC236}">
                <a16:creationId xmlns:a16="http://schemas.microsoft.com/office/drawing/2014/main" id="{704948EE-DEDF-4E40-87F5-2D96FE79BE3F}"/>
              </a:ext>
            </a:extLst>
          </p:cNvPr>
          <p:cNvSpPr>
            <a:spLocks noGrp="1"/>
          </p:cNvSpPr>
          <p:nvPr>
            <p:ph idx="1"/>
          </p:nvPr>
        </p:nvSpPr>
        <p:spPr>
          <a:xfrm>
            <a:off x="816297" y="803186"/>
            <a:ext cx="3032542" cy="5248622"/>
          </a:xfrm>
        </p:spPr>
        <p:txBody>
          <a:bodyPr vert="horz" lIns="91440" tIns="45720" rIns="91440" bIns="45720" rtlCol="0">
            <a:normAutofit/>
          </a:bodyPr>
          <a:lstStyle/>
          <a:p>
            <a:pPr marL="0" indent="0">
              <a:buNone/>
            </a:pPr>
            <a:r>
              <a:rPr lang="en-US">
                <a:solidFill>
                  <a:srgbClr val="FFFFFE"/>
                </a:solidFill>
                <a:cs typeface="Calibri"/>
              </a:rPr>
              <a:t>These clouds are fluffy and occur in very nice weather. These clouds are not storm clouds. If it is nice weather on that day the cloud can change into a cumulonimbus cloud which is very bad.</a:t>
            </a:r>
          </a:p>
        </p:txBody>
      </p:sp>
    </p:spTree>
    <p:extLst>
      <p:ext uri="{BB962C8B-B14F-4D97-AF65-F5344CB8AC3E}">
        <p14:creationId xmlns:p14="http://schemas.microsoft.com/office/powerpoint/2010/main" val="34477199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5" descr="A view of a mountain&#10;&#10;Description generated with very high confidence">
            <a:extLst>
              <a:ext uri="{FF2B5EF4-FFF2-40B4-BE49-F238E27FC236}">
                <a16:creationId xmlns:a16="http://schemas.microsoft.com/office/drawing/2014/main" id="{7B1F1220-29D9-4E6D-9BD6-8EF51B71E90F}"/>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l="12106" r="12105" b="-1"/>
          <a:stretch/>
        </p:blipFill>
        <p:spPr>
          <a:xfrm>
            <a:off x="4634680" y="10"/>
            <a:ext cx="7560130" cy="6857990"/>
          </a:xfrm>
          <a:prstGeom prst="rect">
            <a:avLst/>
          </a:prstGeom>
        </p:spPr>
      </p:pic>
      <p:sp>
        <p:nvSpPr>
          <p:cNvPr id="2" name="Title 1">
            <a:extLst>
              <a:ext uri="{FF2B5EF4-FFF2-40B4-BE49-F238E27FC236}">
                <a16:creationId xmlns:a16="http://schemas.microsoft.com/office/drawing/2014/main" id="{B1E4347F-46B4-42A2-B09D-15A2B456B0D4}"/>
              </a:ext>
            </a:extLst>
          </p:cNvPr>
          <p:cNvSpPr>
            <a:spLocks noGrp="1"/>
          </p:cNvSpPr>
          <p:nvPr>
            <p:ph type="title"/>
          </p:nvPr>
        </p:nvSpPr>
        <p:spPr>
          <a:xfrm>
            <a:off x="650669" y="629266"/>
            <a:ext cx="3330328" cy="1641986"/>
          </a:xfrm>
        </p:spPr>
        <p:txBody>
          <a:bodyPr vert="horz" lIns="91440" tIns="45720" rIns="91440" bIns="45720" rtlCol="0" anchor="t">
            <a:normAutofit/>
          </a:bodyPr>
          <a:lstStyle/>
          <a:p>
            <a:r>
              <a:rPr lang="en-US" sz="3300"/>
              <a:t>Cumulonimbus Clouds</a:t>
            </a:r>
          </a:p>
        </p:txBody>
      </p:sp>
      <p:sp>
        <p:nvSpPr>
          <p:cNvPr id="4" name="Text Placeholder 3">
            <a:extLst>
              <a:ext uri="{FF2B5EF4-FFF2-40B4-BE49-F238E27FC236}">
                <a16:creationId xmlns:a16="http://schemas.microsoft.com/office/drawing/2014/main" id="{A32F4F18-6883-4441-8D41-783926C259E1}"/>
              </a:ext>
            </a:extLst>
          </p:cNvPr>
          <p:cNvSpPr>
            <a:spLocks noGrp="1"/>
          </p:cNvSpPr>
          <p:nvPr>
            <p:ph type="body" sz="half" idx="2"/>
          </p:nvPr>
        </p:nvSpPr>
        <p:spPr>
          <a:xfrm>
            <a:off x="650669" y="2438400"/>
            <a:ext cx="3330328" cy="3809999"/>
          </a:xfrm>
        </p:spPr>
        <p:txBody>
          <a:bodyPr vert="horz" lIns="91440" tIns="45720" rIns="91440" bIns="45720" rtlCol="0">
            <a:normAutofit/>
          </a:bodyPr>
          <a:lstStyle/>
          <a:p>
            <a:pPr>
              <a:buFont typeface="Wingdings 3" charset="2"/>
              <a:buChar char=""/>
            </a:pPr>
            <a:r>
              <a:rPr lang="en-US"/>
              <a:t>They are dark towering clouds. When they're in the sky they bring thunderstorms.  They look like mountains of very tall cumulus clouds.</a:t>
            </a:r>
          </a:p>
        </p:txBody>
      </p:sp>
      <p:sp>
        <p:nvSpPr>
          <p:cNvPr id="7" name="TextBox 6">
            <a:extLst>
              <a:ext uri="{FF2B5EF4-FFF2-40B4-BE49-F238E27FC236}">
                <a16:creationId xmlns:a16="http://schemas.microsoft.com/office/drawing/2014/main" id="{3B746419-6D8D-4485-9257-5616DDF3724E}"/>
              </a:ext>
            </a:extLst>
          </p:cNvPr>
          <p:cNvSpPr txBox="1"/>
          <p:nvPr/>
        </p:nvSpPr>
        <p:spPr>
          <a:xfrm>
            <a:off x="9493428" y="6657945"/>
            <a:ext cx="270138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113209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0">
            <a:extLst>
              <a:ext uri="{FF2B5EF4-FFF2-40B4-BE49-F238E27FC236}">
                <a16:creationId xmlns:a16="http://schemas.microsoft.com/office/drawing/2014/main" id="{7CC9829A-26F6-4595-8608-1A9F57DA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2">
            <a:extLst>
              <a:ext uri="{FF2B5EF4-FFF2-40B4-BE49-F238E27FC236}">
                <a16:creationId xmlns:a16="http://schemas.microsoft.com/office/drawing/2014/main" id="{75343792-FB15-4868-8582-6FB07FD065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7CA8F4A2-D471-40D9-BE89-06C70ACF4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E43E1CEC-4E49-49E9-8548-8B05B6374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7F53ED1-039D-4BD7-A3E5-297729B93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A8487EB7-2469-4867-A80E-D9CD5B230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6143F0D-FDD9-4B87-911C-BBCFB8055C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2CFC98FE-A0AD-4DC3-A501-9F93E7F47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9AF90DC1-0B6B-4A93-A014-09751AD4D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A2DFFBBE-16F4-4A5E-8934-167B73FFE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A5E67C3A-5087-485D-96E5-21B8644E3D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73EB781F-58BE-4B7A-B99B-B318ADFCCB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539F2F29-AFA9-4E0B-A2E1-685BA3BB0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43647B4C-97BD-4193-A694-A8175A54A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06780C14-905F-45FA-A058-1B4832451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C09B360-91DE-4815-B792-78F1DDAB6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32364EA9-C91C-4187-AEA7-3E676F04E1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807D3A95-0DDF-4B14-AD7D-3C5465533F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18B7A11B-83DF-4C00-836D-1BB371B3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3478F3A2-7617-467C-9F1C-0024CC8404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9110FCBA-0E4F-4C72-A148-BA0CC4D7EC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5F9AC703-6A55-44D2-A2D0-4C80B2C31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A950B910-1A21-48FB-9E68-E7192375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a:extLst>
              <a:ext uri="{FF2B5EF4-FFF2-40B4-BE49-F238E27FC236}">
                <a16:creationId xmlns:a16="http://schemas.microsoft.com/office/drawing/2014/main" id="{F594A2EF-2FF2-48A2-91C9-0279003075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7" name="Rectangle 36">
              <a:extLst>
                <a:ext uri="{FF2B5EF4-FFF2-40B4-BE49-F238E27FC236}">
                  <a16:creationId xmlns:a16="http://schemas.microsoft.com/office/drawing/2014/main" id="{40F210D1-1084-4A86-8697-6421DF5C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22">
              <a:extLst>
                <a:ext uri="{FF2B5EF4-FFF2-40B4-BE49-F238E27FC236}">
                  <a16:creationId xmlns:a16="http://schemas.microsoft.com/office/drawing/2014/main" id="{40B25474-8A86-43C1-B77B-EA2994CB4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ACEAD7B-B41B-4FE1-AD76-97F79C2C2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76AC26A-C2DC-466A-A4F6-914E43DFF012}"/>
              </a:ext>
            </a:extLst>
          </p:cNvPr>
          <p:cNvSpPr>
            <a:spLocks noGrp="1"/>
          </p:cNvSpPr>
          <p:nvPr>
            <p:ph type="title"/>
          </p:nvPr>
        </p:nvSpPr>
        <p:spPr>
          <a:xfrm>
            <a:off x="888631" y="2358391"/>
            <a:ext cx="3498979" cy="2453676"/>
          </a:xfrm>
        </p:spPr>
        <p:txBody>
          <a:bodyPr>
            <a:normAutofit/>
          </a:bodyPr>
          <a:lstStyle/>
          <a:p>
            <a:r>
              <a:rPr lang="en-US">
                <a:latin typeface="Matura MT Script Capitals"/>
                <a:cs typeface="Calibri Light"/>
              </a:rPr>
              <a:t>Stratus Clouds</a:t>
            </a:r>
            <a:endParaRPr lang="en-US">
              <a:latin typeface="Matura MT Script Capitals"/>
            </a:endParaRPr>
          </a:p>
        </p:txBody>
      </p:sp>
      <p:pic>
        <p:nvPicPr>
          <p:cNvPr id="4" name="Picture 4" descr="Clouds in the sky at sunset&#10;&#10;Description generated with very high confidence">
            <a:extLst>
              <a:ext uri="{FF2B5EF4-FFF2-40B4-BE49-F238E27FC236}">
                <a16:creationId xmlns:a16="http://schemas.microsoft.com/office/drawing/2014/main" id="{A8D842AA-B25D-4EE6-835A-AD828D9AF5D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068" r="12068" b="1"/>
          <a:stretch/>
        </p:blipFill>
        <p:spPr>
          <a:xfrm>
            <a:off x="5115908" y="804036"/>
            <a:ext cx="6274561" cy="2977469"/>
          </a:xfrm>
          <a:prstGeom prst="rect">
            <a:avLst/>
          </a:prstGeom>
          <a:ln w="9525">
            <a:solidFill>
              <a:schemeClr val="tx1">
                <a:alpha val="20000"/>
              </a:schemeClr>
            </a:solidFill>
          </a:ln>
        </p:spPr>
      </p:pic>
      <p:sp>
        <p:nvSpPr>
          <p:cNvPr id="3" name="Content Placeholder 2">
            <a:extLst>
              <a:ext uri="{FF2B5EF4-FFF2-40B4-BE49-F238E27FC236}">
                <a16:creationId xmlns:a16="http://schemas.microsoft.com/office/drawing/2014/main" id="{363F9D69-E70D-470C-B099-F234AB9D5F67}"/>
              </a:ext>
            </a:extLst>
          </p:cNvPr>
          <p:cNvSpPr>
            <a:spLocks noGrp="1"/>
          </p:cNvSpPr>
          <p:nvPr>
            <p:ph idx="1"/>
          </p:nvPr>
        </p:nvSpPr>
        <p:spPr>
          <a:xfrm>
            <a:off x="5118447" y="4267830"/>
            <a:ext cx="6281873" cy="1783977"/>
          </a:xfrm>
        </p:spPr>
        <p:txBody>
          <a:bodyPr vert="horz" lIns="91440" tIns="45720" rIns="91440" bIns="45720" rtlCol="0">
            <a:normAutofit/>
          </a:bodyPr>
          <a:lstStyle/>
          <a:p>
            <a:pPr marL="0" indent="0">
              <a:buNone/>
            </a:pPr>
            <a:r>
              <a:rPr lang="en-US">
                <a:cs typeface="Calibri" panose="020F0502020204030204"/>
              </a:rPr>
              <a:t>A stratus cloud is a thick, low sheet of clouds that can cover the whole sky. It is sign that it is not going to rain. Stratus clouds are also low clouds that can be up to 8,000 feet.</a:t>
            </a:r>
          </a:p>
        </p:txBody>
      </p:sp>
      <p:sp>
        <p:nvSpPr>
          <p:cNvPr id="6" name="TextBox 5">
            <a:extLst>
              <a:ext uri="{FF2B5EF4-FFF2-40B4-BE49-F238E27FC236}">
                <a16:creationId xmlns:a16="http://schemas.microsoft.com/office/drawing/2014/main" id="{93E1F334-2024-442D-91B0-8B0132A97A91}"/>
              </a:ext>
            </a:extLst>
          </p:cNvPr>
          <p:cNvSpPr txBox="1"/>
          <p:nvPr/>
        </p:nvSpPr>
        <p:spPr>
          <a:xfrm>
            <a:off x="8759620" y="3581450"/>
            <a:ext cx="263084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584658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Atlas</vt:lpstr>
      <vt:lpstr>Weather and Climate</vt:lpstr>
      <vt:lpstr>Tropical Climate Zone</vt:lpstr>
      <vt:lpstr>Temperate Climate Zone</vt:lpstr>
      <vt:lpstr>Polar Climate Zone</vt:lpstr>
      <vt:lpstr>PowerPoint Presentation</vt:lpstr>
      <vt:lpstr>Desert Climate Zone</vt:lpstr>
      <vt:lpstr>Cumulus Clouds</vt:lpstr>
      <vt:lpstr>Cumulonimbus Clouds</vt:lpstr>
      <vt:lpstr>Stratus Clouds</vt:lpstr>
      <vt:lpstr>Stratonimbus Clouds</vt:lpstr>
      <vt:lpstr>Extreme Weather  </vt:lpstr>
      <vt:lpstr>Extreme Weather - tornadoes</vt:lpstr>
      <vt:lpstr>Extreme Weather hurricanes</vt:lpstr>
      <vt:lpstr>Extreme weather Tsunami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and Climate</dc:title>
  <cp:revision>2</cp:revision>
  <dcterms:modified xsi:type="dcterms:W3CDTF">2019-05-08T22:42:00Z</dcterms:modified>
</cp:coreProperties>
</file>