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379911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254086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501600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148398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954276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716871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478852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936054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407900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645745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262996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187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/3.0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3.0/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3.0/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sa/3.0/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hyperlink" Target="https://creativecommons.org/licenses/by-sa/3.0/" TargetMode="External"/><Relationship Id="rId7" Type="http://schemas.openxmlformats.org/officeDocument/2006/relationships/hyperlink" Target="https://commons.wikimedia.org/wiki/File:Flickr_-_Nicholas_T_-_Canyon_Vista.jpg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jpeg"/><Relationship Id="rId5" Type="http://schemas.openxmlformats.org/officeDocument/2006/relationships/hyperlink" Target="https://creativecommons.org/licenses/by/3.0/" TargetMode="External"/><Relationship Id="rId10" Type="http://schemas.openxmlformats.org/officeDocument/2006/relationships/image" Target="../media/image6.jpeg"/><Relationship Id="rId4" Type="http://schemas.openxmlformats.org/officeDocument/2006/relationships/image" Target="../media/image3.jpeg"/><Relationship Id="rId9" Type="http://schemas.openxmlformats.org/officeDocument/2006/relationships/hyperlink" Target="https://creativecommons.org/licenses/by-nc-sa/3.0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3.0/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3.0/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3.0/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3.0/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/3.0/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3.0/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en.wikipedia.org/wiki/File:F5_tornado_funnel_cloud_Elie_Manitoba_2007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A picture containing outdoor object&#10;&#10;Description generated with high confidence">
            <a:extLst>
              <a:ext uri="{FF2B5EF4-FFF2-40B4-BE49-F238E27FC236}">
                <a16:creationId xmlns:a16="http://schemas.microsoft.com/office/drawing/2014/main" id="{3C860523-6269-4609-A409-E29905B861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67255" y="1"/>
            <a:ext cx="1219198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1160" y="654771"/>
            <a:ext cx="9706840" cy="1211996"/>
          </a:xfrm>
        </p:spPr>
        <p:txBody>
          <a:bodyPr>
            <a:normAutofit/>
          </a:bodyPr>
          <a:lstStyle/>
          <a:p>
            <a:r>
              <a:rPr lang="en-US" b="1" i="1" u="sng">
                <a:solidFill>
                  <a:srgbClr val="C00000"/>
                </a:solidFill>
                <a:latin typeface="Forte"/>
                <a:ea typeface="Batang"/>
                <a:cs typeface="Calibri Light"/>
              </a:rPr>
              <a:t>W</a:t>
            </a:r>
            <a:r>
              <a:rPr lang="en-US" b="1" i="1" u="sng">
                <a:solidFill>
                  <a:srgbClr val="FFC000"/>
                </a:solidFill>
                <a:latin typeface="Forte"/>
                <a:ea typeface="Batang"/>
                <a:cs typeface="Calibri Light"/>
              </a:rPr>
              <a:t>e</a:t>
            </a:r>
            <a:r>
              <a:rPr lang="en-US" b="1" i="1" u="sng">
                <a:solidFill>
                  <a:srgbClr val="FFFF00"/>
                </a:solidFill>
                <a:latin typeface="Forte"/>
                <a:ea typeface="Batang"/>
                <a:cs typeface="Calibri Light"/>
              </a:rPr>
              <a:t>a</a:t>
            </a:r>
            <a:r>
              <a:rPr lang="en-US" b="1" i="1" u="sng">
                <a:solidFill>
                  <a:srgbClr val="92D050"/>
                </a:solidFill>
                <a:latin typeface="Forte"/>
                <a:ea typeface="Batang"/>
                <a:cs typeface="Calibri Light"/>
              </a:rPr>
              <a:t>t</a:t>
            </a:r>
            <a:r>
              <a:rPr lang="en-US" b="1" i="1" u="sng">
                <a:solidFill>
                  <a:srgbClr val="00B0F0"/>
                </a:solidFill>
                <a:latin typeface="Forte"/>
                <a:ea typeface="Batang"/>
                <a:cs typeface="Calibri Light"/>
              </a:rPr>
              <a:t>h</a:t>
            </a:r>
            <a:r>
              <a:rPr lang="en-US" b="1" i="1" u="sng">
                <a:solidFill>
                  <a:srgbClr val="7030A0"/>
                </a:solidFill>
                <a:latin typeface="Forte"/>
                <a:ea typeface="Batang"/>
                <a:cs typeface="Calibri Light"/>
              </a:rPr>
              <a:t>e</a:t>
            </a:r>
            <a:r>
              <a:rPr lang="en-US" b="1" i="1" u="sng">
                <a:solidFill>
                  <a:srgbClr val="C00000"/>
                </a:solidFill>
                <a:latin typeface="Forte"/>
                <a:ea typeface="Batang"/>
                <a:cs typeface="Calibri Light"/>
              </a:rPr>
              <a:t>r</a:t>
            </a:r>
            <a:r>
              <a:rPr lang="en-US" b="1" i="1" u="sng">
                <a:solidFill>
                  <a:srgbClr val="FFC000"/>
                </a:solidFill>
                <a:latin typeface="Forte"/>
                <a:ea typeface="Batang"/>
                <a:cs typeface="Calibri Light"/>
              </a:rPr>
              <a:t> </a:t>
            </a:r>
            <a:r>
              <a:rPr lang="en-US" b="1" i="1" u="sng">
                <a:solidFill>
                  <a:srgbClr val="FFFF00"/>
                </a:solidFill>
                <a:latin typeface="Forte"/>
                <a:ea typeface="Batang"/>
                <a:cs typeface="Calibri Light"/>
              </a:rPr>
              <a:t>a</a:t>
            </a:r>
            <a:r>
              <a:rPr lang="en-US" b="1" i="1" u="sng">
                <a:solidFill>
                  <a:srgbClr val="92D050"/>
                </a:solidFill>
                <a:latin typeface="Forte"/>
                <a:ea typeface="Batang"/>
                <a:cs typeface="Calibri Light"/>
              </a:rPr>
              <a:t>n</a:t>
            </a:r>
            <a:r>
              <a:rPr lang="en-US" b="1" i="1" u="sng">
                <a:solidFill>
                  <a:srgbClr val="00B0F0"/>
                </a:solidFill>
                <a:latin typeface="Forte"/>
                <a:ea typeface="Batang"/>
                <a:cs typeface="Calibri Light"/>
              </a:rPr>
              <a:t>d</a:t>
            </a:r>
            <a:r>
              <a:rPr lang="en-US" b="1" i="1" u="sng">
                <a:solidFill>
                  <a:srgbClr val="7030A0"/>
                </a:solidFill>
                <a:latin typeface="Forte"/>
                <a:ea typeface="Batang"/>
                <a:cs typeface="Calibri Light"/>
              </a:rPr>
              <a:t> </a:t>
            </a:r>
            <a:r>
              <a:rPr lang="en-US" b="1" i="1" u="sng">
                <a:solidFill>
                  <a:srgbClr val="C00000"/>
                </a:solidFill>
                <a:latin typeface="Forte"/>
                <a:ea typeface="Batang"/>
                <a:cs typeface="Calibri Light"/>
              </a:rPr>
              <a:t>Cl</a:t>
            </a:r>
            <a:r>
              <a:rPr lang="en-US" b="1" i="1" u="sng">
                <a:solidFill>
                  <a:srgbClr val="FFFF00"/>
                </a:solidFill>
                <a:latin typeface="Forte"/>
                <a:ea typeface="Batang"/>
                <a:cs typeface="Calibri Light"/>
              </a:rPr>
              <a:t>i</a:t>
            </a:r>
            <a:r>
              <a:rPr lang="en-US" b="1" i="1" u="sng">
                <a:solidFill>
                  <a:srgbClr val="92D050"/>
                </a:solidFill>
                <a:latin typeface="Forte"/>
                <a:ea typeface="Batang"/>
                <a:cs typeface="Calibri Light"/>
              </a:rPr>
              <a:t>m</a:t>
            </a:r>
            <a:r>
              <a:rPr lang="en-US" b="1" i="1" u="sng">
                <a:solidFill>
                  <a:srgbClr val="00B0F0"/>
                </a:solidFill>
                <a:latin typeface="Forte"/>
                <a:ea typeface="Batang"/>
                <a:cs typeface="Calibri Light"/>
              </a:rPr>
              <a:t>a</a:t>
            </a:r>
            <a:r>
              <a:rPr lang="en-US" b="1" i="1" u="sng">
                <a:solidFill>
                  <a:srgbClr val="7030A0"/>
                </a:solidFill>
                <a:latin typeface="Forte"/>
                <a:ea typeface="Batang"/>
                <a:cs typeface="Calibri Light"/>
              </a:rPr>
              <a:t>t</a:t>
            </a:r>
            <a:r>
              <a:rPr lang="en-US" b="1" i="1" u="sng">
                <a:solidFill>
                  <a:srgbClr val="C00000"/>
                </a:solidFill>
                <a:latin typeface="Forte"/>
                <a:ea typeface="Batang"/>
                <a:cs typeface="Calibri Light"/>
              </a:rPr>
              <a:t>e</a:t>
            </a:r>
            <a:endParaRPr lang="en-US" b="1" i="1" u="sng">
              <a:solidFill>
                <a:srgbClr val="C00000"/>
              </a:solidFill>
              <a:latin typeface="Forte"/>
              <a:ea typeface="Batang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5921" y="5423315"/>
            <a:ext cx="9144000" cy="60482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>
                <a:solidFill>
                  <a:srgbClr val="FFFF00"/>
                </a:solidFill>
                <a:latin typeface="Blackadder ITC"/>
                <a:cs typeface="Calibri"/>
              </a:rPr>
              <a:t>By: Jayme &amp; Sofia</a:t>
            </a:r>
            <a:endParaRPr lang="en-US" sz="3200">
              <a:solidFill>
                <a:srgbClr val="FFFF00"/>
              </a:solidFill>
              <a:latin typeface="Blackadder ITC"/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3" descr="Fireworks in the sky&#10;&#10;Description generated with very high confidence">
            <a:extLst>
              <a:ext uri="{FF2B5EF4-FFF2-40B4-BE49-F238E27FC236}">
                <a16:creationId xmlns:a16="http://schemas.microsoft.com/office/drawing/2014/main" id="{B8D8BC59-7163-40B1-9155-5A798F9555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9969" r="31654" b="-1"/>
          <a:stretch/>
        </p:blipFill>
        <p:spPr>
          <a:xfrm>
            <a:off x="6185051" y="10"/>
            <a:ext cx="5997632" cy="6857990"/>
          </a:xfrm>
          <a:custGeom>
            <a:avLst/>
            <a:gdLst>
              <a:gd name="connsiteX0" fmla="*/ 0 w 5997632"/>
              <a:gd name="connsiteY0" fmla="*/ 0 h 6858000"/>
              <a:gd name="connsiteX1" fmla="*/ 5997632 w 5997632"/>
              <a:gd name="connsiteY1" fmla="*/ 0 h 6858000"/>
              <a:gd name="connsiteX2" fmla="*/ 5997632 w 5997632"/>
              <a:gd name="connsiteY2" fmla="*/ 6858000 h 6858000"/>
              <a:gd name="connsiteX3" fmla="*/ 3178693 w 599763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97632" h="6858000">
                <a:moveTo>
                  <a:pt x="0" y="0"/>
                </a:moveTo>
                <a:lnTo>
                  <a:pt x="5997632" y="0"/>
                </a:lnTo>
                <a:lnTo>
                  <a:pt x="5997632" y="6858000"/>
                </a:lnTo>
                <a:lnTo>
                  <a:pt x="3178693" y="6858000"/>
                </a:lnTo>
                <a:close/>
              </a:path>
            </a:pathLst>
          </a:custGeom>
        </p:spPr>
      </p:pic>
      <p:pic>
        <p:nvPicPr>
          <p:cNvPr id="9" name="Picture 9" descr="Fireworks in the sky&#10;&#10;Description generated with high confidence">
            <a:extLst>
              <a:ext uri="{FF2B5EF4-FFF2-40B4-BE49-F238E27FC236}">
                <a16:creationId xmlns:a16="http://schemas.microsoft.com/office/drawing/2014/main" id="{BE3260A1-74AA-4725-9B7C-3FCD06C0D8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8554" r="-2" b="8552"/>
          <a:stretch/>
        </p:blipFill>
        <p:spPr>
          <a:xfrm>
            <a:off x="-1" y="10"/>
            <a:ext cx="9141744" cy="6857990"/>
          </a:xfrm>
          <a:custGeom>
            <a:avLst/>
            <a:gdLst>
              <a:gd name="connsiteX0" fmla="*/ 0 w 9141744"/>
              <a:gd name="connsiteY0" fmla="*/ 0 h 6863485"/>
              <a:gd name="connsiteX1" fmla="*/ 5963051 w 9141744"/>
              <a:gd name="connsiteY1" fmla="*/ 0 h 6863485"/>
              <a:gd name="connsiteX2" fmla="*/ 9141744 w 9141744"/>
              <a:gd name="connsiteY2" fmla="*/ 6863485 h 6863485"/>
              <a:gd name="connsiteX3" fmla="*/ 0 w 9141744"/>
              <a:gd name="connsiteY3" fmla="*/ 6863485 h 6863485"/>
              <a:gd name="connsiteX4" fmla="*/ 0 w 9141744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31032D61-B479-4CCA-A827-A0ED7D573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536" y="556457"/>
            <a:ext cx="3886199" cy="915035"/>
          </a:xfrm>
        </p:spPr>
        <p:txBody>
          <a:bodyPr>
            <a:normAutofit/>
          </a:bodyPr>
          <a:lstStyle/>
          <a:p>
            <a:r>
              <a:rPr lang="en-US" sz="2800"/>
              <a:t>Extreme Weather-Lightning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D7F3AA6-191D-46D7-AC88-B39F01AD4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649" y="1917191"/>
            <a:ext cx="4764318" cy="446455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Arial" charset="2"/>
              <a:buChar char="•"/>
            </a:pPr>
            <a:r>
              <a:rPr lang="en-US" dirty="0"/>
              <a:t>Lightning causes many injuries and deaths in the United States.</a:t>
            </a:r>
            <a:endParaRPr lang="en-US" dirty="0">
              <a:cs typeface="Calibri"/>
            </a:endParaRPr>
          </a:p>
          <a:p>
            <a:pPr>
              <a:buFont typeface="Arial" charset="2"/>
              <a:buChar char="•"/>
            </a:pPr>
            <a:r>
              <a:rPr lang="en-US" dirty="0"/>
              <a:t>Many people don't realize that they can be struck by lightning 10 miles away when there are blue skies overhead.</a:t>
            </a:r>
            <a:endParaRPr lang="en-US" dirty="0">
              <a:cs typeface="Calibri"/>
            </a:endParaRPr>
          </a:p>
          <a:p>
            <a:pPr>
              <a:buFont typeface="Arial" charset="2"/>
              <a:buChar char="•"/>
            </a:pPr>
            <a:r>
              <a:rPr lang="en-US" dirty="0">
                <a:cs typeface="Calibri"/>
              </a:rPr>
              <a:t>A lightning bolt can be in cloud a cloud to ground and a cloud to cl</a:t>
            </a:r>
            <a:r>
              <a:rPr lang="en-US" sz="2400" dirty="0">
                <a:cs typeface="Calibri"/>
              </a:rPr>
              <a:t>oud.</a:t>
            </a:r>
          </a:p>
          <a:p>
            <a:pPr marL="0" indent="0">
              <a:buNone/>
            </a:pPr>
            <a:endParaRPr lang="en-US" sz="2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5428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625B26-8CE7-43C7-A312-50A5F6B6D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US">
                <a:solidFill>
                  <a:srgbClr val="FFFFFF"/>
                </a:solidFill>
                <a:cs typeface="Calibri Light"/>
              </a:rPr>
              <a:t>Extreme Weather-Dust storms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4" name="Picture 4" descr="A large truck on a cloudy day&#10;&#10;Description generated with very high confidence">
            <a:extLst>
              <a:ext uri="{FF2B5EF4-FFF2-40B4-BE49-F238E27FC236}">
                <a16:creationId xmlns:a16="http://schemas.microsoft.com/office/drawing/2014/main" id="{953D2422-CCF1-4D92-A1F9-6D261838DA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2820" r="1" b="1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1BD7FC-3E27-492D-AFB0-833F77623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>
                <a:solidFill>
                  <a:srgbClr val="FFFFFF"/>
                </a:solidFill>
                <a:cs typeface="Calibri"/>
              </a:rPr>
              <a:t>Dust storms can cause many bad injuries and horrible deaths.</a:t>
            </a:r>
          </a:p>
          <a:p>
            <a:r>
              <a:rPr lang="en-US" sz="2000">
                <a:solidFill>
                  <a:srgbClr val="FFFFFF"/>
                </a:solidFill>
                <a:cs typeface="Calibri"/>
              </a:rPr>
              <a:t>Dust storms can reach up to a mile in height.</a:t>
            </a:r>
          </a:p>
          <a:p>
            <a:r>
              <a:rPr lang="en-US" sz="2000">
                <a:solidFill>
                  <a:srgbClr val="FFFFFF"/>
                </a:solidFill>
                <a:cs typeface="Calibri"/>
              </a:rPr>
              <a:t>If you are in the middle, you cannot breathe.</a:t>
            </a:r>
          </a:p>
        </p:txBody>
      </p:sp>
    </p:spTree>
    <p:extLst>
      <p:ext uri="{BB962C8B-B14F-4D97-AF65-F5344CB8AC3E}">
        <p14:creationId xmlns:p14="http://schemas.microsoft.com/office/powerpoint/2010/main" val="3840838080"/>
      </p:ext>
    </p:extLst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4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664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B98A39-3CF9-47EE-8122-3CAC137B5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US">
                <a:solidFill>
                  <a:srgbClr val="FFFFFF"/>
                </a:solidFill>
              </a:rPr>
              <a:t>Extreme Weather-Tsunami</a:t>
            </a:r>
          </a:p>
        </p:txBody>
      </p:sp>
      <p:pic>
        <p:nvPicPr>
          <p:cNvPr id="10" name="Picture 22">
            <a:extLst>
              <a:ext uri="{FF2B5EF4-FFF2-40B4-BE49-F238E27FC236}">
                <a16:creationId xmlns:a16="http://schemas.microsoft.com/office/drawing/2014/main" id="{0656564B-05F5-4B05-9F82-2262A8F087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31262" b="-1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3" name="Rectangle 16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A2DA31-C01B-4983-AD36-56FBAE5B18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Arial" charset="2"/>
              <a:buChar char="•"/>
            </a:pPr>
            <a:r>
              <a:rPr lang="en-US" sz="2000">
                <a:solidFill>
                  <a:srgbClr val="FFFFFF"/>
                </a:solidFill>
              </a:rPr>
              <a:t>The energy of a tsunami is forced into a smaller place.</a:t>
            </a:r>
          </a:p>
          <a:p>
            <a:pPr>
              <a:buFont typeface="Arial" charset="2"/>
              <a:buChar char="•"/>
            </a:pPr>
            <a:r>
              <a:rPr lang="en-US" sz="2000">
                <a:solidFill>
                  <a:srgbClr val="FFFFFF"/>
                </a:solidFill>
                <a:cs typeface="Calibri"/>
              </a:rPr>
              <a:t>A tsunami is sometimes called a tidal wave.</a:t>
            </a:r>
          </a:p>
          <a:p>
            <a:pPr>
              <a:buFont typeface="Arial" charset="2"/>
              <a:buChar char="•"/>
            </a:pPr>
            <a:r>
              <a:rPr lang="en-US" sz="2000">
                <a:solidFill>
                  <a:srgbClr val="FFFFFF"/>
                </a:solidFill>
                <a:cs typeface="Calibri"/>
              </a:rPr>
              <a:t>A series of waves generated by a tsunami is called a wave train.</a:t>
            </a:r>
          </a:p>
        </p:txBody>
      </p:sp>
    </p:spTree>
    <p:extLst>
      <p:ext uri="{BB962C8B-B14F-4D97-AF65-F5344CB8AC3E}">
        <p14:creationId xmlns:p14="http://schemas.microsoft.com/office/powerpoint/2010/main" val="3712432379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02662-8E11-4BA6-8E2D-BD243EE08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638710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Tropical Climate Zone</a:t>
            </a:r>
          </a:p>
        </p:txBody>
      </p:sp>
      <p:pic>
        <p:nvPicPr>
          <p:cNvPr id="5" name="Picture 5" descr="A tree in a grassy area with palm trees&#10;&#10;Description generated with very high confidence">
            <a:extLst>
              <a:ext uri="{FF2B5EF4-FFF2-40B4-BE49-F238E27FC236}">
                <a16:creationId xmlns:a16="http://schemas.microsoft.com/office/drawing/2014/main" id="{B8514D61-294D-44D8-BDF9-370398BD14F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-1" b="11815"/>
          <a:stretch/>
        </p:blipFill>
        <p:spPr>
          <a:xfrm>
            <a:off x="19397002" y="-2315252"/>
            <a:ext cx="7216902" cy="4359440"/>
          </a:xfrm>
          <a:prstGeom prst="rect">
            <a:avLst/>
          </a:prstGeom>
        </p:spPr>
      </p:pic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AC3AAA4A-8B69-481F-92D6-BBA3B25080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5542" y="2871982"/>
            <a:ext cx="6382657" cy="31816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/>
              <a:t>The tropical climate zone is hot because it is the closest to the Equator.</a:t>
            </a:r>
            <a:endParaRPr lang="en-US" sz="2400">
              <a:cs typeface="Calibri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/>
              <a:t>Tropical climate zones are mostly always sunny.</a:t>
            </a:r>
            <a:endParaRPr lang="en-US" sz="2400">
              <a:cs typeface="Calibri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/>
              <a:t> Rain forests grow in the tropical climate zone. </a:t>
            </a:r>
            <a:endParaRPr lang="en-US" sz="2400">
              <a:cs typeface="Calibri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/>
              <a:t>In the rainforests it rains a lot.</a:t>
            </a:r>
            <a:endParaRPr lang="en-US" sz="2400">
              <a:cs typeface="Calibri"/>
            </a:endParaRPr>
          </a:p>
        </p:txBody>
      </p:sp>
      <p:pic>
        <p:nvPicPr>
          <p:cNvPr id="9" name="Picture 9" descr="A beach with a palm tree in front of a body of water&#10;&#10;Description generated with very high confidence">
            <a:extLst>
              <a:ext uri="{FF2B5EF4-FFF2-40B4-BE49-F238E27FC236}">
                <a16:creationId xmlns:a16="http://schemas.microsoft.com/office/drawing/2014/main" id="{7FB2FC91-ECC4-4537-A47F-F90C40D43D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1828" r="690" b="-4"/>
          <a:stretch/>
        </p:blipFill>
        <p:spPr>
          <a:xfrm>
            <a:off x="7689829" y="10"/>
            <a:ext cx="4502173" cy="3448209"/>
          </a:xfrm>
          <a:custGeom>
            <a:avLst/>
            <a:gdLst>
              <a:gd name="connsiteX0" fmla="*/ 205627 w 4502173"/>
              <a:gd name="connsiteY0" fmla="*/ 0 h 3448219"/>
              <a:gd name="connsiteX1" fmla="*/ 4502173 w 4502173"/>
              <a:gd name="connsiteY1" fmla="*/ 0 h 3448219"/>
              <a:gd name="connsiteX2" fmla="*/ 4502173 w 4502173"/>
              <a:gd name="connsiteY2" fmla="*/ 2368934 h 3448219"/>
              <a:gd name="connsiteX3" fmla="*/ 4365663 w 4502173"/>
              <a:gd name="connsiteY3" fmla="*/ 2551486 h 3448219"/>
              <a:gd name="connsiteX4" fmla="*/ 2464181 w 4502173"/>
              <a:gd name="connsiteY4" fmla="*/ 3448219 h 3448219"/>
              <a:gd name="connsiteX5" fmla="*/ 0 w 4502173"/>
              <a:gd name="connsiteY5" fmla="*/ 984038 h 3448219"/>
              <a:gd name="connsiteX6" fmla="*/ 193648 w 4502173"/>
              <a:gd name="connsiteY6" fmla="*/ 24867 h 3448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02173" h="3448219">
                <a:moveTo>
                  <a:pt x="205627" y="0"/>
                </a:moveTo>
                <a:lnTo>
                  <a:pt x="4502173" y="0"/>
                </a:lnTo>
                <a:lnTo>
                  <a:pt x="4502173" y="2368934"/>
                </a:lnTo>
                <a:lnTo>
                  <a:pt x="4365663" y="2551486"/>
                </a:lnTo>
                <a:cubicBezTo>
                  <a:pt x="3913696" y="3099144"/>
                  <a:pt x="3229704" y="3448219"/>
                  <a:pt x="2464181" y="3448219"/>
                </a:cubicBezTo>
                <a:cubicBezTo>
                  <a:pt x="1103251" y="3448219"/>
                  <a:pt x="0" y="2344968"/>
                  <a:pt x="0" y="984038"/>
                </a:cubicBezTo>
                <a:cubicBezTo>
                  <a:pt x="0" y="643806"/>
                  <a:pt x="68954" y="319678"/>
                  <a:pt x="193648" y="24867"/>
                </a:cubicBezTo>
                <a:close/>
              </a:path>
            </a:pathLst>
          </a:custGeom>
        </p:spPr>
      </p:pic>
      <p:pic>
        <p:nvPicPr>
          <p:cNvPr id="3" name="Picture 3" descr="A large mountain in the background&#10;&#10;Description generated with very high confidence">
            <a:extLst>
              <a:ext uri="{FF2B5EF4-FFF2-40B4-BE49-F238E27FC236}">
                <a16:creationId xmlns:a16="http://schemas.microsoft.com/office/drawing/2014/main" id="{EF390C3C-1389-41AB-BEAD-2FB9625B298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1990" r="9396" b="3"/>
          <a:stretch/>
        </p:blipFill>
        <p:spPr>
          <a:xfrm>
            <a:off x="8783204" y="4082141"/>
            <a:ext cx="3423175" cy="2775859"/>
          </a:xfrm>
          <a:custGeom>
            <a:avLst/>
            <a:gdLst>
              <a:gd name="connsiteX0" fmla="*/ 1906524 w 3423175"/>
              <a:gd name="connsiteY0" fmla="*/ 0 h 2775859"/>
              <a:gd name="connsiteX1" fmla="*/ 3377691 w 3423175"/>
              <a:gd name="connsiteY1" fmla="*/ 693798 h 2775859"/>
              <a:gd name="connsiteX2" fmla="*/ 3423175 w 3423175"/>
              <a:gd name="connsiteY2" fmla="*/ 754624 h 2775859"/>
              <a:gd name="connsiteX3" fmla="*/ 3423175 w 3423175"/>
              <a:gd name="connsiteY3" fmla="*/ 2775859 h 2775859"/>
              <a:gd name="connsiteX4" fmla="*/ 211114 w 3423175"/>
              <a:gd name="connsiteY4" fmla="*/ 2775859 h 2775859"/>
              <a:gd name="connsiteX5" fmla="*/ 149824 w 3423175"/>
              <a:gd name="connsiteY5" fmla="*/ 2648629 h 2775859"/>
              <a:gd name="connsiteX6" fmla="*/ 0 w 3423175"/>
              <a:gd name="connsiteY6" fmla="*/ 1906524 h 2775859"/>
              <a:gd name="connsiteX7" fmla="*/ 1906524 w 3423175"/>
              <a:gd name="connsiteY7" fmla="*/ 0 h 2775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B5C055-9D8E-426A-AFF6-5280194CFC5A}"/>
              </a:ext>
            </a:extLst>
          </p:cNvPr>
          <p:cNvSpPr txBox="1"/>
          <p:nvPr/>
        </p:nvSpPr>
        <p:spPr>
          <a:xfrm>
            <a:off x="9870532" y="6870700"/>
            <a:ext cx="232146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11" name="Picture 12" descr="A sunset over a body of water next to a palm tree&#10;&#10;Description generated with very high confidence">
            <a:extLst>
              <a:ext uri="{FF2B5EF4-FFF2-40B4-BE49-F238E27FC236}">
                <a16:creationId xmlns:a16="http://schemas.microsoft.com/office/drawing/2014/main" id="{06DEAE79-6E72-48E3-9D91-24899CDFF8A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11512" r="5075" b="-3"/>
          <a:stretch/>
        </p:blipFill>
        <p:spPr>
          <a:xfrm>
            <a:off x="-7225842" y="-722586"/>
            <a:ext cx="4848284" cy="4359438"/>
          </a:xfrm>
          <a:prstGeom prst="rect">
            <a:avLst/>
          </a:prstGeom>
        </p:spPr>
      </p:pic>
      <p:pic>
        <p:nvPicPr>
          <p:cNvPr id="18" name="Picture 18" descr="A group of bushes with a mountain in the background&#10;&#10;Description generated with very high confidence">
            <a:extLst>
              <a:ext uri="{FF2B5EF4-FFF2-40B4-BE49-F238E27FC236}">
                <a16:creationId xmlns:a16="http://schemas.microsoft.com/office/drawing/2014/main" id="{A8568B67-D065-4318-AAED-EC3107B42E9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34398" r="2" b="2"/>
          <a:stretch/>
        </p:blipFill>
        <p:spPr>
          <a:xfrm>
            <a:off x="9257799" y="-4814171"/>
            <a:ext cx="4848284" cy="238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0359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A tree in a forest&#10;&#10;Description generated with very high confidence">
            <a:extLst>
              <a:ext uri="{FF2B5EF4-FFF2-40B4-BE49-F238E27FC236}">
                <a16:creationId xmlns:a16="http://schemas.microsoft.com/office/drawing/2014/main" id="{E3CFC980-7B30-4016-8E64-C96318DAD0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9355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014F93-E5AC-4058-9AD9-86250E592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Temperate Climate Zone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EB3E59-C3AF-49B6-96F7-364EEC02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55379" y="1065862"/>
            <a:ext cx="5744685" cy="47262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FFFFFF"/>
                </a:solidFill>
              </a:rPr>
              <a:t>The temperate climate zone has warm summers and cold winters.</a:t>
            </a:r>
            <a:endParaRPr lang="en-US" sz="3200">
              <a:solidFill>
                <a:srgbClr val="FFFFFF"/>
              </a:solidFill>
              <a:cs typeface="Calibri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FFFFFF"/>
                </a:solidFill>
              </a:rPr>
              <a:t>The climate there is mostly a mild climate.</a:t>
            </a:r>
            <a:endParaRPr lang="en-US" sz="3200">
              <a:solidFill>
                <a:srgbClr val="FFFFFF"/>
              </a:solidFill>
              <a:cs typeface="Calibri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FFFFFF"/>
                </a:solidFill>
              </a:rPr>
              <a:t>The temperate climate zone is popular for plants, animals and humans.</a:t>
            </a:r>
            <a:endParaRPr lang="en-US" sz="3200">
              <a:solidFill>
                <a:srgbClr val="FFFF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13250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A cactus in a sunset&#10;&#10;Description generated with high confidence">
            <a:extLst>
              <a:ext uri="{FF2B5EF4-FFF2-40B4-BE49-F238E27FC236}">
                <a16:creationId xmlns:a16="http://schemas.microsoft.com/office/drawing/2014/main" id="{213F5F1B-6C4F-4763-918C-1717D04330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9718" r="26931" b="1"/>
          <a:stretch/>
        </p:blipFill>
        <p:spPr>
          <a:xfrm>
            <a:off x="474132" y="462116"/>
            <a:ext cx="5620279" cy="5921751"/>
          </a:xfrm>
          <a:prstGeom prst="rect">
            <a:avLst/>
          </a:prstGeom>
        </p:spPr>
      </p:pic>
      <p:pic>
        <p:nvPicPr>
          <p:cNvPr id="3" name="Picture 3" descr="A group of clouds in the sky at sunset&#10;&#10;Description generated with very high confidence">
            <a:extLst>
              <a:ext uri="{FF2B5EF4-FFF2-40B4-BE49-F238E27FC236}">
                <a16:creationId xmlns:a16="http://schemas.microsoft.com/office/drawing/2014/main" id="{E676DB43-F744-4748-BF9C-8264A22C69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18188" r="18187"/>
          <a:stretch/>
        </p:blipFill>
        <p:spPr>
          <a:xfrm>
            <a:off x="6094412" y="462116"/>
            <a:ext cx="5623456" cy="5921751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5DCDA9-DF57-4585-9575-E752F2D5D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1447801"/>
            <a:ext cx="8620967" cy="855132"/>
          </a:xfrm>
        </p:spPr>
        <p:txBody>
          <a:bodyPr>
            <a:normAutofit/>
          </a:bodyPr>
          <a:lstStyle/>
          <a:p>
            <a:r>
              <a:rPr lang="en-US">
                <a:cs typeface="Calibri Light"/>
              </a:rPr>
              <a:t>Desert Climate Zone</a:t>
            </a:r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BB4900B-0752-4599-8C48-8AB6D6FFF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7200" y="2446868"/>
            <a:ext cx="8254999" cy="29718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" charset="2"/>
              <a:buChar char="•"/>
            </a:pPr>
            <a:r>
              <a:rPr lang="en-US" sz="3200">
                <a:solidFill>
                  <a:schemeClr val="bg1"/>
                </a:solidFill>
              </a:rPr>
              <a:t>The desert climate is very hot and dry. </a:t>
            </a:r>
          </a:p>
          <a:p>
            <a:pPr>
              <a:buFont typeface="Arial" charset="2"/>
              <a:buChar char="•"/>
            </a:pPr>
            <a:r>
              <a:rPr lang="en-US" sz="3200">
                <a:solidFill>
                  <a:schemeClr val="bg1"/>
                </a:solidFill>
              </a:rPr>
              <a:t>Animals that live in the hot and dry desert adapt to the desert.</a:t>
            </a:r>
          </a:p>
          <a:p>
            <a:pPr>
              <a:buFont typeface="Arial" charset="2"/>
              <a:buChar char="•"/>
            </a:pPr>
            <a:r>
              <a:rPr lang="en-US" sz="3200">
                <a:solidFill>
                  <a:schemeClr val="bg1"/>
                </a:solidFill>
              </a:rPr>
              <a:t>Most desert climates get 1 to 8 inches of rainfall.</a:t>
            </a:r>
          </a:p>
        </p:txBody>
      </p:sp>
    </p:spTree>
    <p:extLst>
      <p:ext uri="{BB962C8B-B14F-4D97-AF65-F5344CB8AC3E}">
        <p14:creationId xmlns:p14="http://schemas.microsoft.com/office/powerpoint/2010/main" val="249315132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B2B5B-D6CD-4022-97BE-E50BB68A6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62" y="1554440"/>
            <a:ext cx="638710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>
                <a:latin typeface="Algerian"/>
              </a:rPr>
              <a:t>Polar Climate Zone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49AF9C-CD7B-4E06-B94F-9841ED00AB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5542" y="2871982"/>
            <a:ext cx="6382657" cy="31816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3200">
                <a:latin typeface="Blackadder ITC"/>
              </a:rPr>
              <a:t>Sun shines for long hours in summer, but in winter it shines for only a few hours.</a:t>
            </a:r>
            <a:endParaRPr lang="en-US" sz="3200">
              <a:latin typeface="Blackadder ITC"/>
              <a:cs typeface="Calibri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3200">
                <a:latin typeface="Blackadder ITC"/>
              </a:rPr>
              <a:t>The South Pole is colder than the North Pole.</a:t>
            </a:r>
            <a:endParaRPr lang="en-US" sz="3200">
              <a:latin typeface="Blackadder ITC"/>
              <a:cs typeface="Calibri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3200">
                <a:latin typeface="Blackadder ITC"/>
              </a:rPr>
              <a:t>Plants and animals survive in the polar climate by their adaptations.</a:t>
            </a:r>
            <a:endParaRPr lang="en-US" sz="3200">
              <a:latin typeface="Blackadder ITC"/>
              <a:cs typeface="Calibri"/>
            </a:endParaRPr>
          </a:p>
        </p:txBody>
      </p:sp>
      <p:pic>
        <p:nvPicPr>
          <p:cNvPr id="3" name="Picture 4" descr="A snow covered mountain&#10;&#10;Description generated with very high confidence">
            <a:extLst>
              <a:ext uri="{FF2B5EF4-FFF2-40B4-BE49-F238E27FC236}">
                <a16:creationId xmlns:a16="http://schemas.microsoft.com/office/drawing/2014/main" id="{ED64E8B9-7364-46A3-8B6A-01ED7449AA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076"/>
          <a:stretch/>
        </p:blipFill>
        <p:spPr>
          <a:xfrm>
            <a:off x="7689829" y="10"/>
            <a:ext cx="4502173" cy="3448209"/>
          </a:xfrm>
          <a:custGeom>
            <a:avLst/>
            <a:gdLst>
              <a:gd name="connsiteX0" fmla="*/ 205627 w 4502173"/>
              <a:gd name="connsiteY0" fmla="*/ 0 h 3448219"/>
              <a:gd name="connsiteX1" fmla="*/ 4502173 w 4502173"/>
              <a:gd name="connsiteY1" fmla="*/ 0 h 3448219"/>
              <a:gd name="connsiteX2" fmla="*/ 4502173 w 4502173"/>
              <a:gd name="connsiteY2" fmla="*/ 2368934 h 3448219"/>
              <a:gd name="connsiteX3" fmla="*/ 4365663 w 4502173"/>
              <a:gd name="connsiteY3" fmla="*/ 2551486 h 3448219"/>
              <a:gd name="connsiteX4" fmla="*/ 2464181 w 4502173"/>
              <a:gd name="connsiteY4" fmla="*/ 3448219 h 3448219"/>
              <a:gd name="connsiteX5" fmla="*/ 0 w 4502173"/>
              <a:gd name="connsiteY5" fmla="*/ 984038 h 3448219"/>
              <a:gd name="connsiteX6" fmla="*/ 193648 w 4502173"/>
              <a:gd name="connsiteY6" fmla="*/ 24867 h 3448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02173" h="3448219">
                <a:moveTo>
                  <a:pt x="205627" y="0"/>
                </a:moveTo>
                <a:lnTo>
                  <a:pt x="4502173" y="0"/>
                </a:lnTo>
                <a:lnTo>
                  <a:pt x="4502173" y="2368934"/>
                </a:lnTo>
                <a:lnTo>
                  <a:pt x="4365663" y="2551486"/>
                </a:lnTo>
                <a:cubicBezTo>
                  <a:pt x="3913696" y="3099144"/>
                  <a:pt x="3229704" y="3448219"/>
                  <a:pt x="2464181" y="3448219"/>
                </a:cubicBezTo>
                <a:cubicBezTo>
                  <a:pt x="1103251" y="3448219"/>
                  <a:pt x="0" y="2344968"/>
                  <a:pt x="0" y="984038"/>
                </a:cubicBezTo>
                <a:cubicBezTo>
                  <a:pt x="0" y="643806"/>
                  <a:pt x="68954" y="319678"/>
                  <a:pt x="193648" y="24867"/>
                </a:cubicBezTo>
                <a:close/>
              </a:path>
            </a:pathLst>
          </a:custGeom>
        </p:spPr>
      </p:pic>
      <p:pic>
        <p:nvPicPr>
          <p:cNvPr id="5" name="Picture 6" descr="A picture containing bear, polar, animal, mammal&#10;&#10;Description generated with very high confidence">
            <a:extLst>
              <a:ext uri="{FF2B5EF4-FFF2-40B4-BE49-F238E27FC236}">
                <a16:creationId xmlns:a16="http://schemas.microsoft.com/office/drawing/2014/main" id="{1BD51453-3AB5-4102-A642-769D508614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85" r="827" b="1"/>
          <a:stretch/>
        </p:blipFill>
        <p:spPr>
          <a:xfrm>
            <a:off x="8768827" y="4082141"/>
            <a:ext cx="3423175" cy="2775859"/>
          </a:xfrm>
          <a:custGeom>
            <a:avLst/>
            <a:gdLst>
              <a:gd name="connsiteX0" fmla="*/ 1906524 w 3423175"/>
              <a:gd name="connsiteY0" fmla="*/ 0 h 2775859"/>
              <a:gd name="connsiteX1" fmla="*/ 3377691 w 3423175"/>
              <a:gd name="connsiteY1" fmla="*/ 693798 h 2775859"/>
              <a:gd name="connsiteX2" fmla="*/ 3423175 w 3423175"/>
              <a:gd name="connsiteY2" fmla="*/ 754624 h 2775859"/>
              <a:gd name="connsiteX3" fmla="*/ 3423175 w 3423175"/>
              <a:gd name="connsiteY3" fmla="*/ 2775859 h 2775859"/>
              <a:gd name="connsiteX4" fmla="*/ 211114 w 3423175"/>
              <a:gd name="connsiteY4" fmla="*/ 2775859 h 2775859"/>
              <a:gd name="connsiteX5" fmla="*/ 149824 w 3423175"/>
              <a:gd name="connsiteY5" fmla="*/ 2648629 h 2775859"/>
              <a:gd name="connsiteX6" fmla="*/ 0 w 3423175"/>
              <a:gd name="connsiteY6" fmla="*/ 1906524 h 2775859"/>
              <a:gd name="connsiteX7" fmla="*/ 1906524 w 3423175"/>
              <a:gd name="connsiteY7" fmla="*/ 0 h 2775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394807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louds in the sky&#10;&#10;Description generated with very high confidence">
            <a:extLst>
              <a:ext uri="{FF2B5EF4-FFF2-40B4-BE49-F238E27FC236}">
                <a16:creationId xmlns:a16="http://schemas.microsoft.com/office/drawing/2014/main" id="{02328C3A-0826-4B73-8EB7-698237D30A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5156" b="57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7FD697-4752-4EC3-8426-D3FD9A486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12568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6000">
                <a:solidFill>
                  <a:srgbClr val="FFFFFF"/>
                </a:solidFill>
              </a:rPr>
              <a:t>Cumulus Clouds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948EE-DEDF-4E40-87F5-2D96FE79BE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3600">
                <a:solidFill>
                  <a:srgbClr val="FFFFFF"/>
                </a:solidFill>
              </a:rPr>
              <a:t>Large piles of white clouds that can billow high in the sky. They appear during fair weather.</a:t>
            </a:r>
          </a:p>
        </p:txBody>
      </p:sp>
    </p:spTree>
    <p:extLst>
      <p:ext uri="{BB962C8B-B14F-4D97-AF65-F5344CB8AC3E}">
        <p14:creationId xmlns:p14="http://schemas.microsoft.com/office/powerpoint/2010/main" val="34477199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4347F-46B4-42A2-B09D-15A2B456B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331846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/>
              <a:t>Cumulonimbus Clouds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2F4F18-6883-4441-8D41-783926C259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02212" y="3528818"/>
            <a:ext cx="4645250" cy="114786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600"/>
              <a:t>Dark towering clouds that are known as thunderclouds because they bring thunderstorms.</a:t>
            </a:r>
            <a:endParaRPr lang="en-US" sz="2800">
              <a:cs typeface="Calibri"/>
            </a:endParaRPr>
          </a:p>
        </p:txBody>
      </p:sp>
      <p:pic>
        <p:nvPicPr>
          <p:cNvPr id="3" name="Picture 4" descr="Clouds in the sky over a body of water&#10;&#10;Description generated with very high confidence">
            <a:extLst>
              <a:ext uri="{FF2B5EF4-FFF2-40B4-BE49-F238E27FC236}">
                <a16:creationId xmlns:a16="http://schemas.microsoft.com/office/drawing/2014/main" id="{22512774-BEF1-4560-851C-5E4B4F5A21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3525" r="-2" b="10995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132090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large green field with clouds in the sky&#10;&#10;Description generated with very high confidence">
            <a:extLst>
              <a:ext uri="{FF2B5EF4-FFF2-40B4-BE49-F238E27FC236}">
                <a16:creationId xmlns:a16="http://schemas.microsoft.com/office/drawing/2014/main" id="{8C38ADCB-ACDC-4F10-97AC-BC209CAE93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414" r="9276" b="2"/>
          <a:stretch/>
        </p:blipFill>
        <p:spPr>
          <a:xfrm>
            <a:off x="86263" y="258803"/>
            <a:ext cx="9141744" cy="6857990"/>
          </a:xfrm>
          <a:custGeom>
            <a:avLst/>
            <a:gdLst>
              <a:gd name="connsiteX0" fmla="*/ 0 w 9141744"/>
              <a:gd name="connsiteY0" fmla="*/ 0 h 6863485"/>
              <a:gd name="connsiteX1" fmla="*/ 5963051 w 9141744"/>
              <a:gd name="connsiteY1" fmla="*/ 0 h 6863485"/>
              <a:gd name="connsiteX2" fmla="*/ 9141744 w 9141744"/>
              <a:gd name="connsiteY2" fmla="*/ 6863485 h 6863485"/>
              <a:gd name="connsiteX3" fmla="*/ 0 w 9141744"/>
              <a:gd name="connsiteY3" fmla="*/ 6863485 h 6863485"/>
              <a:gd name="connsiteX4" fmla="*/ 0 w 9141744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9AC137A-F7D0-43CC-A46F-113F475E48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651" y="1435100"/>
            <a:ext cx="4700016" cy="3987800"/>
          </a:xfrm>
          <a:prstGeom prst="rect">
            <a:avLst/>
          </a:prstGeom>
          <a:solidFill>
            <a:schemeClr val="tx1">
              <a:lumMod val="85000"/>
              <a:lumOff val="15000"/>
              <a:alpha val="88000"/>
            </a:schemeClr>
          </a:solidFill>
          <a:ln w="139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6AC26A-C2DC-466A-A4F6-914E43DFF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276" y="1784857"/>
            <a:ext cx="3990624" cy="105765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6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Stratus Clouds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F6C370F-F347-4E85-ACF4-3AE1B891D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8276" y="3021964"/>
            <a:ext cx="3990624" cy="2086357"/>
          </a:xfrm>
        </p:spPr>
        <p:txBody>
          <a:bodyPr>
            <a:normAutofit/>
          </a:bodyPr>
          <a:lstStyle/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bg1"/>
                </a:solidFill>
              </a:rPr>
              <a:t>Stratus clouds are light grey clouds spread across the sky</a:t>
            </a:r>
            <a:endParaRPr lang="en-US" sz="1800">
              <a:solidFill>
                <a:schemeClr val="bg1"/>
              </a:solidFill>
              <a:cs typeface="Calibri"/>
            </a:endParaRPr>
          </a:p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bg1"/>
                </a:solidFill>
              </a:rPr>
              <a:t>Stratus clouds also look like a light grey blanket spread across the sky.</a:t>
            </a:r>
            <a:endParaRPr lang="en-US" sz="1800">
              <a:solidFill>
                <a:schemeClr val="bg1"/>
              </a:solidFill>
              <a:cs typeface="Calibri"/>
            </a:endParaRPr>
          </a:p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bg1"/>
                </a:solidFill>
                <a:cs typeface="Calibri"/>
              </a:rPr>
              <a:t>Stratus clouds are not rain clouds.</a:t>
            </a:r>
          </a:p>
        </p:txBody>
      </p:sp>
      <p:pic>
        <p:nvPicPr>
          <p:cNvPr id="11" name="Picture 11" descr="A picture containing sky, outdoor, grass, field&#10;&#10;Description generated with very high confidence">
            <a:extLst>
              <a:ext uri="{FF2B5EF4-FFF2-40B4-BE49-F238E27FC236}">
                <a16:creationId xmlns:a16="http://schemas.microsoft.com/office/drawing/2014/main" id="{9EB266C8-1046-4EE4-95F9-CEEF503FD2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2105" r="17833" b="-1"/>
          <a:stretch/>
        </p:blipFill>
        <p:spPr>
          <a:xfrm>
            <a:off x="5790369" y="10"/>
            <a:ext cx="6401647" cy="6852984"/>
          </a:xfrm>
          <a:custGeom>
            <a:avLst/>
            <a:gdLst>
              <a:gd name="connsiteX0" fmla="*/ 354282 w 6401647"/>
              <a:gd name="connsiteY0" fmla="*/ 0 h 6852994"/>
              <a:gd name="connsiteX1" fmla="*/ 6401647 w 6401647"/>
              <a:gd name="connsiteY1" fmla="*/ 0 h 6852994"/>
              <a:gd name="connsiteX2" fmla="*/ 6401647 w 6401647"/>
              <a:gd name="connsiteY2" fmla="*/ 6852994 h 6852994"/>
              <a:gd name="connsiteX3" fmla="*/ 0 w 6401647"/>
              <a:gd name="connsiteY3" fmla="*/ 6852994 h 6852994"/>
              <a:gd name="connsiteX4" fmla="*/ 0 w 6401647"/>
              <a:gd name="connsiteY4" fmla="*/ 6852993 h 6852994"/>
              <a:gd name="connsiteX5" fmla="*/ 3528116 w 6401647"/>
              <a:gd name="connsiteY5" fmla="*/ 6852993 h 6852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84658315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7BA2E-4FB3-4523-81A5-ACB5C6568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3274" y="145852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 err="1">
                <a:latin typeface="+mj-lt"/>
                <a:ea typeface="+mj-ea"/>
                <a:cs typeface="+mj-cs"/>
              </a:rPr>
              <a:t>Stratonimbus</a:t>
            </a:r>
            <a:r>
              <a:rPr lang="en-US" sz="6000" kern="1200">
                <a:latin typeface="+mj-lt"/>
                <a:ea typeface="+mj-ea"/>
                <a:cs typeface="+mj-cs"/>
              </a:rPr>
              <a:t> Clouds</a:t>
            </a:r>
            <a:endParaRPr lang="en-US" sz="6000" kern="1200">
              <a:latin typeface="+mj-lt"/>
              <a:cs typeface="Calibri Ligh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5764FA-BDCF-4583-9100-0B76828BB9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70504" y="4239241"/>
            <a:ext cx="6105194" cy="2076682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4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      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A028BD-2D0F-4DD3-9623-388C8AF39E0F}"/>
              </a:ext>
            </a:extLst>
          </p:cNvPr>
          <p:cNvSpPr txBox="1"/>
          <p:nvPr/>
        </p:nvSpPr>
        <p:spPr>
          <a:xfrm>
            <a:off x="626853" y="2256914"/>
            <a:ext cx="3275162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err="1">
                <a:cs typeface="Calibri"/>
              </a:rPr>
              <a:t>Stratonimbus</a:t>
            </a:r>
            <a:r>
              <a:rPr lang="en-US" sz="2800">
                <a:cs typeface="Calibri"/>
              </a:rPr>
              <a:t> clouds are rain clouds</a:t>
            </a:r>
          </a:p>
          <a:p>
            <a:pPr marL="285750" indent="-285750">
              <a:buFont typeface="Arial"/>
              <a:buChar char="•"/>
            </a:pPr>
            <a:r>
              <a:rPr lang="en-US" sz="2800" err="1">
                <a:cs typeface="Calibri"/>
              </a:rPr>
              <a:t>Stratonimbus</a:t>
            </a:r>
            <a:r>
              <a:rPr lang="en-US" sz="2800">
                <a:cs typeface="Calibri"/>
              </a:rPr>
              <a:t> clouds are dark grey clouds spread across  the sky.</a:t>
            </a:r>
          </a:p>
          <a:p>
            <a:pPr marL="285750" indent="-285750">
              <a:buFont typeface="Arial"/>
              <a:buChar char="•"/>
            </a:pPr>
            <a:r>
              <a:rPr lang="en-US" sz="2800">
                <a:cs typeface="Calibri"/>
              </a:rPr>
              <a:t>These rain storms last about all day.</a:t>
            </a:r>
          </a:p>
        </p:txBody>
      </p:sp>
      <p:pic>
        <p:nvPicPr>
          <p:cNvPr id="5" name="Picture 5" descr="Clouds in the sky&#10;&#10;Description generated with very high confidence">
            <a:extLst>
              <a:ext uri="{FF2B5EF4-FFF2-40B4-BE49-F238E27FC236}">
                <a16:creationId xmlns:a16="http://schemas.microsoft.com/office/drawing/2014/main" id="{D75F3BF7-592F-4B67-ACFD-16748520B2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825042" y="1595169"/>
            <a:ext cx="6682596" cy="50191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C1723-2E45-4FED-813E-278AE24F9FE5}"/>
              </a:ext>
            </a:extLst>
          </p:cNvPr>
          <p:cNvSpPr txBox="1"/>
          <p:nvPr/>
        </p:nvSpPr>
        <p:spPr>
          <a:xfrm>
            <a:off x="4221193" y="7117511"/>
            <a:ext cx="6682596" cy="360632"/>
          </a:xfrm>
          <a:prstGeom prst="rect">
            <a:avLst/>
          </a:prstGeom>
        </p:spPr>
        <p:txBody>
          <a:bodyPr anchor="t">
            <a:normAutofit lnSpcReduction="10000"/>
          </a:bodyPr>
          <a:lstStyle/>
          <a:p>
            <a:r>
              <a:rPr lang="en-US">
                <a:hlinkClick r:id="rId4"/>
              </a:rPr>
              <a:t>his Photo</a:t>
            </a:r>
            <a:r>
              <a:rPr lang="en-US"/>
              <a:t> by Unknown author is licensed under </a:t>
            </a:r>
            <a:r>
              <a:rPr lang="en-US">
                <a:hlinkClick r:id="rId3"/>
              </a:rPr>
              <a:t>CC BY-SA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52540387"/>
      </p:ext>
    </p:extLst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12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Weather and Climate</vt:lpstr>
      <vt:lpstr>Tropical Climate Zone</vt:lpstr>
      <vt:lpstr>Temperate Climate Zone</vt:lpstr>
      <vt:lpstr>Desert Climate Zone</vt:lpstr>
      <vt:lpstr>Polar Climate Zone</vt:lpstr>
      <vt:lpstr>Cumulus Clouds</vt:lpstr>
      <vt:lpstr>Cumulonimbus Clouds</vt:lpstr>
      <vt:lpstr>Stratus Clouds</vt:lpstr>
      <vt:lpstr>Stratonimbus Clouds</vt:lpstr>
      <vt:lpstr>Extreme Weather-Lightning</vt:lpstr>
      <vt:lpstr>Extreme Weather-Dust storms</vt:lpstr>
      <vt:lpstr>Extreme Weather-Tsunami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Weather and Climate</dc:title>
  <cp:revision>35</cp:revision>
  <dcterms:modified xsi:type="dcterms:W3CDTF">2019-05-08T22:41:45Z</dcterms:modified>
</cp:coreProperties>
</file>