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1F543E-1654-A2CD-B776-925D5E7EA048}" v="1650" dt="2019-12-06T17:57:01.680"/>
    <p1510:client id="{D7A4BD37-8123-E800-76BF-6CF894A3B7E7}" v="278" dt="2019-12-03T17:59:24.735"/>
    <p1510:client id="{E10767FB-C7A7-C7D9-300D-B6426E1DADC1}" v="333" dt="2019-12-09T21:07:41.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Hupa"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a.wikipedia.org/wiki/Lleng%C3%BCes_amer%C3%ADndies" TargetMode="External"/><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hyperlink" Target="https://en.wikipedia.org/wiki/Southern_Pomo_languag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nl.wikipedia.org/wiki/hut"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frydenlundskole.wikidot.com/ratonhnhaketon"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rootsimple.com/2013/10/advanced-acorn-processing/" TargetMode="External"/><Relationship Id="rId7" Type="http://schemas.openxmlformats.org/officeDocument/2006/relationships/hyperlink" Target="https://creativecommons.org/licenses/by/3.0/"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1qfoodplatter.com/how-to-make-ofe-okazi-soup/"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en.wikipedia.org/wiki/Pomo_people" TargetMode="External"/><Relationship Id="rId7" Type="http://schemas.openxmlformats.org/officeDocument/2006/relationships/hyperlink" Target="http://commons.wikimedia.org/wiki/File:Woman's_dance_apron,_Hupa_culture,_Northern_California,_USA,_c._1900_-_Royal_Ontario_Museum_-_DSC09558.JP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flickr.com/photos/bluefootedbooby/419739354/" TargetMode="External"/><Relationship Id="rId4" Type="http://schemas.openxmlformats.org/officeDocument/2006/relationships/image" Target="../media/image9.jpeg"/><Relationship Id="rId9"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La_Posta_Band_of_Diegueno_Mission_Indians"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18514" y="2186525"/>
            <a:ext cx="4645250" cy="2889114"/>
          </a:xfrm>
        </p:spPr>
        <p:txBody>
          <a:bodyPr anchor="b">
            <a:normAutofit/>
          </a:bodyPr>
          <a:lstStyle/>
          <a:p>
            <a:pPr algn="l"/>
            <a:r>
              <a:rPr lang="en-US">
                <a:cs typeface="Calibri Light"/>
              </a:rPr>
              <a:t>The Pomo </a:t>
            </a:r>
          </a:p>
        </p:txBody>
      </p:sp>
      <p:sp>
        <p:nvSpPr>
          <p:cNvPr id="3" name="Subtitle 2"/>
          <p:cNvSpPr>
            <a:spLocks noGrp="1"/>
          </p:cNvSpPr>
          <p:nvPr>
            <p:ph type="subTitle" idx="1"/>
          </p:nvPr>
        </p:nvSpPr>
        <p:spPr>
          <a:xfrm>
            <a:off x="6717872" y="5613535"/>
            <a:ext cx="4645250" cy="1147863"/>
          </a:xfrm>
        </p:spPr>
        <p:txBody>
          <a:bodyPr vert="horz" lIns="91440" tIns="45720" rIns="91440" bIns="45720" rtlCol="0" anchor="t">
            <a:normAutofit/>
          </a:bodyPr>
          <a:lstStyle/>
          <a:p>
            <a:pPr algn="l"/>
            <a:r>
              <a:rPr lang="en-US" sz="2000" dirty="0">
                <a:cs typeface="Calibri"/>
              </a:rPr>
              <a:t>By Marissa and </a:t>
            </a:r>
            <a:r>
              <a:rPr lang="en-US" dirty="0">
                <a:cs typeface="Calibri"/>
              </a:rPr>
              <a:t>Micaiah</a:t>
            </a:r>
          </a:p>
          <a:p>
            <a:pPr algn="l"/>
            <a:endParaRPr lang="en-US" sz="2000">
              <a:cs typeface="Calibri"/>
            </a:endParaRPr>
          </a:p>
          <a:p>
            <a:pPr algn="l"/>
            <a:endParaRPr lang="en-US" sz="2000">
              <a:cs typeface="Calibri"/>
            </a:endParaRPr>
          </a:p>
        </p:txBody>
      </p:sp>
      <p:sp>
        <p:nvSpPr>
          <p:cNvPr id="27" name="Freeform: Shape 2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20" descr="An old photo of a person&#10;&#10;Description generated with very high confidence">
            <a:extLst>
              <a:ext uri="{FF2B5EF4-FFF2-40B4-BE49-F238E27FC236}">
                <a16:creationId xmlns:a16="http://schemas.microsoft.com/office/drawing/2014/main" id="{54D3145A-9E4F-48AC-B2EC-C03FF7FA30A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11340"/>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22" name="TextBox 21">
            <a:extLst>
              <a:ext uri="{FF2B5EF4-FFF2-40B4-BE49-F238E27FC236}">
                <a16:creationId xmlns:a16="http://schemas.microsoft.com/office/drawing/2014/main" id="{F537B274-F424-4F10-9ECC-40A59997F65D}"/>
              </a:ext>
            </a:extLst>
          </p:cNvPr>
          <p:cNvSpPr txBox="1"/>
          <p:nvPr/>
        </p:nvSpPr>
        <p:spPr>
          <a:xfrm>
            <a:off x="9870531" y="6657945"/>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ransition spd="slow">
    <p:strips/>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42110-8422-459D-9275-483D6E27EE4B}"/>
              </a:ext>
            </a:extLst>
          </p:cNvPr>
          <p:cNvSpPr>
            <a:spLocks noGrp="1"/>
          </p:cNvSpPr>
          <p:nvPr>
            <p:ph type="title"/>
          </p:nvPr>
        </p:nvSpPr>
        <p:spPr>
          <a:xfrm>
            <a:off x="821516" y="640263"/>
            <a:ext cx="6204984" cy="1344975"/>
          </a:xfrm>
        </p:spPr>
        <p:txBody>
          <a:bodyPr>
            <a:normAutofit/>
          </a:bodyPr>
          <a:lstStyle/>
          <a:p>
            <a:r>
              <a:rPr lang="en-US" sz="4000">
                <a:cs typeface="Calibri Light"/>
              </a:rPr>
              <a:t>Location</a:t>
            </a:r>
            <a:endParaRPr lang="en-US" sz="4000"/>
          </a:p>
        </p:txBody>
      </p:sp>
      <p:sp>
        <p:nvSpPr>
          <p:cNvPr id="3" name="Content Placeholder 2">
            <a:extLst>
              <a:ext uri="{FF2B5EF4-FFF2-40B4-BE49-F238E27FC236}">
                <a16:creationId xmlns:a16="http://schemas.microsoft.com/office/drawing/2014/main" id="{11990806-F573-4F1F-B8B6-94DA951C24FD}"/>
              </a:ext>
            </a:extLst>
          </p:cNvPr>
          <p:cNvSpPr>
            <a:spLocks noGrp="1"/>
          </p:cNvSpPr>
          <p:nvPr>
            <p:ph idx="1"/>
          </p:nvPr>
        </p:nvSpPr>
        <p:spPr>
          <a:xfrm>
            <a:off x="821515" y="2121762"/>
            <a:ext cx="6204984" cy="3626917"/>
          </a:xfrm>
        </p:spPr>
        <p:txBody>
          <a:bodyPr vert="horz" lIns="91440" tIns="45720" rIns="91440" bIns="45720" rtlCol="0">
            <a:normAutofit/>
          </a:bodyPr>
          <a:lstStyle/>
          <a:p>
            <a:pPr marL="0" indent="0">
              <a:buNone/>
            </a:pPr>
            <a:r>
              <a:rPr lang="en-US" sz="2400">
                <a:cs typeface="Calibri"/>
              </a:rPr>
              <a:t>Pomo have always lived on land from the San Francisco Bay area north to Redding, California. They lived near the rivers and the pacific ocean. There are more than 70 villages along the north central coast.</a:t>
            </a:r>
          </a:p>
        </p:txBody>
      </p:sp>
      <p:pic>
        <p:nvPicPr>
          <p:cNvPr id="4" name="Picture 4" descr="A close up of a map&#10;&#10;Description generated with high confidence">
            <a:extLst>
              <a:ext uri="{FF2B5EF4-FFF2-40B4-BE49-F238E27FC236}">
                <a16:creationId xmlns:a16="http://schemas.microsoft.com/office/drawing/2014/main" id="{F0BAF059-C6DA-4E38-A8D0-85E2574A2DD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13217" y="306909"/>
            <a:ext cx="3075076" cy="2286000"/>
          </a:xfrm>
          <a:prstGeom prst="rect">
            <a:avLst/>
          </a:prstGeom>
        </p:spPr>
      </p:pic>
      <p:pic>
        <p:nvPicPr>
          <p:cNvPr id="8" name="Picture 8" descr="A close up of a logo&#10;&#10;Description generated with very high confidence">
            <a:extLst>
              <a:ext uri="{FF2B5EF4-FFF2-40B4-BE49-F238E27FC236}">
                <a16:creationId xmlns:a16="http://schemas.microsoft.com/office/drawing/2014/main" id="{3CC41476-8FAF-4E67-A2FB-7700E5A7EF4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29551" y="2896352"/>
            <a:ext cx="4042410" cy="3254139"/>
          </a:xfrm>
          <a:prstGeom prst="rect">
            <a:avLst/>
          </a:prstGeom>
        </p:spPr>
      </p:pic>
    </p:spTree>
    <p:extLst>
      <p:ext uri="{BB962C8B-B14F-4D97-AF65-F5344CB8AC3E}">
        <p14:creationId xmlns:p14="http://schemas.microsoft.com/office/powerpoint/2010/main" val="1838117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large stone building with a mountain in the background&#10;&#10;Description generated with very high confidence">
            <a:extLst>
              <a:ext uri="{FF2B5EF4-FFF2-40B4-BE49-F238E27FC236}">
                <a16:creationId xmlns:a16="http://schemas.microsoft.com/office/drawing/2014/main" id="{41F0FA3D-4C23-464F-A7A2-CD50AE97E23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4443" r="2" b="20593"/>
          <a:stretch/>
        </p:blipFill>
        <p:spPr>
          <a:xfrm>
            <a:off x="579264" y="365139"/>
            <a:ext cx="6288262" cy="3063875"/>
          </a:xfrm>
          <a:prstGeom prst="rect">
            <a:avLst/>
          </a:prstGeom>
        </p:spPr>
      </p:pic>
      <p:sp useBgFill="1">
        <p:nvSpPr>
          <p:cNvPr id="24" name="Rectangle 23">
            <a:extLst>
              <a:ext uri="{FF2B5EF4-FFF2-40B4-BE49-F238E27FC236}">
                <a16:creationId xmlns:a16="http://schemas.microsoft.com/office/drawing/2014/main" id="{FB39ECA9-4CDE-4883-98E8-287E905E9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630934"/>
            <a:ext cx="6288261" cy="2546028"/>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DB68F4-5227-4753-82A6-9342513B0222}"/>
              </a:ext>
            </a:extLst>
          </p:cNvPr>
          <p:cNvSpPr>
            <a:spLocks noGrp="1"/>
          </p:cNvSpPr>
          <p:nvPr>
            <p:ph type="title"/>
          </p:nvPr>
        </p:nvSpPr>
        <p:spPr>
          <a:xfrm>
            <a:off x="841248" y="3849689"/>
            <a:ext cx="2111122" cy="2105025"/>
          </a:xfrm>
        </p:spPr>
        <p:txBody>
          <a:bodyPr>
            <a:normAutofit/>
          </a:bodyPr>
          <a:lstStyle/>
          <a:p>
            <a:r>
              <a:rPr lang="en-US" sz="2400">
                <a:cs typeface="Calibri Light"/>
              </a:rPr>
              <a:t>Shelter</a:t>
            </a:r>
            <a:endParaRPr lang="en-US" sz="2400"/>
          </a:p>
        </p:txBody>
      </p:sp>
      <p:sp>
        <p:nvSpPr>
          <p:cNvPr id="26" name="Rectangle 25">
            <a:extLst>
              <a:ext uri="{FF2B5EF4-FFF2-40B4-BE49-F238E27FC236}">
                <a16:creationId xmlns:a16="http://schemas.microsoft.com/office/drawing/2014/main" id="{A67483D0-BAEB-4927-88AD-76F5DA846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4" y="45657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DBB7B12-4298-4CFB-B539-44A91C93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8918" y="4897628"/>
            <a:ext cx="146304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13">
            <a:extLst>
              <a:ext uri="{FF2B5EF4-FFF2-40B4-BE49-F238E27FC236}">
                <a16:creationId xmlns:a16="http://schemas.microsoft.com/office/drawing/2014/main" id="{88DEBC70-1994-4862-92B7-E0A17A4DC2B7}"/>
              </a:ext>
            </a:extLst>
          </p:cNvPr>
          <p:cNvSpPr>
            <a:spLocks noGrp="1"/>
          </p:cNvSpPr>
          <p:nvPr>
            <p:ph idx="1"/>
          </p:nvPr>
        </p:nvSpPr>
        <p:spPr>
          <a:xfrm>
            <a:off x="3360563" y="3849688"/>
            <a:ext cx="3315810" cy="2105025"/>
          </a:xfrm>
        </p:spPr>
        <p:txBody>
          <a:bodyPr anchor="ctr">
            <a:noAutofit/>
          </a:bodyPr>
          <a:lstStyle/>
          <a:p>
            <a:pPr marL="0" indent="0">
              <a:buNone/>
            </a:pPr>
            <a:r>
              <a:rPr lang="en-US" sz="2400" dirty="0">
                <a:cs typeface="Calibri"/>
              </a:rPr>
              <a:t>They used Tule reeds tied to poles That formed a circular or oval shaped building. Some covered with grass. The groups closer to the sea, built cone shaped houses.</a:t>
            </a:r>
          </a:p>
        </p:txBody>
      </p:sp>
      <p:pic>
        <p:nvPicPr>
          <p:cNvPr id="4" name="Picture 4" descr="A close up of a garden&#10;&#10;Description generated with very high confidence">
            <a:extLst>
              <a:ext uri="{FF2B5EF4-FFF2-40B4-BE49-F238E27FC236}">
                <a16:creationId xmlns:a16="http://schemas.microsoft.com/office/drawing/2014/main" id="{230C0F44-5D3A-4914-9B78-472ED9BEC6A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4808" r="21185" b="-1"/>
          <a:stretch/>
        </p:blipFill>
        <p:spPr>
          <a:xfrm>
            <a:off x="7048500" y="365111"/>
            <a:ext cx="4621006" cy="5811838"/>
          </a:xfrm>
          <a:prstGeom prst="rect">
            <a:avLst/>
          </a:prstGeom>
        </p:spPr>
      </p:pic>
      <p:sp>
        <p:nvSpPr>
          <p:cNvPr id="6" name="TextBox 5">
            <a:extLst>
              <a:ext uri="{FF2B5EF4-FFF2-40B4-BE49-F238E27FC236}">
                <a16:creationId xmlns:a16="http://schemas.microsoft.com/office/drawing/2014/main" id="{0DD5BAF5-4F6C-4A43-900B-990091813DF4}"/>
              </a:ext>
            </a:extLst>
          </p:cNvPr>
          <p:cNvSpPr txBox="1"/>
          <p:nvPr/>
        </p:nvSpPr>
        <p:spPr>
          <a:xfrm>
            <a:off x="9348038" y="5976894"/>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1C1F5F1A-FC11-4C1A-B6E4-E0DDB03AC63B}"/>
              </a:ext>
            </a:extLst>
          </p:cNvPr>
          <p:cNvSpPr txBox="1"/>
          <p:nvPr/>
        </p:nvSpPr>
        <p:spPr>
          <a:xfrm>
            <a:off x="4546058" y="3228959"/>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69802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B80B-655A-4B38-842E-74E76F8F78ED}"/>
              </a:ext>
            </a:extLst>
          </p:cNvPr>
          <p:cNvSpPr>
            <a:spLocks noGrp="1"/>
          </p:cNvSpPr>
          <p:nvPr>
            <p:ph type="title"/>
          </p:nvPr>
        </p:nvSpPr>
        <p:spPr>
          <a:xfrm>
            <a:off x="704088" y="4501647"/>
            <a:ext cx="3648456" cy="1719072"/>
          </a:xfrm>
        </p:spPr>
        <p:txBody>
          <a:bodyPr>
            <a:normAutofit/>
          </a:bodyPr>
          <a:lstStyle/>
          <a:p>
            <a:r>
              <a:rPr lang="en-US" sz="3200" dirty="0">
                <a:cs typeface="Calibri Light"/>
              </a:rPr>
              <a:t>Food</a:t>
            </a:r>
            <a:endParaRPr lang="en-US" sz="3200" dirty="0"/>
          </a:p>
        </p:txBody>
      </p:sp>
      <p:pic>
        <p:nvPicPr>
          <p:cNvPr id="4" name="Picture 4" descr="A pile of fruit&#10;&#10;Description generated with high confidence">
            <a:extLst>
              <a:ext uri="{FF2B5EF4-FFF2-40B4-BE49-F238E27FC236}">
                <a16:creationId xmlns:a16="http://schemas.microsoft.com/office/drawing/2014/main" id="{BFC33E2B-A8F7-49F6-8342-621DC6316B7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2033" y="374905"/>
            <a:ext cx="5231522" cy="3923642"/>
          </a:xfrm>
          <a:prstGeom prst="rect">
            <a:avLst/>
          </a:prstGeom>
        </p:spPr>
      </p:pic>
      <p:pic>
        <p:nvPicPr>
          <p:cNvPr id="8" name="Picture 8" descr="A plate of food on a table&#10;&#10;Description generated with high confidence">
            <a:extLst>
              <a:ext uri="{FF2B5EF4-FFF2-40B4-BE49-F238E27FC236}">
                <a16:creationId xmlns:a16="http://schemas.microsoft.com/office/drawing/2014/main" id="{82EF92CF-A886-4644-A35B-23931C9311E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20496" y="585311"/>
            <a:ext cx="5267415" cy="3502829"/>
          </a:xfrm>
          <a:prstGeom prst="rect">
            <a:avLst/>
          </a:prstGeom>
        </p:spPr>
      </p:pic>
      <p:sp>
        <p:nvSpPr>
          <p:cNvPr id="3" name="Content Placeholder 2">
            <a:extLst>
              <a:ext uri="{FF2B5EF4-FFF2-40B4-BE49-F238E27FC236}">
                <a16:creationId xmlns:a16="http://schemas.microsoft.com/office/drawing/2014/main" id="{B27E9C98-213F-4F04-AB75-E804CB6DA23E}"/>
              </a:ext>
            </a:extLst>
          </p:cNvPr>
          <p:cNvSpPr>
            <a:spLocks noGrp="1"/>
          </p:cNvSpPr>
          <p:nvPr>
            <p:ph idx="1"/>
          </p:nvPr>
        </p:nvSpPr>
        <p:spPr>
          <a:xfrm>
            <a:off x="4636008" y="4511427"/>
            <a:ext cx="6851904" cy="1719072"/>
          </a:xfrm>
        </p:spPr>
        <p:txBody>
          <a:bodyPr vert="horz" lIns="91440" tIns="45720" rIns="91440" bIns="45720" rtlCol="0" anchor="ctr">
            <a:normAutofit/>
          </a:bodyPr>
          <a:lstStyle/>
          <a:p>
            <a:pPr marL="0" indent="0">
              <a:buNone/>
            </a:pPr>
            <a:r>
              <a:rPr lang="en-US" sz="2400" dirty="0">
                <a:cs typeface="Calibri"/>
              </a:rPr>
              <a:t>   </a:t>
            </a:r>
            <a:endParaRPr lang="en-US" dirty="0"/>
          </a:p>
          <a:p>
            <a:pPr marL="0" indent="0">
              <a:buNone/>
            </a:pPr>
            <a:r>
              <a:rPr lang="en-US" sz="2400" dirty="0">
                <a:cs typeface="Calibri"/>
              </a:rPr>
              <a:t> They ate fish, dried seaweed, deer, elk, antelope, rabbits, and squirrels. They hunted forest animals with bow and arrows. They gather nuts and berries.</a:t>
            </a:r>
            <a:endParaRPr lang="en-US"/>
          </a:p>
        </p:txBody>
      </p:sp>
      <p:sp>
        <p:nvSpPr>
          <p:cNvPr id="6" name="TextBox 5">
            <a:extLst>
              <a:ext uri="{FF2B5EF4-FFF2-40B4-BE49-F238E27FC236}">
                <a16:creationId xmlns:a16="http://schemas.microsoft.com/office/drawing/2014/main" id="{79860CB6-E8EB-44D7-A48B-52D2E4C7AD7D}"/>
              </a:ext>
            </a:extLst>
          </p:cNvPr>
          <p:cNvSpPr txBox="1"/>
          <p:nvPr/>
        </p:nvSpPr>
        <p:spPr>
          <a:xfrm>
            <a:off x="3619263" y="4098492"/>
            <a:ext cx="2334292" cy="200055"/>
          </a:xfrm>
          <a:prstGeom prst="rect">
            <a:avLst/>
          </a:prstGeom>
          <a:solidFill>
            <a:srgbClr val="000000"/>
          </a:solidFill>
        </p:spPr>
        <p:txBody>
          <a:bodyPr wrap="none">
            <a:spAutoFit/>
          </a:bodyPr>
          <a:lstStyle/>
          <a:p>
            <a:pPr algn="r">
              <a:spcAft>
                <a:spcPts val="600"/>
              </a:spcAft>
            </a:pPr>
            <a:r>
              <a:rPr lang="en-US" sz="700" dirty="0">
                <a:solidFill>
                  <a:srgbClr val="FFFFFF"/>
                </a:solidFill>
                <a:hlinkClick r:id="rId3">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a:extLst>
                    <a:ext uri="{A12FA001-AC4F-418D-AE19-62706E023703}">
                      <ahyp:hlinkClr xmlns:ahyp="http://schemas.microsoft.com/office/drawing/2018/hyperlinkcolor" val="tx"/>
                    </a:ext>
                  </a:extLst>
                </a:hlinkClick>
              </a:rPr>
              <a:t>CC BY-NC</a:t>
            </a:r>
            <a:r>
              <a:rPr lang="en-US" sz="700" dirty="0">
                <a:solidFill>
                  <a:srgbClr val="FFFFFF"/>
                </a:solidFill>
              </a:rPr>
              <a:t>.</a:t>
            </a:r>
          </a:p>
        </p:txBody>
      </p:sp>
      <p:sp>
        <p:nvSpPr>
          <p:cNvPr id="10" name="TextBox 9">
            <a:extLst>
              <a:ext uri="{FF2B5EF4-FFF2-40B4-BE49-F238E27FC236}">
                <a16:creationId xmlns:a16="http://schemas.microsoft.com/office/drawing/2014/main" id="{57566233-6734-428F-897D-B2294CC9FCBC}"/>
              </a:ext>
            </a:extLst>
          </p:cNvPr>
          <p:cNvSpPr txBox="1"/>
          <p:nvPr/>
        </p:nvSpPr>
        <p:spPr>
          <a:xfrm>
            <a:off x="9286667" y="3888085"/>
            <a:ext cx="2201244" cy="200055"/>
          </a:xfrm>
          <a:prstGeom prst="rect">
            <a:avLst/>
          </a:prstGeom>
          <a:solidFill>
            <a:srgbClr val="000000"/>
          </a:solidFill>
        </p:spPr>
        <p:txBody>
          <a:bodyPr wrap="none">
            <a:spAutoFit/>
          </a:bodyPr>
          <a:lstStyle/>
          <a:p>
            <a:pPr algn="r">
              <a:spcAft>
                <a:spcPts val="600"/>
              </a:spcAft>
            </a:pPr>
            <a:r>
              <a:rPr lang="en-US" sz="700" dirty="0">
                <a:solidFill>
                  <a:srgbClr val="FFFFFF"/>
                </a:solidFill>
                <a:hlinkClick r:id="rId5">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a:extLst>
                    <a:ext uri="{A12FA001-AC4F-418D-AE19-62706E023703}">
                      <ahyp:hlinkClr xmlns:ahyp="http://schemas.microsoft.com/office/drawing/2018/hyperlinkcolor" val="tx"/>
                    </a:ext>
                  </a:extLst>
                </a:hlinkClick>
              </a:rPr>
              <a:t>CC BY</a:t>
            </a:r>
            <a:r>
              <a:rPr lang="en-US" sz="700" dirty="0">
                <a:solidFill>
                  <a:srgbClr val="FFFFFF"/>
                </a:solidFill>
              </a:rPr>
              <a:t>.</a:t>
            </a:r>
          </a:p>
        </p:txBody>
      </p:sp>
    </p:spTree>
    <p:extLst>
      <p:ext uri="{BB962C8B-B14F-4D97-AF65-F5344CB8AC3E}">
        <p14:creationId xmlns:p14="http://schemas.microsoft.com/office/powerpoint/2010/main" val="337832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20">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864F90-1966-455A-A37E-68C373B2879A}"/>
              </a:ext>
            </a:extLst>
          </p:cNvPr>
          <p:cNvSpPr>
            <a:spLocks noGrp="1"/>
          </p:cNvSpPr>
          <p:nvPr>
            <p:ph type="title"/>
          </p:nvPr>
        </p:nvSpPr>
        <p:spPr>
          <a:xfrm>
            <a:off x="838200" y="4435052"/>
            <a:ext cx="3093720" cy="1645920"/>
          </a:xfrm>
        </p:spPr>
        <p:txBody>
          <a:bodyPr>
            <a:normAutofit/>
          </a:bodyPr>
          <a:lstStyle/>
          <a:p>
            <a:r>
              <a:rPr lang="en-US" sz="2600">
                <a:cs typeface="Calibri Light"/>
              </a:rPr>
              <a:t>Culture</a:t>
            </a:r>
            <a:endParaRPr lang="en-US" sz="2600"/>
          </a:p>
        </p:txBody>
      </p:sp>
      <p:pic>
        <p:nvPicPr>
          <p:cNvPr id="4" name="Picture 4" descr="A picture containing table, sitting, black, large&#10;&#10;Description generated with very high confidence">
            <a:extLst>
              <a:ext uri="{FF2B5EF4-FFF2-40B4-BE49-F238E27FC236}">
                <a16:creationId xmlns:a16="http://schemas.microsoft.com/office/drawing/2014/main" id="{E1810BD7-8097-4CBF-BF14-69D1F677190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433" r="11135" b="-2"/>
          <a:stretch/>
        </p:blipFill>
        <p:spPr>
          <a:xfrm>
            <a:off x="20" y="-6"/>
            <a:ext cx="3931900" cy="4005072"/>
          </a:xfrm>
          <a:prstGeom prst="rect">
            <a:avLst/>
          </a:prstGeom>
        </p:spPr>
      </p:pic>
      <p:pic>
        <p:nvPicPr>
          <p:cNvPr id="8" name="Picture 8" descr="A close up of a basket&#10;&#10;Description generated with very high confidence">
            <a:extLst>
              <a:ext uri="{FF2B5EF4-FFF2-40B4-BE49-F238E27FC236}">
                <a16:creationId xmlns:a16="http://schemas.microsoft.com/office/drawing/2014/main" id="{9350E030-ED15-456E-9ADD-F8956848C64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5717" r="6974" b="4"/>
          <a:stretch/>
        </p:blipFill>
        <p:spPr>
          <a:xfrm>
            <a:off x="4130040" y="6"/>
            <a:ext cx="3931920" cy="4005071"/>
          </a:xfrm>
          <a:prstGeom prst="rect">
            <a:avLst/>
          </a:prstGeom>
        </p:spPr>
      </p:pic>
      <p:pic>
        <p:nvPicPr>
          <p:cNvPr id="12" name="Picture 12" descr="A close up of an object&#10;&#10;Description generated with high confidence">
            <a:extLst>
              <a:ext uri="{FF2B5EF4-FFF2-40B4-BE49-F238E27FC236}">
                <a16:creationId xmlns:a16="http://schemas.microsoft.com/office/drawing/2014/main" id="{F3178A2D-6E5F-4570-A87F-51DE829A12A7}"/>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0855" r="15514" b="-2"/>
          <a:stretch/>
        </p:blipFill>
        <p:spPr>
          <a:xfrm>
            <a:off x="8260080" y="-1"/>
            <a:ext cx="3931920" cy="4005072"/>
          </a:xfrm>
          <a:prstGeom prst="rect">
            <a:avLst/>
          </a:prstGeom>
        </p:spPr>
      </p:pic>
      <p:sp>
        <p:nvSpPr>
          <p:cNvPr id="18" name="Rectangle 22">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24">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403092" y="5258990"/>
            <a:ext cx="146304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F19E01-F4C8-4624-93F7-10B09008F797}"/>
              </a:ext>
            </a:extLst>
          </p:cNvPr>
          <p:cNvSpPr>
            <a:spLocks noGrp="1"/>
          </p:cNvSpPr>
          <p:nvPr>
            <p:ph idx="1"/>
          </p:nvPr>
        </p:nvSpPr>
        <p:spPr>
          <a:xfrm>
            <a:off x="4380266" y="4435052"/>
            <a:ext cx="7104188" cy="1645920"/>
          </a:xfrm>
        </p:spPr>
        <p:txBody>
          <a:bodyPr vert="horz" lIns="91440" tIns="45720" rIns="91440" bIns="45720" rtlCol="0" anchor="ctr">
            <a:noAutofit/>
          </a:bodyPr>
          <a:lstStyle/>
          <a:p>
            <a:pPr marL="0" indent="0">
              <a:buNone/>
            </a:pPr>
            <a:r>
              <a:rPr lang="en-US" sz="3200" dirty="0">
                <a:cs typeface="Calibri"/>
              </a:rPr>
              <a:t>The Pomo tribe was very musical. A ceremony which combined several days of dancing was called </a:t>
            </a:r>
            <a:r>
              <a:rPr lang="en-US" sz="3200" err="1">
                <a:cs typeface="Calibri"/>
              </a:rPr>
              <a:t>Haikil</a:t>
            </a:r>
            <a:r>
              <a:rPr lang="en-US" sz="3200" dirty="0">
                <a:cs typeface="Calibri"/>
              </a:rPr>
              <a:t>. They are expert basket makers.</a:t>
            </a:r>
          </a:p>
        </p:txBody>
      </p:sp>
      <p:sp>
        <p:nvSpPr>
          <p:cNvPr id="6" name="TextBox 5">
            <a:extLst>
              <a:ext uri="{FF2B5EF4-FFF2-40B4-BE49-F238E27FC236}">
                <a16:creationId xmlns:a16="http://schemas.microsoft.com/office/drawing/2014/main" id="{E6275D17-B57F-491F-8FB0-5B6650A06878}"/>
              </a:ext>
            </a:extLst>
          </p:cNvPr>
          <p:cNvSpPr txBox="1"/>
          <p:nvPr/>
        </p:nvSpPr>
        <p:spPr>
          <a:xfrm>
            <a:off x="1610451" y="3805011"/>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3F5D5CCA-DC76-4408-8025-63EFBA40371F}"/>
              </a:ext>
            </a:extLst>
          </p:cNvPr>
          <p:cNvSpPr txBox="1"/>
          <p:nvPr/>
        </p:nvSpPr>
        <p:spPr>
          <a:xfrm>
            <a:off x="5588206" y="3805022"/>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4" name="TextBox 13">
            <a:extLst>
              <a:ext uri="{FF2B5EF4-FFF2-40B4-BE49-F238E27FC236}">
                <a16:creationId xmlns:a16="http://schemas.microsoft.com/office/drawing/2014/main" id="{9CFD9767-0C93-48B5-9A84-A97B60A49896}"/>
              </a:ext>
            </a:extLst>
          </p:cNvPr>
          <p:cNvSpPr txBox="1"/>
          <p:nvPr/>
        </p:nvSpPr>
        <p:spPr>
          <a:xfrm>
            <a:off x="9870532" y="3805016"/>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89144793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4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068FF2-182B-41D5-8CCD-CDE475E19377}"/>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cs typeface="Calibri Light"/>
              </a:rPr>
              <a:t>By Micaiah and Marissa</a:t>
            </a:r>
            <a:endParaRPr lang="en-US" sz="3600" dirty="0">
              <a:cs typeface="Calibri Light"/>
            </a:endParaRP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ass, field, building, standing&#10;&#10;Description generated with very high confidence">
            <a:extLst>
              <a:ext uri="{FF2B5EF4-FFF2-40B4-BE49-F238E27FC236}">
                <a16:creationId xmlns:a16="http://schemas.microsoft.com/office/drawing/2014/main" id="{02504313-67DC-4F8E-A68F-D3557617FB96}"/>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3635" r="2444" b="1"/>
          <a:stretch/>
        </p:blipFill>
        <p:spPr>
          <a:xfrm>
            <a:off x="976251" y="942538"/>
            <a:ext cx="7163222" cy="4808332"/>
          </a:xfrm>
          <a:prstGeom prst="rect">
            <a:avLst/>
          </a:prstGeom>
          <a:effectLst/>
        </p:spPr>
      </p:pic>
      <p:sp>
        <p:nvSpPr>
          <p:cNvPr id="6" name="TextBox 5">
            <a:extLst>
              <a:ext uri="{FF2B5EF4-FFF2-40B4-BE49-F238E27FC236}">
                <a16:creationId xmlns:a16="http://schemas.microsoft.com/office/drawing/2014/main" id="{F4666DC7-1814-489B-B758-3D6FE3EEEDA3}"/>
              </a:ext>
            </a:extLst>
          </p:cNvPr>
          <p:cNvSpPr txBox="1"/>
          <p:nvPr/>
        </p:nvSpPr>
        <p:spPr>
          <a:xfrm>
            <a:off x="5818005" y="555081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4147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Pomo </vt:lpstr>
      <vt:lpstr>Location</vt:lpstr>
      <vt:lpstr>Shelter</vt:lpstr>
      <vt:lpstr>Food</vt:lpstr>
      <vt:lpstr>Culture</vt:lpstr>
      <vt:lpstr>By Micaiah and Marissa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137</cp:revision>
  <dcterms:created xsi:type="dcterms:W3CDTF">2019-12-03T17:48:21Z</dcterms:created>
  <dcterms:modified xsi:type="dcterms:W3CDTF">2019-12-12T20:47:45Z</dcterms:modified>
</cp:coreProperties>
</file>