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333" r:id="rId2"/>
    <p:sldId id="334" r:id="rId3"/>
    <p:sldId id="335" r:id="rId4"/>
    <p:sldId id="361" r:id="rId5"/>
    <p:sldId id="360" r:id="rId6"/>
    <p:sldId id="364" r:id="rId7"/>
    <p:sldId id="365" r:id="rId8"/>
    <p:sldId id="362" r:id="rId9"/>
    <p:sldId id="363" r:id="rId10"/>
    <p:sldId id="337" r:id="rId11"/>
    <p:sldId id="338" r:id="rId12"/>
    <p:sldId id="339" r:id="rId13"/>
    <p:sldId id="340"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Lst>
  <p:sldSz cx="9144000" cy="6858000" type="screen4x3"/>
  <p:notesSz cx="6858000" cy="9144000"/>
  <p:embeddedFontLst>
    <p:embeddedFont>
      <p:font typeface="Felt Tip Roman" panose="020B0604020202020204"/>
      <p:italic r:id="rId34"/>
    </p:embeddedFont>
    <p:embeddedFont>
      <p:font typeface="Myriad Pro" panose="020B0503030403020204" charset="0"/>
      <p:regular r:id="rId35"/>
      <p:bold r:id="rId36"/>
      <p:italic r:id="rId37"/>
      <p:boldItalic r:id="rId38"/>
    </p:embeddedFont>
    <p:embeddedFont>
      <p:font typeface="Myriad Pro Light" panose="020B0603030403020204" charset="0"/>
      <p:bold r:id="rId39"/>
      <p:boldItalic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p:scale>
          <a:sx n="105" d="100"/>
          <a:sy n="105" d="100"/>
        </p:scale>
        <p:origin x="498" y="39"/>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cock, Todd" userId="703280f0-4986-456d-808b-bd944f17de7a" providerId="ADAL" clId="{8F86DB3F-24C1-4C5A-AF39-0B0FD5D8AC76}"/>
    <pc:docChg chg="custSel addSld delSld modSld sldOrd">
      <pc:chgData name="Hancock, Todd" userId="703280f0-4986-456d-808b-bd944f17de7a" providerId="ADAL" clId="{8F86DB3F-24C1-4C5A-AF39-0B0FD5D8AC76}" dt="2017-10-30T18:10:31.485" v="569"/>
      <pc:docMkLst>
        <pc:docMk/>
      </pc:docMkLst>
      <pc:sldChg chg="del">
        <pc:chgData name="Hancock, Todd" userId="703280f0-4986-456d-808b-bd944f17de7a" providerId="ADAL" clId="{8F86DB3F-24C1-4C5A-AF39-0B0FD5D8AC76}" dt="2017-10-30T17:47:43.867" v="44" actId="2696"/>
        <pc:sldMkLst>
          <pc:docMk/>
          <pc:sldMk cId="3911809117" sldId="336"/>
        </pc:sldMkLst>
      </pc:sldChg>
      <pc:sldChg chg="addSp delSp modSp add del">
        <pc:chgData name="Hancock, Todd" userId="703280f0-4986-456d-808b-bd944f17de7a" providerId="ADAL" clId="{8F86DB3F-24C1-4C5A-AF39-0B0FD5D8AC76}" dt="2017-10-30T17:45:56.829" v="41" actId="2696"/>
        <pc:sldMkLst>
          <pc:docMk/>
          <pc:sldMk cId="1052630471" sldId="359"/>
        </pc:sldMkLst>
        <pc:spChg chg="mod">
          <ac:chgData name="Hancock, Todd" userId="703280f0-4986-456d-808b-bd944f17de7a" providerId="ADAL" clId="{8F86DB3F-24C1-4C5A-AF39-0B0FD5D8AC76}" dt="2017-10-30T17:43:02.106" v="29"/>
          <ac:spMkLst>
            <pc:docMk/>
            <pc:sldMk cId="1052630471" sldId="359"/>
            <ac:spMk id="2" creationId="{98D8C941-2016-4A88-B315-F8F50E0650DA}"/>
          </ac:spMkLst>
        </pc:spChg>
        <pc:spChg chg="del">
          <ac:chgData name="Hancock, Todd" userId="703280f0-4986-456d-808b-bd944f17de7a" providerId="ADAL" clId="{8F86DB3F-24C1-4C5A-AF39-0B0FD5D8AC76}" dt="2017-10-30T17:42:10.183" v="1"/>
          <ac:spMkLst>
            <pc:docMk/>
            <pc:sldMk cId="1052630471" sldId="359"/>
            <ac:spMk id="3" creationId="{C74C1232-30CD-4F99-A612-E533009DF93E}"/>
          </ac:spMkLst>
        </pc:spChg>
        <pc:spChg chg="add mod">
          <ac:chgData name="Hancock, Todd" userId="703280f0-4986-456d-808b-bd944f17de7a" providerId="ADAL" clId="{8F86DB3F-24C1-4C5A-AF39-0B0FD5D8AC76}" dt="2017-10-30T17:44:48.356" v="34"/>
          <ac:spMkLst>
            <pc:docMk/>
            <pc:sldMk cId="1052630471" sldId="359"/>
            <ac:spMk id="5" creationId="{71FC3018-617A-4F0C-B6E8-2C27F25B8E4E}"/>
          </ac:spMkLst>
        </pc:spChg>
        <pc:picChg chg="add del mod">
          <ac:chgData name="Hancock, Todd" userId="703280f0-4986-456d-808b-bd944f17de7a" providerId="ADAL" clId="{8F86DB3F-24C1-4C5A-AF39-0B0FD5D8AC76}" dt="2017-10-30T17:44:48.356" v="34"/>
          <ac:picMkLst>
            <pc:docMk/>
            <pc:sldMk cId="1052630471" sldId="359"/>
            <ac:picMk id="4" creationId="{AE8BCE73-333E-48B8-AC16-1CB3900CD476}"/>
          </ac:picMkLst>
        </pc:picChg>
      </pc:sldChg>
      <pc:sldChg chg="addSp delSp modSp add ord">
        <pc:chgData name="Hancock, Todd" userId="703280f0-4986-456d-808b-bd944f17de7a" providerId="ADAL" clId="{8F86DB3F-24C1-4C5A-AF39-0B0FD5D8AC76}" dt="2017-10-30T17:51:52.784" v="340"/>
        <pc:sldMkLst>
          <pc:docMk/>
          <pc:sldMk cId="1475274466" sldId="360"/>
        </pc:sldMkLst>
        <pc:spChg chg="add mod">
          <ac:chgData name="Hancock, Todd" userId="703280f0-4986-456d-808b-bd944f17de7a" providerId="ADAL" clId="{8F86DB3F-24C1-4C5A-AF39-0B0FD5D8AC76}" dt="2017-10-30T17:51:41.185" v="339" actId="255"/>
          <ac:spMkLst>
            <pc:docMk/>
            <pc:sldMk cId="1475274466" sldId="360"/>
            <ac:spMk id="2" creationId="{D2DD32D7-83D5-41B8-8690-9145AD4F2D11}"/>
          </ac:spMkLst>
        </pc:spChg>
        <pc:spChg chg="mod">
          <ac:chgData name="Hancock, Todd" userId="703280f0-4986-456d-808b-bd944f17de7a" providerId="ADAL" clId="{8F86DB3F-24C1-4C5A-AF39-0B0FD5D8AC76}" dt="2017-10-30T17:48:31.708" v="48" actId="1076"/>
          <ac:spMkLst>
            <pc:docMk/>
            <pc:sldMk cId="1475274466" sldId="360"/>
            <ac:spMk id="8" creationId="{00000000-0000-0000-0000-000000000000}"/>
          </ac:spMkLst>
        </pc:spChg>
        <pc:spChg chg="mod">
          <ac:chgData name="Hancock, Todd" userId="703280f0-4986-456d-808b-bd944f17de7a" providerId="ADAL" clId="{8F86DB3F-24C1-4C5A-AF39-0B0FD5D8AC76}" dt="2017-10-30T17:49:42.882" v="152" actId="20577"/>
          <ac:spMkLst>
            <pc:docMk/>
            <pc:sldMk cId="1475274466" sldId="360"/>
            <ac:spMk id="21506" creationId="{00000000-0000-0000-0000-000000000000}"/>
          </ac:spMkLst>
        </pc:spChg>
        <pc:spChg chg="del mod">
          <ac:chgData name="Hancock, Todd" userId="703280f0-4986-456d-808b-bd944f17de7a" providerId="ADAL" clId="{8F86DB3F-24C1-4C5A-AF39-0B0FD5D8AC76}" dt="2017-10-30T17:45:11.160" v="37" actId="478"/>
          <ac:spMkLst>
            <pc:docMk/>
            <pc:sldMk cId="1475274466" sldId="360"/>
            <ac:spMk id="21507" creationId="{00000000-0000-0000-0000-000000000000}"/>
          </ac:spMkLst>
        </pc:spChg>
        <pc:picChg chg="add del mod">
          <ac:chgData name="Hancock, Todd" userId="703280f0-4986-456d-808b-bd944f17de7a" providerId="ADAL" clId="{8F86DB3F-24C1-4C5A-AF39-0B0FD5D8AC76}" dt="2017-10-30T17:47:58.195" v="46" actId="478"/>
          <ac:picMkLst>
            <pc:docMk/>
            <pc:sldMk cId="1475274466" sldId="360"/>
            <ac:picMk id="7" creationId="{3A5DF984-64B8-4877-8041-ADF218A5BC20}"/>
          </ac:picMkLst>
        </pc:picChg>
      </pc:sldChg>
      <pc:sldChg chg="add del">
        <pc:chgData name="Hancock, Todd" userId="703280f0-4986-456d-808b-bd944f17de7a" providerId="ADAL" clId="{8F86DB3F-24C1-4C5A-AF39-0B0FD5D8AC76}" dt="2017-10-30T17:47:43.762" v="43" actId="2696"/>
        <pc:sldMkLst>
          <pc:docMk/>
          <pc:sldMk cId="463874695" sldId="361"/>
        </pc:sldMkLst>
      </pc:sldChg>
      <pc:sldChg chg="add">
        <pc:chgData name="Hancock, Todd" userId="703280f0-4986-456d-808b-bd944f17de7a" providerId="ADAL" clId="{8F86DB3F-24C1-4C5A-AF39-0B0FD5D8AC76}" dt="2017-10-30T17:47:54.993" v="45"/>
        <pc:sldMkLst>
          <pc:docMk/>
          <pc:sldMk cId="3234961542" sldId="361"/>
        </pc:sldMkLst>
      </pc:sldChg>
      <pc:sldChg chg="addSp modSp add ord">
        <pc:chgData name="Hancock, Todd" userId="703280f0-4986-456d-808b-bd944f17de7a" providerId="ADAL" clId="{8F86DB3F-24C1-4C5A-AF39-0B0FD5D8AC76}" dt="2017-10-30T17:57:50.425" v="468"/>
        <pc:sldMkLst>
          <pc:docMk/>
          <pc:sldMk cId="4044295020" sldId="362"/>
        </pc:sldMkLst>
        <pc:spChg chg="mod">
          <ac:chgData name="Hancock, Todd" userId="703280f0-4986-456d-808b-bd944f17de7a" providerId="ADAL" clId="{8F86DB3F-24C1-4C5A-AF39-0B0FD5D8AC76}" dt="2017-10-30T17:57:38.184" v="466" actId="6549"/>
          <ac:spMkLst>
            <pc:docMk/>
            <pc:sldMk cId="4044295020" sldId="362"/>
            <ac:spMk id="2" creationId="{D2DD32D7-83D5-41B8-8690-9145AD4F2D11}"/>
          </ac:spMkLst>
        </pc:spChg>
        <pc:picChg chg="add mod modCrop">
          <ac:chgData name="Hancock, Todd" userId="703280f0-4986-456d-808b-bd944f17de7a" providerId="ADAL" clId="{8F86DB3F-24C1-4C5A-AF39-0B0FD5D8AC76}" dt="2017-10-30T17:57:43.903" v="467" actId="1076"/>
          <ac:picMkLst>
            <pc:docMk/>
            <pc:sldMk cId="4044295020" sldId="362"/>
            <ac:picMk id="3" creationId="{0E0A997E-0FE7-4474-A107-CE07B870BF22}"/>
          </ac:picMkLst>
        </pc:picChg>
      </pc:sldChg>
      <pc:sldChg chg="add ord">
        <pc:chgData name="Hancock, Todd" userId="703280f0-4986-456d-808b-bd944f17de7a" providerId="ADAL" clId="{8F86DB3F-24C1-4C5A-AF39-0B0FD5D8AC76}" dt="2017-10-30T17:57:29.992" v="465"/>
        <pc:sldMkLst>
          <pc:docMk/>
          <pc:sldMk cId="3459762465" sldId="363"/>
        </pc:sldMkLst>
      </pc:sldChg>
      <pc:sldChg chg="modSp">
        <pc:chgData name="Hancock, Todd" userId="703280f0-4986-456d-808b-bd944f17de7a" providerId="ADAL" clId="{8F86DB3F-24C1-4C5A-AF39-0B0FD5D8AC76}" dt="2017-10-30T18:06:59.345" v="496" actId="20577"/>
        <pc:sldMkLst>
          <pc:docMk/>
          <pc:sldMk cId="3911809117" sldId="364"/>
        </pc:sldMkLst>
        <pc:spChg chg="mod">
          <ac:chgData name="Hancock, Todd" userId="703280f0-4986-456d-808b-bd944f17de7a" providerId="ADAL" clId="{8F86DB3F-24C1-4C5A-AF39-0B0FD5D8AC76}" dt="2017-10-30T18:06:59.345" v="496" actId="20577"/>
          <ac:spMkLst>
            <pc:docMk/>
            <pc:sldMk cId="3911809117" sldId="364"/>
            <ac:spMk id="21507" creationId="{00000000-0000-0000-0000-000000000000}"/>
          </ac:spMkLst>
        </pc:spChg>
      </pc:sldChg>
      <pc:sldChg chg="modSp add ord modAnim">
        <pc:chgData name="Hancock, Todd" userId="703280f0-4986-456d-808b-bd944f17de7a" providerId="ADAL" clId="{8F86DB3F-24C1-4C5A-AF39-0B0FD5D8AC76}" dt="2017-10-30T18:10:31.485" v="569"/>
        <pc:sldMkLst>
          <pc:docMk/>
          <pc:sldMk cId="3579958186" sldId="365"/>
        </pc:sldMkLst>
        <pc:spChg chg="mod">
          <ac:chgData name="Hancock, Todd" userId="703280f0-4986-456d-808b-bd944f17de7a" providerId="ADAL" clId="{8F86DB3F-24C1-4C5A-AF39-0B0FD5D8AC76}" dt="2017-10-30T18:09:28.357" v="566" actId="20577"/>
          <ac:spMkLst>
            <pc:docMk/>
            <pc:sldMk cId="3579958186" sldId="365"/>
            <ac:spMk id="2" creationId="{D2DD32D7-83D5-41B8-8690-9145AD4F2D11}"/>
          </ac:spMkLst>
        </pc:spChg>
        <pc:spChg chg="mod">
          <ac:chgData name="Hancock, Todd" userId="703280f0-4986-456d-808b-bd944f17de7a" providerId="ADAL" clId="{8F86DB3F-24C1-4C5A-AF39-0B0FD5D8AC76}" dt="2017-10-30T18:08:56.677" v="520" actId="20577"/>
          <ac:spMkLst>
            <pc:docMk/>
            <pc:sldMk cId="3579958186" sldId="365"/>
            <ac:spMk id="2150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10/30/2017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a:t>
            </a:fld>
            <a:endParaRPr lang="en-US"/>
          </a:p>
        </p:txBody>
      </p:sp>
    </p:spTree>
    <p:extLst>
      <p:ext uri="{BB962C8B-B14F-4D97-AF65-F5344CB8AC3E}">
        <p14:creationId xmlns:p14="http://schemas.microsoft.com/office/powerpoint/2010/main" val="4103324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17</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42935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27</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43315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29</a:t>
            </a:fld>
            <a:endParaRPr lang="en-US"/>
          </a:p>
        </p:txBody>
      </p:sp>
    </p:spTree>
    <p:extLst>
      <p:ext uri="{BB962C8B-B14F-4D97-AF65-F5344CB8AC3E}">
        <p14:creationId xmlns:p14="http://schemas.microsoft.com/office/powerpoint/2010/main" val="3370818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30</a:t>
            </a:fld>
            <a:endParaRPr lang="en-US"/>
          </a:p>
        </p:txBody>
      </p:sp>
    </p:spTree>
    <p:extLst>
      <p:ext uri="{BB962C8B-B14F-4D97-AF65-F5344CB8AC3E}">
        <p14:creationId xmlns:p14="http://schemas.microsoft.com/office/powerpoint/2010/main" val="2354949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31</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58600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3</a:t>
            </a:fld>
            <a:endParaRPr lang="en-US"/>
          </a:p>
        </p:txBody>
      </p:sp>
    </p:spTree>
    <p:extLst>
      <p:ext uri="{BB962C8B-B14F-4D97-AF65-F5344CB8AC3E}">
        <p14:creationId xmlns:p14="http://schemas.microsoft.com/office/powerpoint/2010/main" val="1506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a:t>
            </a:fld>
            <a:endParaRPr lang="en-US"/>
          </a:p>
        </p:txBody>
      </p:sp>
    </p:spTree>
    <p:extLst>
      <p:ext uri="{BB962C8B-B14F-4D97-AF65-F5344CB8AC3E}">
        <p14:creationId xmlns:p14="http://schemas.microsoft.com/office/powerpoint/2010/main" val="409903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5</a:t>
            </a:fld>
            <a:endParaRPr lang="en-US"/>
          </a:p>
        </p:txBody>
      </p:sp>
    </p:spTree>
    <p:extLst>
      <p:ext uri="{BB962C8B-B14F-4D97-AF65-F5344CB8AC3E}">
        <p14:creationId xmlns:p14="http://schemas.microsoft.com/office/powerpoint/2010/main" val="89185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6</a:t>
            </a:fld>
            <a:endParaRPr lang="en-US"/>
          </a:p>
        </p:txBody>
      </p:sp>
    </p:spTree>
    <p:extLst>
      <p:ext uri="{BB962C8B-B14F-4D97-AF65-F5344CB8AC3E}">
        <p14:creationId xmlns:p14="http://schemas.microsoft.com/office/powerpoint/2010/main" val="2266145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7</a:t>
            </a:fld>
            <a:endParaRPr lang="en-US"/>
          </a:p>
        </p:txBody>
      </p:sp>
    </p:spTree>
    <p:extLst>
      <p:ext uri="{BB962C8B-B14F-4D97-AF65-F5344CB8AC3E}">
        <p14:creationId xmlns:p14="http://schemas.microsoft.com/office/powerpoint/2010/main" val="4246730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8</a:t>
            </a:fld>
            <a:endParaRPr lang="en-US"/>
          </a:p>
        </p:txBody>
      </p:sp>
    </p:spTree>
    <p:extLst>
      <p:ext uri="{BB962C8B-B14F-4D97-AF65-F5344CB8AC3E}">
        <p14:creationId xmlns:p14="http://schemas.microsoft.com/office/powerpoint/2010/main" val="386651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9</a:t>
            </a:fld>
            <a:endParaRPr lang="en-US"/>
          </a:p>
        </p:txBody>
      </p:sp>
    </p:spTree>
    <p:extLst>
      <p:ext uri="{BB962C8B-B14F-4D97-AF65-F5344CB8AC3E}">
        <p14:creationId xmlns:p14="http://schemas.microsoft.com/office/powerpoint/2010/main" val="3338623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15</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384426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99411C-A4EA-4F74-93BF-73DAA631961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99411C-A4EA-4F74-93BF-73DAA631961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F99411C-A4EA-4F74-93BF-73DAA631961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99411C-A4EA-4F74-93BF-73DAA631961B}"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99411C-A4EA-4F74-93BF-73DAA631961B}" type="datetimeFigureOut">
              <a:rPr lang="en-US" smtClean="0"/>
              <a:t>10/30/2017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99411C-A4EA-4F74-93BF-73DAA631961B}" type="datetimeFigureOut">
              <a:rPr lang="en-US" smtClean="0"/>
              <a:t>10/30/2017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10/30/2017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99411C-A4EA-4F74-93BF-73DAA631961B}"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10/30/2017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go.usa.gov/jjp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www.osha.gov/dcsp/osp/index.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a:solidFill>
                  <a:srgbClr val="F0502D"/>
                </a:solidFill>
                <a:latin typeface="+mj-lt"/>
                <a:cs typeface="Arial" pitchFamily="34" charset="0"/>
              </a:rPr>
              <a:t>Finding Hazards</a:t>
            </a: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a:solidFill>
                  <a:srgbClr val="F0502D"/>
                </a:solidFill>
                <a:latin typeface="Myriad Pro" pitchFamily="34" charset="0"/>
                <a:cs typeface="Arial" pitchFamily="34" charset="0"/>
              </a:rPr>
              <a:t>Lesson 2 </a:t>
            </a:r>
            <a:r>
              <a:rPr lang="en-US" sz="3600" b="0" dirty="0">
                <a:solidFill>
                  <a:srgbClr val="F0502D"/>
                </a:solidFill>
                <a:latin typeface="Myriad Pro" pitchFamily="34" charset="0"/>
                <a:cs typeface="Arial" pitchFamily="34" charset="0"/>
              </a:rPr>
              <a:t>(and 2</a:t>
            </a:r>
            <a:r>
              <a:rPr lang="en-US" sz="3400" b="0" dirty="0">
                <a:solidFill>
                  <a:srgbClr val="F0502D"/>
                </a:solidFill>
                <a:latin typeface="Myriad Pro" pitchFamily="34" charset="0"/>
                <a:cs typeface="Arial" pitchFamily="34" charset="0"/>
              </a:rPr>
              <a:t>B</a:t>
            </a:r>
            <a:r>
              <a:rPr lang="en-US" sz="3600" b="0" dirty="0">
                <a:solidFill>
                  <a:srgbClr val="F0502D"/>
                </a:solidFill>
                <a:latin typeface="Myriad Pro" pitchFamily="34" charset="0"/>
                <a:cs typeface="Arial"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a:t>
            </a:fld>
            <a:endParaRPr lang="en-US" sz="2400" dirty="0">
              <a:latin typeface="+mn-lt"/>
            </a:endParaRPr>
          </a:p>
        </p:txBody>
      </p:sp>
    </p:spTree>
    <p:extLst>
      <p:ext uri="{BB962C8B-B14F-4D97-AF65-F5344CB8AC3E}">
        <p14:creationId xmlns:p14="http://schemas.microsoft.com/office/powerpoint/2010/main" val="3346236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Illustrated Workplaces</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Find The Hazards: 	</a:t>
            </a:r>
            <a:r>
              <a:rPr lang="en-US" sz="3200" dirty="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85926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Illustrated Workplaces</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Find The Hazards: 	</a:t>
            </a:r>
            <a:r>
              <a:rPr lang="en-US" sz="3200" dirty="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5221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Illustrated Workplaces</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Find The Hazards: 	</a:t>
            </a:r>
            <a:r>
              <a:rPr lang="en-US" sz="3200" dirty="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75239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Illustrated Workplaces</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Find The Hazards: 	</a:t>
            </a:r>
            <a:r>
              <a:rPr lang="en-US" sz="3200" dirty="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36819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Hazard Mapping Activity</a:t>
            </a:r>
            <a:endParaRPr lang="en-US" sz="3200" dirty="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142852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Finding Hazards: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All 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Some job hazards are obvious (easily seen), but others are not. Some hazards can hurt you now, while others may cause health problems in the future.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To be safe on the job, you must identify different types of hazards.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People have a right to know about chemicals and other hazardous substances in their workplaces! When using a new chemical, read labels and check the SDS (Safety Data Sheet).</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An SDS tells you what is in a chemical product, how it can harm you, and how to protect yourself.</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49279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a:solidFill>
                  <a:srgbClr val="F0502D"/>
                </a:solidFill>
                <a:latin typeface="+mj-lt"/>
                <a:cs typeface="Arial" pitchFamily="34" charset="0"/>
              </a:rPr>
              <a:t>Making the Job Safer</a:t>
            </a: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a:solidFill>
                  <a:srgbClr val="F0502D"/>
                </a:solidFill>
                <a:latin typeface="Myriad Pro" pitchFamily="34" charset="0"/>
                <a:cs typeface="Arial" pitchFamily="34" charset="0"/>
              </a:rPr>
              <a:t>Lesson 3 </a:t>
            </a:r>
            <a:r>
              <a:rPr lang="en-US" sz="3600" b="0" dirty="0">
                <a:solidFill>
                  <a:srgbClr val="F0502D"/>
                </a:solidFill>
                <a:latin typeface="Myriad Pro" pitchFamily="34" charset="0"/>
                <a:cs typeface="Arial" pitchFamily="34" charset="0"/>
              </a:rPr>
              <a:t>(and 3</a:t>
            </a:r>
            <a:r>
              <a:rPr lang="en-US" sz="3400" b="0" dirty="0">
                <a:solidFill>
                  <a:srgbClr val="F0502D"/>
                </a:solidFill>
                <a:latin typeface="Myriad Pro" pitchFamily="34" charset="0"/>
                <a:cs typeface="Arial" pitchFamily="34" charset="0"/>
              </a:rPr>
              <a:t>B</a:t>
            </a:r>
            <a:r>
              <a:rPr lang="en-US" sz="3600" b="0" dirty="0">
                <a:solidFill>
                  <a:srgbClr val="F0502D"/>
                </a:solidFill>
                <a:latin typeface="Myriad Pro" pitchFamily="34" charset="0"/>
                <a:cs typeface="Arial"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a:latin typeface="+mn-lt"/>
            </a:endParaRPr>
          </a:p>
        </p:txBody>
      </p:sp>
    </p:spTree>
    <p:extLst>
      <p:ext uri="{BB962C8B-B14F-4D97-AF65-F5344CB8AC3E}">
        <p14:creationId xmlns:p14="http://schemas.microsoft.com/office/powerpoint/2010/main" val="343932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Controlling Hazards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p>
          <a:p>
            <a:pPr algn="ctr"/>
            <a:r>
              <a:rPr lang="en-US" b="1" dirty="0">
                <a:solidFill>
                  <a:srgbClr val="1F396A"/>
                </a:solidFill>
              </a:rPr>
              <a:t>the Hazard</a:t>
            </a:r>
          </a:p>
          <a:p>
            <a:pPr algn="ctr"/>
            <a:r>
              <a:rPr lang="en-US" dirty="0">
                <a:solidFill>
                  <a:srgbClr val="1F396A"/>
                </a:solidFill>
              </a:rPr>
              <a:t>$2000</a:t>
            </a:r>
          </a:p>
          <a:p>
            <a:pPr algn="ctr"/>
            <a:r>
              <a:rPr lang="en-US" sz="1200" dirty="0">
                <a:solidFill>
                  <a:srgbClr val="1F396A"/>
                </a:solidFill>
              </a:rPr>
              <a:t>(for example, use safer</a:t>
            </a:r>
          </a:p>
          <a:p>
            <a:pPr algn="ctr"/>
            <a:r>
              <a:rPr lang="en-US" sz="1200" dirty="0">
                <a:solidFill>
                  <a:srgbClr val="1F396A"/>
                </a:solidFill>
              </a:rPr>
              <a:t>chemicals, use a machine guard)</a:t>
            </a:r>
          </a:p>
          <a:p>
            <a:pPr algn="ctr"/>
            <a:endParaRPr lang="en-US" sz="1200" dirty="0">
              <a:solidFill>
                <a:srgbClr val="1F396A"/>
              </a:solidFill>
            </a:endParaRPr>
          </a:p>
          <a:p>
            <a:pPr algn="ctr"/>
            <a:r>
              <a:rPr lang="en-US" b="1" dirty="0">
                <a:solidFill>
                  <a:srgbClr val="1F396A"/>
                </a:solidFill>
              </a:rPr>
              <a:t>Improve Work </a:t>
            </a:r>
          </a:p>
          <a:p>
            <a:pPr algn="ctr"/>
            <a:r>
              <a:rPr lang="en-US" b="1" dirty="0">
                <a:solidFill>
                  <a:srgbClr val="1F396A"/>
                </a:solidFill>
              </a:rPr>
              <a:t>Policies &amp; Procedures</a:t>
            </a:r>
          </a:p>
          <a:p>
            <a:pPr algn="ctr"/>
            <a:r>
              <a:rPr lang="en-US" dirty="0">
                <a:solidFill>
                  <a:srgbClr val="1F396A"/>
                </a:solidFill>
              </a:rPr>
              <a:t>$1000</a:t>
            </a:r>
          </a:p>
          <a:p>
            <a:pPr algn="ctr"/>
            <a:r>
              <a:rPr lang="en-US" sz="1200" dirty="0">
                <a:solidFill>
                  <a:srgbClr val="1F396A"/>
                </a:solidFill>
              </a:rPr>
              <a:t>(for example, conduct training, </a:t>
            </a:r>
          </a:p>
          <a:p>
            <a:pPr algn="ctr"/>
            <a:r>
              <a:rPr lang="en-US" sz="1200" dirty="0">
                <a:solidFill>
                  <a:srgbClr val="1F396A"/>
                </a:solidFill>
              </a:rPr>
              <a:t>assign enough people to do the job)</a:t>
            </a:r>
          </a:p>
          <a:p>
            <a:pPr algn="ctr"/>
            <a:endParaRPr lang="en-US" sz="1400" dirty="0">
              <a:solidFill>
                <a:srgbClr val="1F396A"/>
              </a:solidFill>
            </a:endParaRPr>
          </a:p>
          <a:p>
            <a:pPr algn="ctr"/>
            <a:r>
              <a:rPr lang="en-US" b="1" dirty="0">
                <a:solidFill>
                  <a:srgbClr val="1F396A"/>
                </a:solidFill>
              </a:rPr>
              <a:t>Wear Personal Protective Equipment (PPE)</a:t>
            </a:r>
          </a:p>
          <a:p>
            <a:pPr algn="ctr"/>
            <a:r>
              <a:rPr lang="en-US" dirty="0">
                <a:solidFill>
                  <a:srgbClr val="1F396A"/>
                </a:solidFill>
              </a:rPr>
              <a:t>$500</a:t>
            </a: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226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Chemical dishwashing solution</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Chemical burn to the eye</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a:solidFill>
                  <a:prstClr val="white"/>
                </a:solidFill>
                <a:latin typeface="Felt Tip Roman" pitchFamily="2" charset="0"/>
              </a:rPr>
              <a:t>Jasmin’s</a:t>
            </a:r>
            <a:r>
              <a:rPr lang="en-US" sz="3600" b="1" dirty="0">
                <a:solidFill>
                  <a:prstClr val="white"/>
                </a:solidFill>
                <a:latin typeface="Felt Tip Roman" pitchFamily="2" charset="0"/>
              </a:rPr>
              <a:t>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60650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Hot grill</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Burned hand</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Will’s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5843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you either physically or mentally.</a:t>
            </a:r>
          </a:p>
          <a:p>
            <a:pPr marL="0" indent="0">
              <a:spcAft>
                <a:spcPct val="30000"/>
              </a:spcAft>
              <a:buClr>
                <a:schemeClr val="tx2">
                  <a:lumMod val="40000"/>
                  <a:lumOff val="60000"/>
                </a:schemeClr>
              </a:buClr>
              <a:buNone/>
            </a:pPr>
            <a:r>
              <a:rPr lang="en-US" sz="2600" b="0" dirty="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Safety hazards </a:t>
            </a:r>
            <a:r>
              <a:rPr lang="en-US" sz="2600" b="0" dirty="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a:solidFill>
                  <a:srgbClr val="1F396A"/>
                </a:solidFill>
              </a:rPr>
              <a:t>Knives, hot grease</a:t>
            </a:r>
            <a:endParaRPr lang="en-US" sz="3000" dirty="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Chemical 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Job Hazards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59161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Lifting heavy boxes</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Back strain</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Andre’s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77664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Meat slicer</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Cut finger</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Molly’s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30722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Excessive heat</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Heat stroke</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Chris’s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794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Repetitive motion</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Hand, back injury</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James’s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1191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Pesticide/chemical exposure</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Illness due to poisoning</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Maria’s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4260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Heavy lifting</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Back, neck, and shoulder pain</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Jada’s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95809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Eliminating or Reducing Hazards</a:t>
            </a:r>
            <a:endParaRPr lang="en-US" sz="3200" dirty="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a:solidFill>
                  <a:srgbClr val="F0502D"/>
                </a:solidFill>
                <a:latin typeface="Myriad Pro"/>
              </a:rPr>
              <a:t>Job:	</a:t>
            </a:r>
            <a:r>
              <a:rPr lang="en-US" sz="1600" dirty="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a:solidFill>
                  <a:srgbClr val="F0502D"/>
                </a:solidFill>
                <a:latin typeface="Myriad Pro"/>
              </a:rPr>
              <a:t>Hazard:	</a:t>
            </a:r>
            <a:r>
              <a:rPr lang="en-US" sz="1600" dirty="0">
                <a:solidFill>
                  <a:srgbClr val="1F396A"/>
                </a:solidFill>
                <a:latin typeface="Myriad Pro" pitchFamily="34" charset="0"/>
              </a:rPr>
              <a:t>Hot liquids</a:t>
            </a:r>
          </a:p>
          <a:p>
            <a:pPr marL="914400" indent="-914400">
              <a:spcAft>
                <a:spcPts val="1800"/>
              </a:spcAft>
            </a:pPr>
            <a:r>
              <a:rPr lang="en-US" sz="1600" b="1" dirty="0">
                <a:solidFill>
                  <a:srgbClr val="F0502D"/>
                </a:solidFill>
                <a:latin typeface="Myriad Pro"/>
              </a:rPr>
              <a:t>Injury:	</a:t>
            </a:r>
            <a:r>
              <a:rPr lang="en-US" sz="1600" dirty="0">
                <a:solidFill>
                  <a:srgbClr val="1F396A"/>
                </a:solidFill>
                <a:latin typeface="Myriad Pro" pitchFamily="34" charset="0"/>
              </a:rPr>
              <a:t>Burn</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prstClr val="white"/>
                </a:solidFill>
                <a:latin typeface="Felt Tip Roman" pitchFamily="2" charset="0"/>
              </a:rPr>
              <a:t>Anita’s 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58496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Making the Job Safer: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Personal 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Most workplace injuries and illnesses are caused by unsafe environments—</a:t>
            </a:r>
            <a:r>
              <a:rPr lang="en-US" sz="2400" b="0" u="sng" dirty="0">
                <a:solidFill>
                  <a:srgbClr val="1F396A"/>
                </a:solidFill>
                <a:latin typeface="+mn-lt"/>
              </a:rPr>
              <a:t>not</a:t>
            </a:r>
            <a:r>
              <a:rPr lang="en-US" sz="2400" b="0" dirty="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 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10259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a:solidFill>
                  <a:srgbClr val="F0502D"/>
                </a:solidFill>
                <a:latin typeface="+mj-lt"/>
                <a:cs typeface="Arial" pitchFamily="34" charset="0"/>
              </a:rPr>
              <a:t>Emergencies at Work</a:t>
            </a: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a:solidFill>
                  <a:srgbClr val="F0502D"/>
                </a:solidFill>
                <a:latin typeface="Myriad Pro" pitchFamily="34" charset="0"/>
                <a:cs typeface="Arial" pitchFamily="34" charset="0"/>
              </a:rPr>
              <a:t>Lesson 4 </a:t>
            </a:r>
            <a:r>
              <a:rPr lang="en-US" sz="3600" b="0" dirty="0">
                <a:solidFill>
                  <a:srgbClr val="F0502D"/>
                </a:solidFill>
                <a:latin typeface="Myriad Pro" pitchFamily="34" charset="0"/>
                <a:cs typeface="Arial" pitchFamily="34" charset="0"/>
              </a:rPr>
              <a:t>(and 4</a:t>
            </a:r>
            <a:r>
              <a:rPr lang="en-US" sz="3400" b="0" dirty="0">
                <a:solidFill>
                  <a:srgbClr val="F0502D"/>
                </a:solidFill>
                <a:latin typeface="Myriad Pro" pitchFamily="34" charset="0"/>
                <a:cs typeface="Arial" pitchFamily="34" charset="0"/>
              </a:rPr>
              <a:t>B</a:t>
            </a:r>
            <a:r>
              <a:rPr lang="en-US" sz="3600" b="0" dirty="0">
                <a:solidFill>
                  <a:srgbClr val="F0502D"/>
                </a:solidFill>
                <a:latin typeface="Myriad Pro" pitchFamily="34" charset="0"/>
                <a:cs typeface="Arial"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a:latin typeface="+mn-lt"/>
            </a:endParaRPr>
          </a:p>
        </p:txBody>
      </p:sp>
    </p:spTree>
    <p:extLst>
      <p:ext uri="{BB962C8B-B14F-4D97-AF65-F5344CB8AC3E}">
        <p14:creationId xmlns:p14="http://schemas.microsoft.com/office/powerpoint/2010/main" val="1955225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a:solidFill>
                  <a:srgbClr val="1F396A"/>
                </a:solidFill>
                <a:latin typeface="+mn-lt"/>
              </a:rPr>
              <a:t>An 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Emergencies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927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p>
          <a:p>
            <a:pPr lvl="1">
              <a:spcAft>
                <a:spcPct val="30000"/>
              </a:spcAft>
              <a:buClr>
                <a:schemeClr val="tx2">
                  <a:lumMod val="40000"/>
                  <a:lumOff val="60000"/>
                </a:schemeClr>
              </a:buClr>
              <a:buFont typeface="Arial" pitchFamily="34" charset="0"/>
              <a:buChar char="•"/>
            </a:pPr>
            <a:r>
              <a:rPr lang="en-US" sz="2800" dirty="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Other health hazards </a:t>
            </a:r>
            <a:r>
              <a:rPr lang="en-US" sz="2600" b="0" dirty="0">
                <a:solidFill>
                  <a:srgbClr val="1F396A"/>
                </a:solidFill>
                <a:latin typeface="+mn-lt"/>
              </a:rPr>
              <a:t>are other harmful things that can injure you or make you sick.</a:t>
            </a:r>
          </a:p>
          <a:p>
            <a:pPr lvl="1">
              <a:spcAft>
                <a:spcPct val="30000"/>
              </a:spcAft>
              <a:buClr>
                <a:schemeClr val="tx2">
                  <a:lumMod val="40000"/>
                  <a:lumOff val="60000"/>
                </a:schemeClr>
              </a:buClr>
              <a:buFont typeface="Arial" pitchFamily="34" charset="0"/>
              <a:buChar char="•"/>
            </a:pPr>
            <a:r>
              <a:rPr lang="en-US" sz="2800" dirty="0">
                <a:solidFill>
                  <a:srgbClr val="1F396A"/>
                </a:solidFill>
                <a:latin typeface="+mn-lt"/>
              </a:rPr>
              <a:t>Noise, radiation, repetitive movements, heat, cold, stress, 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Job Hazards </a:t>
            </a:r>
            <a:r>
              <a:rPr lang="en-US" sz="2400" b="0" dirty="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46597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a:solidFill>
                  <a:schemeClr val="tx2">
                    <a:lumMod val="40000"/>
                    <a:lumOff val="60000"/>
                  </a:schemeClr>
                </a:solidFill>
                <a:latin typeface="+mj-lt"/>
              </a:rPr>
              <a:t>Disaster Blaster!</a:t>
            </a:r>
            <a:r>
              <a:rPr lang="en-US" sz="2800" dirty="0">
                <a:solidFill>
                  <a:schemeClr val="tx2">
                    <a:lumMod val="40000"/>
                    <a:lumOff val="60000"/>
                  </a:schemeClr>
                </a:solidFill>
                <a:latin typeface="+mj-lt"/>
              </a:rPr>
              <a:t> Game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Emergencies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4885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Emergency Action Plans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Workers 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44530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F0000"/>
                </a:solidFill>
              </a:rPr>
              <a:t>Hazard’s in the Workplace</a:t>
            </a:r>
            <a:endParaRPr lang="en-US" sz="2400" dirty="0">
              <a:solidFill>
                <a:srgbClr val="FF0000"/>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7" name="Content Placeholder 3">
            <a:extLst>
              <a:ext uri="{FF2B5EF4-FFF2-40B4-BE49-F238E27FC236}">
                <a16:creationId xmlns:a16="http://schemas.microsoft.com/office/drawing/2014/main" id="{3A5DF984-64B8-4877-8041-ADF218A5BC20}"/>
              </a:ext>
            </a:extLst>
          </p:cNvPr>
          <p:cNvPicPr>
            <a:picLocks noGrp="1"/>
          </p:cNvPicPr>
          <p:nvPr>
            <p:ph idx="1"/>
          </p:nvPr>
        </p:nvPicPr>
        <p:blipFill rotWithShape="1">
          <a:blip r:embed="rId4"/>
          <a:srcRect l="23479" t="18632" r="25073" b="14663"/>
          <a:stretch/>
        </p:blipFill>
        <p:spPr bwMode="auto">
          <a:xfrm>
            <a:off x="914400" y="1612023"/>
            <a:ext cx="6275676" cy="457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496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Autofit/>
          </a:bodyPr>
          <a:lstStyle/>
          <a:p>
            <a:pPr algn="l"/>
            <a:r>
              <a:rPr lang="en-US" sz="3200" dirty="0">
                <a:solidFill>
                  <a:srgbClr val="FF0000"/>
                </a:solidFill>
              </a:rPr>
              <a:t>Find out more about the chemicals?</a:t>
            </a:r>
            <a:endParaRPr lang="en-US" sz="2400" dirty="0">
              <a:solidFill>
                <a:srgbClr val="FF0000"/>
              </a:solidFill>
              <a:latin typeface="+mj-lt"/>
            </a:endParaRPr>
          </a:p>
        </p:txBody>
      </p:sp>
      <p:sp>
        <p:nvSpPr>
          <p:cNvPr id="2" name="Content Placeholder 1">
            <a:extLst>
              <a:ext uri="{FF2B5EF4-FFF2-40B4-BE49-F238E27FC236}">
                <a16:creationId xmlns:a16="http://schemas.microsoft.com/office/drawing/2014/main" id="{D2DD32D7-83D5-41B8-8690-9145AD4F2D11}"/>
              </a:ext>
            </a:extLst>
          </p:cNvPr>
          <p:cNvSpPr>
            <a:spLocks noGrp="1"/>
          </p:cNvSpPr>
          <p:nvPr>
            <p:ph idx="1"/>
          </p:nvPr>
        </p:nvSpPr>
        <p:spPr/>
        <p:txBody>
          <a:bodyPr>
            <a:normAutofit fontScale="92500" lnSpcReduction="10000"/>
          </a:bodyPr>
          <a:lstStyle/>
          <a:p>
            <a:r>
              <a:rPr lang="en-US" sz="4300" dirty="0"/>
              <a:t>You can </a:t>
            </a:r>
            <a:r>
              <a:rPr lang="en-US" dirty="0"/>
              <a:t>…..</a:t>
            </a:r>
          </a:p>
          <a:p>
            <a:pPr lvl="1"/>
            <a:r>
              <a:rPr lang="en-US" dirty="0"/>
              <a:t>Read the Label</a:t>
            </a:r>
          </a:p>
          <a:p>
            <a:pPr lvl="1"/>
            <a:r>
              <a:rPr lang="en-US" dirty="0"/>
              <a:t>Ask your Supervisor</a:t>
            </a:r>
          </a:p>
          <a:p>
            <a:pPr lvl="1"/>
            <a:r>
              <a:rPr lang="en-US" dirty="0"/>
              <a:t>Get Training</a:t>
            </a:r>
          </a:p>
          <a:p>
            <a:pPr lvl="1"/>
            <a:r>
              <a:rPr lang="en-US" dirty="0"/>
              <a:t>Call a Resource Agency or Check its website.</a:t>
            </a:r>
          </a:p>
          <a:p>
            <a:pPr lvl="1"/>
            <a:r>
              <a:rPr lang="en-US" dirty="0"/>
              <a:t>Look for the Safety Data Sheet (SDS) for the Product.</a:t>
            </a:r>
          </a:p>
        </p:txBody>
      </p:sp>
      <p:sp>
        <p:nvSpPr>
          <p:cNvPr id="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a:latin typeface="+mn-lt"/>
            </a:endParaRPr>
          </a:p>
        </p:txBody>
      </p:sp>
      <p:sp>
        <p:nvSpPr>
          <p:cNvPr id="8" name="Freeform 7"/>
          <p:cNvSpPr/>
          <p:nvPr/>
        </p:nvSpPr>
        <p:spPr>
          <a:xfrm>
            <a:off x="457200" y="114300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75274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a:solidFill>
                  <a:srgbClr val="1F396A"/>
                </a:solidFill>
                <a:latin typeface="+mn-lt"/>
              </a:rPr>
              <a:t>How to protect yourself</a:t>
            </a:r>
          </a:p>
          <a:p>
            <a:pPr lvl="2">
              <a:spcAft>
                <a:spcPct val="30000"/>
              </a:spcAft>
              <a:buClr>
                <a:schemeClr val="tx2">
                  <a:lumMod val="40000"/>
                  <a:lumOff val="60000"/>
                </a:schemeClr>
              </a:buClr>
              <a:buFont typeface="Wingdings" pitchFamily="2" charset="2"/>
              <a:buChar char="§"/>
            </a:pPr>
            <a:r>
              <a:rPr lang="en-US" sz="1800" dirty="0">
                <a:solidFill>
                  <a:srgbClr val="1F396A"/>
                </a:solidFill>
                <a:latin typeface="+mn-lt"/>
                <a:hlinkClick r:id="rId3"/>
              </a:rPr>
              <a:t>http://go.usa.gov/jjpd</a:t>
            </a:r>
            <a:endParaRPr lang="en-US" sz="1800" dirty="0">
              <a:solidFill>
                <a:srgbClr val="1F396A"/>
              </a:solidFill>
              <a:latin typeface="+mn-lt"/>
            </a:endParaRPr>
          </a:p>
          <a:p>
            <a:pPr lvl="2">
              <a:spcAft>
                <a:spcPct val="30000"/>
              </a:spcAft>
              <a:buClr>
                <a:schemeClr val="tx2">
                  <a:lumMod val="40000"/>
                  <a:lumOff val="60000"/>
                </a:schemeClr>
              </a:buClr>
              <a:buFont typeface="Wingdings" pitchFamily="2" charset="2"/>
              <a:buChar char="§"/>
            </a:pPr>
            <a:endParaRPr lang="en-US" sz="1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a:latin typeface="+mn-lt"/>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3911809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Autofit/>
          </a:bodyPr>
          <a:lstStyle/>
          <a:p>
            <a:pPr algn="l"/>
            <a:r>
              <a:rPr lang="en-US" sz="3200" dirty="0">
                <a:solidFill>
                  <a:srgbClr val="FF0000"/>
                </a:solidFill>
              </a:rPr>
              <a:t>Who are the SDS for?</a:t>
            </a:r>
            <a:endParaRPr lang="en-US" sz="2400" dirty="0">
              <a:solidFill>
                <a:srgbClr val="FF0000"/>
              </a:solidFill>
              <a:latin typeface="+mj-lt"/>
            </a:endParaRPr>
          </a:p>
        </p:txBody>
      </p:sp>
      <p:sp>
        <p:nvSpPr>
          <p:cNvPr id="2" name="Content Placeholder 1">
            <a:extLst>
              <a:ext uri="{FF2B5EF4-FFF2-40B4-BE49-F238E27FC236}">
                <a16:creationId xmlns:a16="http://schemas.microsoft.com/office/drawing/2014/main" id="{D2DD32D7-83D5-41B8-8690-9145AD4F2D11}"/>
              </a:ext>
            </a:extLst>
          </p:cNvPr>
          <p:cNvSpPr>
            <a:spLocks noGrp="1"/>
          </p:cNvSpPr>
          <p:nvPr>
            <p:ph idx="1"/>
          </p:nvPr>
        </p:nvSpPr>
        <p:spPr/>
        <p:txBody>
          <a:bodyPr>
            <a:normAutofit/>
          </a:bodyPr>
          <a:lstStyle/>
          <a:p>
            <a:r>
              <a:rPr lang="en-US" sz="4300" dirty="0"/>
              <a:t>Employees</a:t>
            </a:r>
          </a:p>
          <a:p>
            <a:r>
              <a:rPr lang="en-US" sz="4300" dirty="0"/>
              <a:t>Employers</a:t>
            </a:r>
          </a:p>
          <a:p>
            <a:r>
              <a:rPr lang="en-US" sz="4300" dirty="0"/>
              <a:t>Emergency Responders</a:t>
            </a:r>
            <a:endParaRPr lang="en-US" dirty="0"/>
          </a:p>
        </p:txBody>
      </p:sp>
      <p:sp>
        <p:nvSpPr>
          <p:cNvPr id="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a:latin typeface="+mn-lt"/>
            </a:endParaRPr>
          </a:p>
        </p:txBody>
      </p:sp>
      <p:sp>
        <p:nvSpPr>
          <p:cNvPr id="8" name="Freeform 7"/>
          <p:cNvSpPr/>
          <p:nvPr/>
        </p:nvSpPr>
        <p:spPr>
          <a:xfrm>
            <a:off x="457200" y="114300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7995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Autofit/>
          </a:bodyPr>
          <a:lstStyle/>
          <a:p>
            <a:pPr algn="l"/>
            <a:r>
              <a:rPr lang="en-US" sz="3200" dirty="0">
                <a:solidFill>
                  <a:srgbClr val="FF0000"/>
                </a:solidFill>
              </a:rPr>
              <a:t>Find out more about the chemicals?</a:t>
            </a:r>
            <a:endParaRPr lang="en-US" sz="2400" dirty="0">
              <a:solidFill>
                <a:srgbClr val="FF0000"/>
              </a:solidFill>
              <a:latin typeface="+mj-lt"/>
            </a:endParaRPr>
          </a:p>
        </p:txBody>
      </p:sp>
      <p:sp>
        <p:nvSpPr>
          <p:cNvPr id="2" name="Content Placeholder 1">
            <a:extLst>
              <a:ext uri="{FF2B5EF4-FFF2-40B4-BE49-F238E27FC236}">
                <a16:creationId xmlns:a16="http://schemas.microsoft.com/office/drawing/2014/main" id="{D2DD32D7-83D5-41B8-8690-9145AD4F2D11}"/>
              </a:ext>
            </a:extLst>
          </p:cNvPr>
          <p:cNvSpPr>
            <a:spLocks noGrp="1"/>
          </p:cNvSpPr>
          <p:nvPr>
            <p:ph idx="1"/>
          </p:nvPr>
        </p:nvSpPr>
        <p:spPr>
          <a:xfrm>
            <a:off x="457200" y="1347547"/>
            <a:ext cx="8229600" cy="4525963"/>
          </a:xfrm>
        </p:spPr>
        <p:txBody>
          <a:bodyPr>
            <a:normAutofit/>
          </a:bodyPr>
          <a:lstStyle/>
          <a:p>
            <a:r>
              <a:rPr lang="en-US" sz="2800" dirty="0"/>
              <a:t>OSHA</a:t>
            </a:r>
            <a:r>
              <a:rPr lang="en-US" sz="4300" dirty="0"/>
              <a:t> </a:t>
            </a:r>
            <a:r>
              <a:rPr lang="en-US" sz="2400" dirty="0"/>
              <a:t>(Occupational Safety and Health Administration)</a:t>
            </a:r>
          </a:p>
          <a:p>
            <a:endParaRPr lang="en-US" dirty="0"/>
          </a:p>
          <a:p>
            <a:pPr marL="457200" lvl="1" indent="0">
              <a:buNone/>
            </a:pPr>
            <a:endParaRPr lang="en-US" dirty="0"/>
          </a:p>
        </p:txBody>
      </p:sp>
      <p:sp>
        <p:nvSpPr>
          <p:cNvPr id="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a:latin typeface="+mn-lt"/>
            </a:endParaRPr>
          </a:p>
        </p:txBody>
      </p:sp>
      <p:sp>
        <p:nvSpPr>
          <p:cNvPr id="8" name="Freeform 7"/>
          <p:cNvSpPr/>
          <p:nvPr/>
        </p:nvSpPr>
        <p:spPr>
          <a:xfrm>
            <a:off x="457200" y="114300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a:extLst>
              <a:ext uri="{FF2B5EF4-FFF2-40B4-BE49-F238E27FC236}">
                <a16:creationId xmlns:a16="http://schemas.microsoft.com/office/drawing/2014/main" id="{0E0A997E-0FE7-4474-A107-CE07B870BF22}"/>
              </a:ext>
            </a:extLst>
          </p:cNvPr>
          <p:cNvPicPr>
            <a:picLocks noChangeAspect="1"/>
          </p:cNvPicPr>
          <p:nvPr/>
        </p:nvPicPr>
        <p:blipFill rotWithShape="1">
          <a:blip r:embed="rId4"/>
          <a:srcRect t="4999" r="5000" b="5001"/>
          <a:stretch/>
        </p:blipFill>
        <p:spPr>
          <a:xfrm>
            <a:off x="1406790" y="2150582"/>
            <a:ext cx="6082770" cy="3841750"/>
          </a:xfrm>
          <a:prstGeom prst="rect">
            <a:avLst/>
          </a:prstGeom>
        </p:spPr>
      </p:pic>
    </p:spTree>
    <p:extLst>
      <p:ext uri="{BB962C8B-B14F-4D97-AF65-F5344CB8AC3E}">
        <p14:creationId xmlns:p14="http://schemas.microsoft.com/office/powerpoint/2010/main" val="4044295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Autofit/>
          </a:bodyPr>
          <a:lstStyle/>
          <a:p>
            <a:pPr algn="l"/>
            <a:r>
              <a:rPr lang="en-US" sz="3200" dirty="0">
                <a:solidFill>
                  <a:srgbClr val="FF0000"/>
                </a:solidFill>
              </a:rPr>
              <a:t>Find out more about the chemicals?</a:t>
            </a:r>
            <a:endParaRPr lang="en-US" sz="2400" dirty="0">
              <a:solidFill>
                <a:srgbClr val="FF0000"/>
              </a:solidFill>
              <a:latin typeface="+mj-lt"/>
            </a:endParaRPr>
          </a:p>
        </p:txBody>
      </p:sp>
      <p:sp>
        <p:nvSpPr>
          <p:cNvPr id="2" name="Content Placeholder 1">
            <a:extLst>
              <a:ext uri="{FF2B5EF4-FFF2-40B4-BE49-F238E27FC236}">
                <a16:creationId xmlns:a16="http://schemas.microsoft.com/office/drawing/2014/main" id="{D2DD32D7-83D5-41B8-8690-9145AD4F2D11}"/>
              </a:ext>
            </a:extLst>
          </p:cNvPr>
          <p:cNvSpPr>
            <a:spLocks noGrp="1"/>
          </p:cNvSpPr>
          <p:nvPr>
            <p:ph idx="1"/>
          </p:nvPr>
        </p:nvSpPr>
        <p:spPr/>
        <p:txBody>
          <a:bodyPr>
            <a:normAutofit/>
          </a:bodyPr>
          <a:lstStyle/>
          <a:p>
            <a:r>
              <a:rPr lang="en-US" sz="4300" dirty="0"/>
              <a:t>OSHA (</a:t>
            </a:r>
            <a:r>
              <a:rPr lang="en-US" sz="3500" dirty="0"/>
              <a:t>Occupational Safety and Health Administration</a:t>
            </a:r>
            <a:r>
              <a:rPr lang="en-US" sz="4300" dirty="0"/>
              <a:t>)</a:t>
            </a:r>
          </a:p>
          <a:p>
            <a:endParaRPr lang="en-US" dirty="0"/>
          </a:p>
          <a:p>
            <a:pPr marL="457200" lvl="1" indent="0">
              <a:buNone/>
            </a:pPr>
            <a:r>
              <a:rPr lang="en-US" sz="3200" dirty="0">
                <a:hlinkClick r:id="rId3"/>
              </a:rPr>
              <a:t>http://www.osha.gov/dcsp/osp/index.html</a:t>
            </a:r>
            <a:endParaRPr lang="en-US" sz="3200" dirty="0"/>
          </a:p>
          <a:p>
            <a:pPr marL="457200" lvl="1" indent="0">
              <a:buNone/>
            </a:pPr>
            <a:endParaRPr lang="en-US" dirty="0"/>
          </a:p>
        </p:txBody>
      </p:sp>
      <p:sp>
        <p:nvSpPr>
          <p:cNvPr id="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a:latin typeface="+mn-lt"/>
            </a:endParaRPr>
          </a:p>
        </p:txBody>
      </p:sp>
      <p:sp>
        <p:nvSpPr>
          <p:cNvPr id="8" name="Freeform 7"/>
          <p:cNvSpPr/>
          <p:nvPr/>
        </p:nvSpPr>
        <p:spPr>
          <a:xfrm>
            <a:off x="457200" y="114300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59762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5305</TotalTime>
  <Words>934</Words>
  <Application>Microsoft Office PowerPoint</Application>
  <PresentationFormat>On-screen Show (4:3)</PresentationFormat>
  <Paragraphs>200</Paragraphs>
  <Slides>31</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Felt Tip Roman</vt:lpstr>
      <vt:lpstr>Myriad Pro</vt:lpstr>
      <vt:lpstr>Myriad Pro Light</vt:lpstr>
      <vt:lpstr>Arial</vt:lpstr>
      <vt:lpstr>Calibri</vt:lpstr>
      <vt:lpstr>Wingdings</vt:lpstr>
      <vt:lpstr>Office Theme</vt:lpstr>
      <vt:lpstr>Finding Hazards</vt:lpstr>
      <vt:lpstr>Job Hazards</vt:lpstr>
      <vt:lpstr>Job Hazards (continued)</vt:lpstr>
      <vt:lpstr>Hazard’s in the Workplace</vt:lpstr>
      <vt:lpstr>Find out more about the chemicals?</vt:lpstr>
      <vt:lpstr>What is an SDS?</vt:lpstr>
      <vt:lpstr>Who are the SDS for?</vt:lpstr>
      <vt:lpstr>Find out more about the chemicals?</vt:lpstr>
      <vt:lpstr>Find out more about the chemicals?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Hancock, Todd</cp:lastModifiedBy>
  <cp:revision>175</cp:revision>
  <dcterms:created xsi:type="dcterms:W3CDTF">2012-07-25T23:11:02Z</dcterms:created>
  <dcterms:modified xsi:type="dcterms:W3CDTF">2017-10-30T18:10:41Z</dcterms:modified>
</cp:coreProperties>
</file>