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423" r:id="rId2"/>
    <p:sldId id="554" r:id="rId3"/>
    <p:sldId id="555" r:id="rId4"/>
    <p:sldId id="556" r:id="rId5"/>
    <p:sldId id="557" r:id="rId6"/>
    <p:sldId id="558" r:id="rId7"/>
    <p:sldId id="559" r:id="rId8"/>
    <p:sldId id="560" r:id="rId9"/>
    <p:sldId id="561" r:id="rId10"/>
    <p:sldId id="562" r:id="rId11"/>
    <p:sldId id="563" r:id="rId12"/>
    <p:sldId id="564" r:id="rId13"/>
    <p:sldId id="530" r:id="rId14"/>
    <p:sldId id="531" r:id="rId15"/>
    <p:sldId id="532" r:id="rId16"/>
    <p:sldId id="533" r:id="rId17"/>
    <p:sldId id="534" r:id="rId18"/>
    <p:sldId id="535" r:id="rId19"/>
    <p:sldId id="473" r:id="rId20"/>
    <p:sldId id="474" r:id="rId21"/>
    <p:sldId id="475" r:id="rId22"/>
    <p:sldId id="476" r:id="rId23"/>
    <p:sldId id="407" r:id="rId24"/>
    <p:sldId id="408" r:id="rId25"/>
    <p:sldId id="409" r:id="rId26"/>
    <p:sldId id="410" r:id="rId27"/>
    <p:sldId id="411" r:id="rId28"/>
    <p:sldId id="546" r:id="rId29"/>
    <p:sldId id="547" r:id="rId30"/>
    <p:sldId id="548" r:id="rId31"/>
    <p:sldId id="549" r:id="rId32"/>
    <p:sldId id="550" r:id="rId33"/>
    <p:sldId id="551" r:id="rId34"/>
    <p:sldId id="552" r:id="rId35"/>
    <p:sldId id="553" r:id="rId36"/>
    <p:sldId id="468" r:id="rId37"/>
    <p:sldId id="469" r:id="rId38"/>
    <p:sldId id="470" r:id="rId39"/>
    <p:sldId id="471" r:id="rId40"/>
    <p:sldId id="472" r:id="rId41"/>
    <p:sldId id="483" r:id="rId42"/>
    <p:sldId id="484" r:id="rId43"/>
    <p:sldId id="485" r:id="rId44"/>
    <p:sldId id="486" r:id="rId45"/>
    <p:sldId id="487" r:id="rId46"/>
    <p:sldId id="488" r:id="rId47"/>
    <p:sldId id="489" r:id="rId48"/>
    <p:sldId id="565" r:id="rId49"/>
    <p:sldId id="56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FF1"/>
    <a:srgbClr val="FB7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81" autoAdjust="0"/>
  </p:normalViewPr>
  <p:slideViewPr>
    <p:cSldViewPr snapToGrid="0" snapToObjects="1">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668BF-7BAD-684E-9A29-7B754B25BF1B}" type="datetimeFigureOut">
              <a:rPr lang="en-US" smtClean="0"/>
              <a:t>4/21/2016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ABB99-1A8D-C149-96DD-FD9847B03E4B}" type="slidenum">
              <a:rPr lang="en-US" smtClean="0"/>
              <a:t>‹#›</a:t>
            </a:fld>
            <a:endParaRPr lang="en-US"/>
          </a:p>
        </p:txBody>
      </p:sp>
    </p:spTree>
    <p:extLst>
      <p:ext uri="{BB962C8B-B14F-4D97-AF65-F5344CB8AC3E}">
        <p14:creationId xmlns:p14="http://schemas.microsoft.com/office/powerpoint/2010/main" val="76989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12</a:t>
            </a:fld>
            <a:endParaRPr lang="en-US"/>
          </a:p>
        </p:txBody>
      </p:sp>
    </p:spTree>
    <p:extLst>
      <p:ext uri="{BB962C8B-B14F-4D97-AF65-F5344CB8AC3E}">
        <p14:creationId xmlns:p14="http://schemas.microsoft.com/office/powerpoint/2010/main" val="86309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19</a:t>
            </a:fld>
            <a:endParaRPr lang="en-US"/>
          </a:p>
        </p:txBody>
      </p:sp>
    </p:spTree>
    <p:extLst>
      <p:ext uri="{BB962C8B-B14F-4D97-AF65-F5344CB8AC3E}">
        <p14:creationId xmlns:p14="http://schemas.microsoft.com/office/powerpoint/2010/main" val="163294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29</a:t>
            </a:fld>
            <a:endParaRPr lang="en-US"/>
          </a:p>
        </p:txBody>
      </p:sp>
    </p:spTree>
    <p:extLst>
      <p:ext uri="{BB962C8B-B14F-4D97-AF65-F5344CB8AC3E}">
        <p14:creationId xmlns:p14="http://schemas.microsoft.com/office/powerpoint/2010/main" val="175165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39</a:t>
            </a:fld>
            <a:endParaRPr lang="en-US"/>
          </a:p>
        </p:txBody>
      </p:sp>
    </p:spTree>
    <p:extLst>
      <p:ext uri="{BB962C8B-B14F-4D97-AF65-F5344CB8AC3E}">
        <p14:creationId xmlns:p14="http://schemas.microsoft.com/office/powerpoint/2010/main" val="65465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4/21/2016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E39C043-05BC-984D-B00A-4DB4E5D38E03}" type="datetimeFigureOut">
              <a:rPr lang="en-US" smtClean="0"/>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E39C043-05BC-984D-B00A-4DB4E5D38E03}" type="datetimeFigureOut">
              <a:rPr lang="en-US" smtClean="0"/>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4/21/2016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4/21/2016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9C043-05BC-984D-B00A-4DB4E5D38E03}"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E39C043-05BC-984D-B00A-4DB4E5D38E03}" type="datetimeFigureOut">
              <a:rPr lang="en-US" smtClean="0"/>
              <a:t>4/21/2016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E39C043-05BC-984D-B00A-4DB4E5D38E03}" type="datetimeFigureOut">
              <a:rPr lang="en-US" smtClean="0"/>
              <a:t>4/21/2016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4/21/2016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4/21/2016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E39C043-05BC-984D-B00A-4DB4E5D38E03}" type="datetimeFigureOut">
              <a:rPr lang="en-US" smtClean="0"/>
              <a:t>4/21/2016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4560C9C-2EFA-F54B-A3A4-5B6436824CF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E39C043-05BC-984D-B00A-4DB4E5D38E03}" type="datetimeFigureOut">
              <a:rPr lang="en-US" smtClean="0"/>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60C9C-2EFA-F54B-A3A4-5B6436824CF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E39C043-05BC-984D-B00A-4DB4E5D38E03}" type="datetimeFigureOut">
              <a:rPr lang="en-US" smtClean="0"/>
              <a:t>4/21/2016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4560C9C-2EFA-F54B-A3A4-5B6436824C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ozemanscience.com/ap-chem-029-synthesis-decomposition-reactions" TargetMode="External"/><Relationship Id="rId2" Type="http://schemas.openxmlformats.org/officeDocument/2006/relationships/hyperlink" Target="http://www.wiredchemist.com/chemistry/instructional/laboratory-tutorials/gravimetric-analysis"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KfzRWfKjrBM" TargetMode="External"/><Relationship Id="rId2" Type="http://schemas.openxmlformats.org/officeDocument/2006/relationships/hyperlink" Target="http://www.unomaha.edu/tiskochem/Chem1180/Lecture_Handouts/Solution_Stoichiometry_notes.pdf"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chemed.chem.purdue.edu/genchem/topicreview/bp/bronsted/bronsted.html" TargetMode="External"/><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hyperlink" Target="https://quizlet.com/_oyam1" TargetMode="External"/><Relationship Id="rId4" Type="http://schemas.openxmlformats.org/officeDocument/2006/relationships/hyperlink" Target="http://www.bozemanscience.com/ap-chem-030-neutralization-reaction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jp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hyperlink" Target="https://youtu.be/lQ6FBA1HM3s" TargetMode="External"/><Relationship Id="rId4" Type="http://schemas.openxmlformats.org/officeDocument/2006/relationships/hyperlink" Target="https://online.science.psu.edu/biol011_sandbox_7239/node/738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boundless.com/chemistry/definition/ion" TargetMode="External"/><Relationship Id="rId2" Type="http://schemas.openxmlformats.org/officeDocument/2006/relationships/image" Target="../media/image22.gif"/><Relationship Id="rId1" Type="http://schemas.openxmlformats.org/officeDocument/2006/relationships/slideLayout" Target="../slideLayouts/slideLayout6.xml"/><Relationship Id="rId5" Type="http://schemas.openxmlformats.org/officeDocument/2006/relationships/hyperlink" Target="https://www.khanacademy.org/science/chemistry/acid-base-equilibrium/titrations/v/redox-titration" TargetMode="External"/><Relationship Id="rId4" Type="http://schemas.openxmlformats.org/officeDocument/2006/relationships/hyperlink" Target="https://www.boundless.com/chemistry/textbooks/boundless-chemistry-textbook/aqueous-reactions-4/oxidation-reduction-reactions-48/redox-titrations-248-153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cZMkqagL8Ps" TargetMode="External"/><Relationship Id="rId7" Type="http://schemas.openxmlformats.org/officeDocument/2006/relationships/image" Target="../media/image24.gif"/><Relationship Id="rId2" Type="http://schemas.openxmlformats.org/officeDocument/2006/relationships/hyperlink" Target="http://slideplayer.com/slide/263226/" TargetMode="External"/><Relationship Id="rId1" Type="http://schemas.openxmlformats.org/officeDocument/2006/relationships/slideLayout" Target="../slideLayouts/slideLayout6.xml"/><Relationship Id="rId6" Type="http://schemas.openxmlformats.org/officeDocument/2006/relationships/hyperlink" Target="https://www.youtube.com/watch?v=IIu16dy3ThI&amp;nohtml5=False" TargetMode="External"/><Relationship Id="rId5" Type="http://schemas.openxmlformats.org/officeDocument/2006/relationships/image" Target="../media/image23.png"/><Relationship Id="rId4" Type="http://schemas.openxmlformats.org/officeDocument/2006/relationships/hyperlink" Target="https://www.youtube.com/watch?v=uVJypmKjev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L-G7pLufXAo&amp;nohtml5=False" TargetMode="External"/><Relationship Id="rId2" Type="http://schemas.openxmlformats.org/officeDocument/2006/relationships/hyperlink" Target="https://www.boundless.com/chemistry/textbooks/boundless-chemistry-textbook/thermochemistry-6/energy-57/energy-changes-in-chemical-reactions-274-3509/" TargetMode="Externa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hyperlink" Target="https://www.youtube.com/watch?v=RnRV-x2etWQ"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9Xncz_mMc5g&amp;nohtml5=False" TargetMode="External"/><Relationship Id="rId2" Type="http://schemas.openxmlformats.org/officeDocument/2006/relationships/hyperlink" Target="http://chemwiki.ucdavis.edu/Textbook_Maps/General_Chemistry_Textbook_Maps/Map:_Chem1_(Lower)/24:_Electrochemistry/24.2:_Galvanic_cells_and_electrodes" TargetMode="External"/><Relationship Id="rId1" Type="http://schemas.openxmlformats.org/officeDocument/2006/relationships/slideLayout" Target="../slideLayouts/slideLayout8.xml"/><Relationship Id="rId5" Type="http://schemas.openxmlformats.org/officeDocument/2006/relationships/hyperlink" Target="https://www.youtube.com/watch?v=Rt7-VrmZuds&amp;nohtml5=False"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IV4IUsholjg&amp;nohtml5=False" TargetMode="External"/><Relationship Id="rId2" Type="http://schemas.openxmlformats.org/officeDocument/2006/relationships/hyperlink" Target="http://chemwiki.ucdavis.edu/Core/Analytical_Chemistry/Electrochemistry/Writing_Equations_for_Redox_Reactions" TargetMode="External"/><Relationship Id="rId1" Type="http://schemas.openxmlformats.org/officeDocument/2006/relationships/slideLayout" Target="../slideLayouts/slideLayout8.xml"/><Relationship Id="rId5" Type="http://schemas.openxmlformats.org/officeDocument/2006/relationships/hyperlink" Target="https://www.youtube.com/watch?v=mVP93e8PNmw&amp;nohtml5=False"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1jLoUaCaVQk" TargetMode="External"/><Relationship Id="rId2" Type="http://schemas.openxmlformats.org/officeDocument/2006/relationships/hyperlink" Target="https://www.chem.tamu.edu/class/majors/tutorialnotefiles/factors.htm" TargetMode="Externa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hyperlink" Target="http://chemwiki.ucdavis.edu/Core/Physical_Chemistry/Kinetics/Methods_of_Determining_Reaction_Order/Using_Graphs_to_Determine_Rate_Laws" TargetMode="External"/><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hyperlink" Target="https://www.youtube.com/watch?v=WDXzVI8Smf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hem1.com/acad/webtext/dynamics/dynamics-2.html" TargetMode="External"/><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hyperlink" Target="https://www.youtube.com/watch?v=e4qci9b2d3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bozemanscience.com/ap-chem-043-reaction-intermediates" TargetMode="External"/><Relationship Id="rId2" Type="http://schemas.openxmlformats.org/officeDocument/2006/relationships/hyperlink" Target="http://apchemistrynmsi.wikispaces.com/file/view/12%20Kinetics.pdf/522333370/12%20Kinetics.pdf"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bozemanscience.com/ap-chem-043-reaction-intermediates" TargetMode="External"/><Relationship Id="rId2" Type="http://schemas.openxmlformats.org/officeDocument/2006/relationships/hyperlink" Target="http://apchemistrynmsi.wikispaces.com/file/view/12%20Kinetics.pdf/522333370/12%20Kinetics.pdf"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bozemanscience.com/ap-chem-044-catalysts" TargetMode="External"/><Relationship Id="rId2" Type="http://schemas.openxmlformats.org/officeDocument/2006/relationships/hyperlink" Target="http://apchemistrynmsi.wikispaces.com/file/view/12%20Kinetics.pdf/522333370/12%20Kinetics.pdf" TargetMode="Externa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ps.prenhall.com/wps/media/objects/3312/3391801/blb1406.html" TargetMode="External"/><Relationship Id="rId1" Type="http://schemas.openxmlformats.org/officeDocument/2006/relationships/slideLayout" Target="../slideLayouts/slideLayout6.xml"/><Relationship Id="rId4" Type="http://schemas.openxmlformats.org/officeDocument/2006/relationships/hyperlink" Target="http://www.bozemanscience.com/ap-chem-045-catalyst-classe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chemwiki.ucdavis.edu/Textbook_Maps/General_Chemistry_Textbook_Maps/Map:_Chem1_(Lower)/09._Chemical_Bonding_and_Molecular_Structure/9.01:_Molecules:_Properties_of_Bonded_Atom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www.youtube.com/watch?v=I9jd1Ew_YG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glSIFkGl63E" TargetMode="External"/><Relationship Id="rId2" Type="http://schemas.openxmlformats.org/officeDocument/2006/relationships/hyperlink" Target="http://www.digipac.ca/chemical/mtom/contents/glossary/k.htm" TargetMode="External"/><Relationship Id="rId1" Type="http://schemas.openxmlformats.org/officeDocument/2006/relationships/slideLayout" Target="../slideLayouts/slideLayout6.xml"/><Relationship Id="rId4" Type="http://schemas.openxmlformats.org/officeDocument/2006/relationships/image" Target="../media/image39.gif"/></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jR8vZHtOLdA" TargetMode="External"/><Relationship Id="rId2" Type="http://schemas.openxmlformats.org/officeDocument/2006/relationships/hyperlink" Target="http://www.learnthermo.com/T1-tutorial/ch01/lesson-C/pg02.php" TargetMode="External"/><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B6hAwZH2mmA" TargetMode="External"/><Relationship Id="rId2" Type="http://schemas.openxmlformats.org/officeDocument/2006/relationships/hyperlink" Target="http://www.physicsclassroom.com/class/thermalP/Lesson-1/Methods-of-Heat-Transfer" TargetMode="Externa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fe_fFFrVl7U" TargetMode="External"/><Relationship Id="rId2" Type="http://schemas.openxmlformats.org/officeDocument/2006/relationships/hyperlink" Target="https://www.chem.tamu.edu/class/majors/tutorialnotefiles/law1.htm" TargetMode="Externa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qVAvmieRM1E" TargetMode="External"/><Relationship Id="rId2" Type="http://schemas.openxmlformats.org/officeDocument/2006/relationships/hyperlink" Target="http://chemwiki.ucdavis.edu/Core/Physical_Chemistry/Thermodynamics/Path_Functions/Work" TargetMode="External"/><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SAR-5wdQKSY" TargetMode="External"/><Relationship Id="rId2" Type="http://schemas.openxmlformats.org/officeDocument/2006/relationships/hyperlink" Target="https://www.learner.org/courses/chemistry/text/text.html?dis=U&amp;num=Ym5WdElUQS9PQ289&amp;sec=YzJWaklUQS9OeW89" TargetMode="Externa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hyperlink" Target="https://www.learner.org/courses/chemistry/visuals/visuals.html?dis=U&amp;num=Ym5WdElUQS9PQ289" TargetMode="External"/><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hyperlink" Target="https://www.youtube.com/watch?v=JuWtBR-rDQk&amp;nohtml5=Fals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glencoe.com/sites/common_assets/advanced_placement/chemistry_chang10e/animations/enm1s3_4.swf" TargetMode="External"/><Relationship Id="rId2" Type="http://schemas.openxmlformats.org/officeDocument/2006/relationships/hyperlink" Target="http://www.worldwisetutoring.com/heating-and-cooling-curves/" TargetMode="Externa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hyperlink" Target="http://www.learnapchemistry.com/potd/problem.php?pc=47c090b3fca47b99118e7653c667e609" TargetMode="External"/><Relationship Id="rId2" Type="http://schemas.openxmlformats.org/officeDocument/2006/relationships/image" Target="../media/image47.png"/><Relationship Id="rId1" Type="http://schemas.openxmlformats.org/officeDocument/2006/relationships/slideLayout" Target="../slideLayouts/slideLayout8.xml"/><Relationship Id="rId5" Type="http://schemas.openxmlformats.org/officeDocument/2006/relationships/image" Target="../media/image48.png"/><Relationship Id="rId4" Type="http://schemas.openxmlformats.org/officeDocument/2006/relationships/hyperlink" Target="https://www.youtube.com/watch?v=DLi72thhck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www.youtube.com/watch?v=DbzXKxp4V-Q" TargetMode="External"/><Relationship Id="rId4" Type="http://schemas.openxmlformats.org/officeDocument/2006/relationships/hyperlink" Target="http://cammyscomiccorner.com/photowfd/enthalpy-level-diagra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bozemanscience.com/ap-chem-032-chemical-change-evidence" TargetMode="External"/><Relationship Id="rId7" Type="http://schemas.openxmlformats.org/officeDocument/2006/relationships/image" Target="../media/image8.png"/><Relationship Id="rId2" Type="http://schemas.openxmlformats.org/officeDocument/2006/relationships/hyperlink" Target="http://chemwiki.ucdavis.edu/Core/Analytical_Chemistry/Chemical_Reactions/Chemical_Reactions" TargetMode="Externa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BqQJPCdmIp8&amp;nohtml5=False" TargetMode="External"/><Relationship Id="rId2" Type="http://schemas.openxmlformats.org/officeDocument/2006/relationships/hyperlink" Target="http://www.bing.com/images/search?q=hydrogen+bond&amp;view=detailv2&amp;id=F8A5D410C2D17CB2972181441BFAEA33AB836E05&amp;selectedindex=38&amp;ccid=wOTYHWAt&amp;simid=608002323058197825&amp;thid=OIP.Mc0e4d81d602d37d12ecb36603a40b626o0&amp;mode=overlay&amp;first=1" TargetMode="Externa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8" Type="http://schemas.openxmlformats.org/officeDocument/2006/relationships/hyperlink" Target="https://www.youtube.com/watch?v=ziQtpXVDpn0&amp;list=PLllVwaZQkS2op2kDuFifhStNsS49LAxkZ&amp;index=55" TargetMode="External"/><Relationship Id="rId3" Type="http://schemas.openxmlformats.org/officeDocument/2006/relationships/image" Target="../media/image54.png"/><Relationship Id="rId7" Type="http://schemas.openxmlformats.org/officeDocument/2006/relationships/hyperlink" Target="http://ch301.cm.utexas.edu/imfs/#forces/forces-attraction-all.php" TargetMode="External"/><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hyperlink" Target="http://lessons.chemistnate.com/uploads/5/0/2/9/5029141/__which_substance_has_the_highest_lowest_melting_boiling_points_etc.pdf" TargetMode="External"/><Relationship Id="rId11" Type="http://schemas.openxmlformats.org/officeDocument/2006/relationships/image" Target="../media/image57.png"/><Relationship Id="rId5" Type="http://schemas.openxmlformats.org/officeDocument/2006/relationships/hyperlink" Target="http://www.chem.ucla.edu/~harding/notes/notes_14C_noncoval02.pdf" TargetMode="External"/><Relationship Id="rId10" Type="http://schemas.openxmlformats.org/officeDocument/2006/relationships/image" Target="../media/image56.png"/><Relationship Id="rId4" Type="http://schemas.openxmlformats.org/officeDocument/2006/relationships/hyperlink" Target="http://www.slideshare.net/gabelpam/power-point-solids-liquids" TargetMode="External"/><Relationship Id="rId9" Type="http://schemas.openxmlformats.org/officeDocument/2006/relationships/image" Target="../media/image55.png"/></Relationships>
</file>

<file path=ppt/slides/_rels/slide4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https://www.studyblue.com/notes/note/n/bio-181-study-guide-2013-14-mor/deck/8698279" TargetMode="External"/><Relationship Id="rId7"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hyperlink" Target="https://www.youtube.com/watch?v=8Stbg8HCOw4&amp;list=PLllVwaZQkS2op2kDuFifhStNsS49LAxkZ&amp;index=56" TargetMode="External"/><Relationship Id="rId10" Type="http://schemas.openxmlformats.org/officeDocument/2006/relationships/image" Target="../media/image63.png"/><Relationship Id="rId4" Type="http://schemas.openxmlformats.org/officeDocument/2006/relationships/hyperlink" Target="http://image.slidesharecdn.com/0introductoryrecapitulation1-110914014701-phpapp01/95/0-introductory-recapitulation-43-728.jpg?cb=1315964921" TargetMode="External"/><Relationship Id="rId9"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hyperlink" Target="http://chemwiki.ucdavis.edu/Textbook_Maps/General_Chemistry_Textbook_Maps/Map:_Chemistry_(OpenSTAX)/16:_Thermodynamics/16.2:_Entropy" TargetMode="External"/><Relationship Id="rId2" Type="http://schemas.openxmlformats.org/officeDocument/2006/relationships/hyperlink" Target="http://www.slideshare.net/wkkok1957/ib-chemistry-on-entropy-and-laws-of-thermodynamics-51984667" TargetMode="Externa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hyperlink" Target="https://www.youtube.com/watch?v=MALZTPsHSoo&amp;list=PLllVwaZQkS2op2kDuFifhStNsS49LAxkZ&amp;index=57"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69.png"/><Relationship Id="rId3" Type="http://schemas.microsoft.com/office/2007/relationships/hdphoto" Target="../media/hdphoto3.wdp"/><Relationship Id="rId7" Type="http://schemas.openxmlformats.org/officeDocument/2006/relationships/hyperlink" Target="http://cstuart7.blogspot.com/" TargetMode="External"/><Relationship Id="rId2" Type="http://schemas.openxmlformats.org/officeDocument/2006/relationships/image" Target="../media/image67.png"/><Relationship Id="rId1" Type="http://schemas.openxmlformats.org/officeDocument/2006/relationships/slideLayout" Target="../slideLayouts/slideLayout6.xml"/><Relationship Id="rId6" Type="http://schemas.openxmlformats.org/officeDocument/2006/relationships/hyperlink" Target="https://www.youtube.com/watch?v=huKBuShAa1w" TargetMode="External"/><Relationship Id="rId5" Type="http://schemas.openxmlformats.org/officeDocument/2006/relationships/hyperlink" Target="https://www.youtube.com/watch?v=PFQM20ugoT8&amp;index=60&amp;list=PLllVwaZQkS2op2kDuFifhStNsS49LAxkZ" TargetMode="External"/><Relationship Id="rId4" Type="http://schemas.openxmlformats.org/officeDocument/2006/relationships/image" Target="../media/image68.png"/><Relationship Id="rId9" Type="http://schemas.openxmlformats.org/officeDocument/2006/relationships/image" Target="../media/image70.png"/></Relationships>
</file>

<file path=ppt/slides/_rels/slide45.xml.rels><?xml version="1.0" encoding="UTF-8" standalone="yes"?>
<Relationships xmlns="http://schemas.openxmlformats.org/package/2006/relationships"><Relationship Id="rId8" Type="http://schemas.openxmlformats.org/officeDocument/2006/relationships/hyperlink" Target="https://www.youtube.com/watch?v=huKBuShAa1w&amp;list=PLllVwaZQkS2op2kDuFifhStNsS49LAxkZ&amp;index=59&amp;nohtml5=False" TargetMode="External"/><Relationship Id="rId13"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hyperlink" Target="http://www.bozemanscience.com/ap-chem-058-thermodynamically-favored-processes" TargetMode="External"/><Relationship Id="rId12" Type="http://schemas.openxmlformats.org/officeDocument/2006/relationships/image" Target="../media/image175.png"/><Relationship Id="rId2" Type="http://schemas.openxmlformats.org/officeDocument/2006/relationships/image" Target="../media/image71.png"/><Relationship Id="rId1" Type="http://schemas.openxmlformats.org/officeDocument/2006/relationships/slideLayout" Target="../slideLayouts/slideLayout10.xml"/><Relationship Id="rId6" Type="http://schemas.openxmlformats.org/officeDocument/2006/relationships/hyperlink" Target="http://images.slideplayer.com/9/2539417/slides/slide_41.jpg" TargetMode="External"/><Relationship Id="rId11" Type="http://schemas.openxmlformats.org/officeDocument/2006/relationships/image" Target="../media/image75.png"/><Relationship Id="rId5" Type="http://schemas.openxmlformats.org/officeDocument/2006/relationships/hyperlink" Target="http://chemwiki.ucdavis.edu/Core/Analytical_Chemistry/Electrochemistry/Electrochemical_Cells_and_Thermodynamics" TargetMode="External"/><Relationship Id="rId10"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hyperlink" Target="https://www.youtube.com/watch?v=8Cs4PUO_1JA" TargetMode="External"/><Relationship Id="rId14" Type="http://schemas.microsoft.com/office/2007/relationships/hdphoto" Target="../media/hdphoto4.wdp"/></Relationships>
</file>

<file path=ppt/slides/_rels/slide4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8.png"/><Relationship Id="rId7" Type="http://schemas.openxmlformats.org/officeDocument/2006/relationships/image" Target="../media/image79.png"/><Relationship Id="rId2" Type="http://schemas.openxmlformats.org/officeDocument/2006/relationships/image" Target="../media/image77.png"/><Relationship Id="rId1" Type="http://schemas.openxmlformats.org/officeDocument/2006/relationships/slideLayout" Target="../slideLayouts/slideLayout6.xml"/><Relationship Id="rId6" Type="http://schemas.openxmlformats.org/officeDocument/2006/relationships/hyperlink" Target="https://www.chem.wisc.edu/deptfiles/genchem/netorial/modules/thermodynamics/altdefs/coupling.htm" TargetMode="External"/><Relationship Id="rId5" Type="http://schemas.openxmlformats.org/officeDocument/2006/relationships/hyperlink" Target="https://www.youtube.com/watch?v=PFQM20ugoT8&amp;index=60&amp;list=PLllVwaZQkS2op2kDuFifhStNsS49LAxkZ" TargetMode="External"/><Relationship Id="rId10" Type="http://schemas.openxmlformats.org/officeDocument/2006/relationships/image" Target="../media/image82.png"/><Relationship Id="rId4" Type="http://schemas.openxmlformats.org/officeDocument/2006/relationships/hyperlink" Target="http://www.wiley.com/college/boyer/0470003790/reviews/thermo/thermo_coupled.htm" TargetMode="External"/><Relationship Id="rId9" Type="http://schemas.openxmlformats.org/officeDocument/2006/relationships/image" Target="../media/image81.png"/></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7IqgrcBkGRU&amp;nohtml5=False" TargetMode="External"/><Relationship Id="rId2" Type="http://schemas.openxmlformats.org/officeDocument/2006/relationships/hyperlink" Target="http://www.chem1.com/acad/webtext/thermeq/TE5.html" TargetMode="External"/><Relationship Id="rId1" Type="http://schemas.openxmlformats.org/officeDocument/2006/relationships/slideLayout" Target="../slideLayouts/slideLayout8.xml"/><Relationship Id="rId5" Type="http://schemas.openxmlformats.org/officeDocument/2006/relationships/image" Target="../media/image84.png"/><Relationship Id="rId4" Type="http://schemas.openxmlformats.org/officeDocument/2006/relationships/image" Target="../media/image83.png"/></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hyperlink" Target="https://www.youtube.com/watch?v=F1k8TJsVg_g&amp;list=PLllVwaZQkS2op2kDuFifhStNsS49LAxkZ&amp;index=71&amp;nohtml5=False" TargetMode="External"/><Relationship Id="rId5" Type="http://schemas.openxmlformats.org/officeDocument/2006/relationships/hyperlink" Target="http://www.slideshare.net/chelss/intro-to-equilibrium-abbrev-alg" TargetMode="External"/><Relationship Id="rId4" Type="http://schemas.openxmlformats.org/officeDocument/2006/relationships/hyperlink" Target="http://www.slideshare.net/fatimafizan/bioenergetics-and-thermodynamic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slideshare.net/caneman1/new-chm-152-unit-6-power-points-sp13" TargetMode="External"/><Relationship Id="rId2" Type="http://schemas.openxmlformats.org/officeDocument/2006/relationships/hyperlink" Target="http://www.slideshare.net/Kumar4556/chemical-kinetics-55894275" TargetMode="External"/><Relationship Id="rId1" Type="http://schemas.openxmlformats.org/officeDocument/2006/relationships/slideLayout" Target="../slideLayouts/slideLayout8.xml"/><Relationship Id="rId5" Type="http://schemas.openxmlformats.org/officeDocument/2006/relationships/image" Target="../media/image87.png"/><Relationship Id="rId4" Type="http://schemas.openxmlformats.org/officeDocument/2006/relationships/hyperlink" Target="https://www.youtube.com/watch?v=F1k8TJsVg_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hyperlink" Target="http://www.bozemanscience.com/ap-chem-032-chemical-change-evidence" TargetMode="Externa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adapaproject.org/bbk_temp/tiki-index.php?page=Leaf:+How+can+electrons+capture+and+store+energy+in+molecules?"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www.bozemanscience.com/ap-chem-027-chemical-equations" TargetMode="External"/><Relationship Id="rId2" Type="http://schemas.openxmlformats.org/officeDocument/2006/relationships/hyperlink" Target="http://chemwiki.ucdavis.edu/Wikitexts/Sacramento_City_College/SCC:_Chem_309/Chapters/06:_Quantities_in_Chemical_Reactions/6.07:_Balancing_Chemical_Equations" TargetMode="Externa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quizlet.com/45555836/solubility-rules-flash-card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LQN9lH9WAVQ"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bozemanscience.com/ap-chem-028-stoichiometry" TargetMode="External"/><Relationship Id="rId2" Type="http://schemas.openxmlformats.org/officeDocument/2006/relationships/hyperlink" Target="http://www.chemteam.info/Stoichiometry/Limiting-Reagent.html" TargetMode="External"/><Relationship Id="rId1" Type="http://schemas.openxmlformats.org/officeDocument/2006/relationships/slideLayout" Target="../slideLayouts/slideLayout6.xml"/><Relationship Id="rId5" Type="http://schemas.openxmlformats.org/officeDocument/2006/relationships/hyperlink" Target="https://phet.colorado.edu/sims/html/reactants-products-and-leftovers/latest/reactants-products-and-leftovers_en.html" TargetMode="External"/><Relationship Id="rId4" Type="http://schemas.openxmlformats.org/officeDocument/2006/relationships/hyperlink" Target="http://group.chem.iastate.edu/Greenbowe/sections/projectfolder/flashfiles/stoichiometry/empirical.htm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iBT-nyVukfc"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429" y="4678791"/>
            <a:ext cx="4506111" cy="2367666"/>
          </a:xfrm>
        </p:spPr>
        <p:txBody>
          <a:bodyPr>
            <a:noAutofit/>
          </a:bodyPr>
          <a:lstStyle/>
          <a:p>
            <a:pPr algn="r"/>
            <a:r>
              <a:rPr lang="en-US" sz="5000" dirty="0" smtClean="0"/>
              <a:t>AP Chemistry</a:t>
            </a:r>
            <a:br>
              <a:rPr lang="en-US" sz="5000" dirty="0" smtClean="0"/>
            </a:br>
            <a:r>
              <a:rPr lang="en-US" sz="5000" dirty="0" smtClean="0"/>
              <a:t>Exam Review</a:t>
            </a:r>
            <a:r>
              <a:rPr lang="en-US" sz="5000" b="1" dirty="0" smtClean="0"/>
              <a:t/>
            </a:r>
            <a:br>
              <a:rPr lang="en-US" sz="5000" b="1" dirty="0" smtClean="0"/>
            </a:br>
            <a:endParaRPr lang="en-US" sz="5000"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1667" l="862" r="98621"/>
                    </a14:imgEffect>
                    <a14:imgEffect>
                      <a14:saturation sat="200000"/>
                    </a14:imgEffect>
                  </a14:imgLayer>
                </a14:imgProps>
              </a:ext>
            </a:extLst>
          </a:blip>
          <a:stretch>
            <a:fillRect/>
          </a:stretch>
        </p:blipFill>
        <p:spPr>
          <a:xfrm rot="19767677">
            <a:off x="331703" y="1337544"/>
            <a:ext cx="6723463" cy="4173184"/>
          </a:xfrm>
          <a:prstGeom prst="rect">
            <a:avLst/>
          </a:prstGeom>
        </p:spPr>
      </p:pic>
    </p:spTree>
    <p:extLst>
      <p:ext uri="{BB962C8B-B14F-4D97-AF65-F5344CB8AC3E}">
        <p14:creationId xmlns:p14="http://schemas.microsoft.com/office/powerpoint/2010/main" val="188546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Experimental Design</a:t>
            </a:r>
            <a:endParaRPr lang="en-US" dirty="0"/>
          </a:p>
        </p:txBody>
      </p:sp>
      <p:sp>
        <p:nvSpPr>
          <p:cNvPr id="8" name="Content Placeholder 7"/>
          <p:cNvSpPr>
            <a:spLocks noGrp="1"/>
          </p:cNvSpPr>
          <p:nvPr>
            <p:ph sz="half" idx="1"/>
          </p:nvPr>
        </p:nvSpPr>
        <p:spPr>
          <a:xfrm>
            <a:off x="476521" y="882559"/>
            <a:ext cx="7681017" cy="2441291"/>
          </a:xfrm>
        </p:spPr>
        <p:txBody>
          <a:bodyPr>
            <a:normAutofit fontScale="92500" lnSpcReduction="20000"/>
          </a:bodyPr>
          <a:lstStyle/>
          <a:p>
            <a:pPr>
              <a:buNone/>
            </a:pPr>
            <a:r>
              <a:rPr lang="en-US" b="1" dirty="0" smtClean="0">
                <a:solidFill>
                  <a:schemeClr val="tx2">
                    <a:lumMod val="75000"/>
                    <a:lumOff val="25000"/>
                  </a:schemeClr>
                </a:solidFill>
              </a:rPr>
              <a:t>Synthesis</a:t>
            </a:r>
          </a:p>
          <a:p>
            <a:pPr>
              <a:buNone/>
            </a:pPr>
            <a:r>
              <a:rPr lang="en-US" dirty="0" smtClean="0">
                <a:solidFill>
                  <a:schemeClr val="tx2">
                    <a:lumMod val="75000"/>
                    <a:lumOff val="25000"/>
                  </a:schemeClr>
                </a:solidFill>
                <a:sym typeface="Wingdings" panose="05000000000000000000" pitchFamily="2" charset="2"/>
              </a:rPr>
              <a:t>A sample of pure Cu is heated in excess pure oxygen. Design an experiment to determine quantitatively whether the product is </a:t>
            </a:r>
            <a:r>
              <a:rPr lang="en-US" dirty="0" err="1" smtClean="0">
                <a:solidFill>
                  <a:schemeClr val="tx2">
                    <a:lumMod val="75000"/>
                    <a:lumOff val="25000"/>
                  </a:schemeClr>
                </a:solidFill>
                <a:sym typeface="Wingdings" panose="05000000000000000000" pitchFamily="2" charset="2"/>
              </a:rPr>
              <a:t>CuO</a:t>
            </a:r>
            <a:r>
              <a:rPr lang="en-US" dirty="0" smtClean="0">
                <a:solidFill>
                  <a:schemeClr val="tx2">
                    <a:lumMod val="75000"/>
                    <a:lumOff val="25000"/>
                  </a:schemeClr>
                </a:solidFill>
                <a:sym typeface="Wingdings" panose="05000000000000000000" pitchFamily="2" charset="2"/>
              </a:rPr>
              <a:t>  or Cu</a:t>
            </a:r>
            <a:r>
              <a:rPr lang="en-US" baseline="-25000" dirty="0" smtClean="0">
                <a:solidFill>
                  <a:schemeClr val="tx2">
                    <a:lumMod val="75000"/>
                    <a:lumOff val="25000"/>
                  </a:schemeClr>
                </a:solidFill>
                <a:sym typeface="Wingdings" panose="05000000000000000000" pitchFamily="2" charset="2"/>
              </a:rPr>
              <a:t>2</a:t>
            </a:r>
            <a:r>
              <a:rPr lang="en-US" dirty="0" smtClean="0">
                <a:solidFill>
                  <a:schemeClr val="tx2">
                    <a:lumMod val="75000"/>
                    <a:lumOff val="25000"/>
                  </a:schemeClr>
                </a:solidFill>
                <a:sym typeface="Wingdings" panose="05000000000000000000" pitchFamily="2" charset="2"/>
              </a:rPr>
              <a:t>O.</a:t>
            </a:r>
          </a:p>
          <a:p>
            <a:pPr marL="0" indent="3175">
              <a:buNone/>
            </a:pPr>
            <a:r>
              <a:rPr lang="en-US" dirty="0" smtClean="0">
                <a:sym typeface="Wingdings" panose="05000000000000000000" pitchFamily="2" charset="2"/>
              </a:rPr>
              <a:t>Find the mass of the copper.  Heat in oxygen to a constant new mass.  Subtract to find the mass of oxygen that combined with the copper. Compare the moles of oxygen atoms to the moles of original copper atoms to determine the formula.</a:t>
            </a:r>
          </a:p>
        </p:txBody>
      </p:sp>
      <p:sp>
        <p:nvSpPr>
          <p:cNvPr id="9" name="Content Placeholder 8"/>
          <p:cNvSpPr>
            <a:spLocks noGrp="1"/>
          </p:cNvSpPr>
          <p:nvPr>
            <p:ph sz="half" idx="14"/>
          </p:nvPr>
        </p:nvSpPr>
        <p:spPr>
          <a:xfrm>
            <a:off x="499864" y="3323850"/>
            <a:ext cx="8190957" cy="2265246"/>
          </a:xfrm>
        </p:spPr>
        <p:txBody>
          <a:bodyPr>
            <a:normAutofit fontScale="92500" lnSpcReduction="20000"/>
          </a:bodyPr>
          <a:lstStyle/>
          <a:p>
            <a:pPr>
              <a:buNone/>
            </a:pPr>
            <a:r>
              <a:rPr lang="en-US" b="1" dirty="0" smtClean="0">
                <a:solidFill>
                  <a:schemeClr val="tx2">
                    <a:lumMod val="75000"/>
                    <a:lumOff val="25000"/>
                  </a:schemeClr>
                </a:solidFill>
              </a:rPr>
              <a:t>Decomposition</a:t>
            </a:r>
            <a:r>
              <a:rPr lang="en-US" dirty="0" smtClean="0">
                <a:solidFill>
                  <a:schemeClr val="tx2">
                    <a:lumMod val="75000"/>
                    <a:lumOff val="25000"/>
                  </a:schemeClr>
                </a:solidFill>
              </a:rPr>
              <a:t>		 CaCO</a:t>
            </a:r>
            <a:r>
              <a:rPr lang="en-US" baseline="-25000" dirty="0" smtClean="0">
                <a:solidFill>
                  <a:schemeClr val="tx2">
                    <a:lumMod val="75000"/>
                    <a:lumOff val="25000"/>
                  </a:schemeClr>
                </a:solidFill>
              </a:rPr>
              <a:t>3</a:t>
            </a:r>
            <a:r>
              <a:rPr lang="en-US" dirty="0" smtClean="0">
                <a:solidFill>
                  <a:schemeClr val="tx2">
                    <a:lumMod val="75000"/>
                    <a:lumOff val="25000"/>
                  </a:schemeClr>
                </a:solidFill>
              </a:rPr>
              <a:t>(s)   </a:t>
            </a:r>
            <a:r>
              <a:rPr lang="en-US" dirty="0" smtClean="0">
                <a:solidFill>
                  <a:schemeClr val="tx2">
                    <a:lumMod val="75000"/>
                    <a:lumOff val="25000"/>
                  </a:schemeClr>
                </a:solidFill>
                <a:sym typeface="Wingdings" pitchFamily="2" charset="2"/>
              </a:rPr>
              <a:t></a:t>
            </a:r>
            <a:r>
              <a:rPr lang="en-US" dirty="0" smtClean="0">
                <a:solidFill>
                  <a:schemeClr val="tx2">
                    <a:lumMod val="75000"/>
                    <a:lumOff val="25000"/>
                  </a:schemeClr>
                </a:solidFill>
              </a:rPr>
              <a:t> </a:t>
            </a:r>
            <a:r>
              <a:rPr lang="en-US" smtClean="0">
                <a:solidFill>
                  <a:schemeClr val="tx2">
                    <a:lumMod val="75000"/>
                    <a:lumOff val="25000"/>
                  </a:schemeClr>
                </a:solidFill>
              </a:rPr>
              <a:t>CaO</a:t>
            </a:r>
            <a:r>
              <a:rPr lang="en-US" dirty="0" smtClean="0">
                <a:solidFill>
                  <a:schemeClr val="tx2">
                    <a:lumMod val="75000"/>
                    <a:lumOff val="25000"/>
                  </a:schemeClr>
                </a:solidFill>
              </a:rPr>
              <a:t>(s)  +  CO</a:t>
            </a:r>
            <a:r>
              <a:rPr lang="en-US" baseline="-25000" dirty="0" smtClean="0">
                <a:solidFill>
                  <a:schemeClr val="tx2">
                    <a:lumMod val="75000"/>
                    <a:lumOff val="25000"/>
                  </a:schemeClr>
                </a:solidFill>
              </a:rPr>
              <a:t>2</a:t>
            </a:r>
            <a:r>
              <a:rPr lang="en-US" dirty="0" smtClean="0">
                <a:solidFill>
                  <a:schemeClr val="tx2">
                    <a:lumMod val="75000"/>
                    <a:lumOff val="25000"/>
                  </a:schemeClr>
                </a:solidFill>
              </a:rPr>
              <a:t>(g)</a:t>
            </a:r>
          </a:p>
          <a:p>
            <a:pPr>
              <a:buNone/>
            </a:pPr>
            <a:r>
              <a:rPr lang="en-US" dirty="0" smtClean="0">
                <a:solidFill>
                  <a:schemeClr val="tx2">
                    <a:lumMod val="75000"/>
                    <a:lumOff val="25000"/>
                  </a:schemeClr>
                </a:solidFill>
                <a:sym typeface="Wingdings" panose="05000000000000000000" pitchFamily="2" charset="2"/>
              </a:rPr>
              <a:t>Design a plan to prove  experimentally that this reaction illustrates conservation of mass. </a:t>
            </a:r>
          </a:p>
          <a:p>
            <a:pPr marL="0" indent="0">
              <a:buNone/>
            </a:pPr>
            <a:r>
              <a:rPr lang="en-US" dirty="0" smtClean="0"/>
              <a:t>Find the mass of calcium carbonate and seal it in a rigid container.  Evacuate the container of remaining gas.  Heat the container and take pressure readings (this will be the pressure exerted by the CO</a:t>
            </a:r>
            <a:r>
              <a:rPr lang="en-US" baseline="-25000" dirty="0" smtClean="0"/>
              <a:t>2</a:t>
            </a:r>
            <a:r>
              <a:rPr lang="en-US" dirty="0" smtClean="0"/>
              <a:t>). Using PV=</a:t>
            </a:r>
            <a:r>
              <a:rPr lang="en-US" dirty="0" err="1" smtClean="0"/>
              <a:t>nRT</a:t>
            </a:r>
            <a:r>
              <a:rPr lang="en-US" dirty="0" smtClean="0"/>
              <a:t>, calculate the moles of carbon dioxide gas present in the container and compare it to the molar relationships afforded by the balanced chemical equation.</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977647"/>
            <a:ext cx="9144000" cy="1200329"/>
          </a:xfrm>
          <a:prstGeom prst="rect">
            <a:avLst/>
          </a:prstGeom>
          <a:noFill/>
        </p:spPr>
        <p:txBody>
          <a:bodyPr wrap="square" rtlCol="0">
            <a:spAutoFit/>
          </a:bodyPr>
          <a:lstStyle/>
          <a:p>
            <a:r>
              <a:rPr lang="en-US" dirty="0" smtClean="0"/>
              <a:t>LO3.5: </a:t>
            </a:r>
            <a:r>
              <a:rPr lang="en-US" dirty="0"/>
              <a:t>The student is able to design a plan in order to collect data on the synthesis or decomposition of a compound to confirm the conservation of matter and the law of definite proportions.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Rounded Rectangle 12"/>
          <p:cNvSpPr/>
          <p:nvPr/>
        </p:nvSpPr>
        <p:spPr>
          <a:xfrm>
            <a:off x="490391" y="2174077"/>
            <a:ext cx="8200429" cy="1136125"/>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basic steps</a:t>
            </a:r>
            <a:endParaRPr lang="en-US" dirty="0"/>
          </a:p>
        </p:txBody>
      </p:sp>
      <p:sp>
        <p:nvSpPr>
          <p:cNvPr id="14" name="Rounded Rectangle 13"/>
          <p:cNvSpPr/>
          <p:nvPr/>
        </p:nvSpPr>
        <p:spPr>
          <a:xfrm>
            <a:off x="498474" y="4373018"/>
            <a:ext cx="8303180" cy="121607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basic steps</a:t>
            </a:r>
            <a:endParaRPr lang="en-US" dirty="0"/>
          </a:p>
        </p:txBody>
      </p:sp>
    </p:spTree>
    <p:extLst>
      <p:ext uri="{BB962C8B-B14F-4D97-AF65-F5344CB8AC3E}">
        <p14:creationId xmlns:p14="http://schemas.microsoft.com/office/powerpoint/2010/main" val="8821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Data Analysis</a:t>
            </a:r>
            <a:endParaRPr lang="en-US" dirty="0"/>
          </a:p>
        </p:txBody>
      </p:sp>
      <p:sp>
        <p:nvSpPr>
          <p:cNvPr id="9" name="Content Placeholder 8"/>
          <p:cNvSpPr>
            <a:spLocks noGrp="1"/>
          </p:cNvSpPr>
          <p:nvPr>
            <p:ph sz="half" idx="14"/>
          </p:nvPr>
        </p:nvSpPr>
        <p:spPr>
          <a:xfrm>
            <a:off x="0" y="3152631"/>
            <a:ext cx="9077157" cy="3364168"/>
          </a:xfrm>
        </p:spPr>
        <p:txBody>
          <a:bodyPr>
            <a:normAutofit/>
          </a:bodyPr>
          <a:lstStyle/>
          <a:p>
            <a:pPr marL="228600" lvl="1" indent="0">
              <a:lnSpc>
                <a:spcPct val="110000"/>
              </a:lnSpc>
              <a:spcBef>
                <a:spcPts val="0"/>
              </a:spcBef>
              <a:buNone/>
            </a:pPr>
            <a:r>
              <a:rPr lang="en-US" sz="1400" dirty="0" smtClean="0"/>
              <a:t>1)  Determine the number of moles of tin.  5.200/118.7 = 0.0438 moles. </a:t>
            </a:r>
            <a:r>
              <a:rPr lang="en-US" sz="1400" dirty="0" err="1" smtClean="0"/>
              <a:t>Sn</a:t>
            </a:r>
            <a:endParaRPr lang="en-US" sz="1400" dirty="0" smtClean="0"/>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2) Subtract the mass of the crucible from the mass after the third heating.  25.252-18.650 = 6.602 g  </a:t>
            </a:r>
            <a:r>
              <a:rPr lang="en-US" sz="1400" dirty="0" err="1" smtClean="0"/>
              <a:t>SnO</a:t>
            </a:r>
            <a:r>
              <a:rPr lang="en-US" sz="1400" baseline="-25000" dirty="0" err="1" smtClean="0"/>
              <a:t>x</a:t>
            </a:r>
            <a:r>
              <a:rPr lang="en-US" sz="1400" dirty="0" smtClean="0"/>
              <a:t> </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3) Subtract the mass of tin from the mass of oxide to get the mass of oxygen.     6.602-5.200 = 1.402 grams of oxygen.</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4) Calculate the moles of oxygen atoms, and divide by the moles of tin atoms to get the formula ratio.   </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1.402 g/16.00 g/mol of atoms  =  0.0876 moles.    0.0876/0.0438  =  2.00  </a:t>
            </a:r>
          </a:p>
          <a:p>
            <a:pPr marL="228600" lvl="1" indent="0" algn="ctr">
              <a:lnSpc>
                <a:spcPct val="110000"/>
              </a:lnSpc>
              <a:spcBef>
                <a:spcPts val="0"/>
              </a:spcBef>
              <a:buNone/>
            </a:pPr>
            <a:endParaRPr lang="en-US" sz="1400" b="1" dirty="0" smtClean="0"/>
          </a:p>
          <a:p>
            <a:pPr marL="228600" lvl="1" indent="0" algn="ctr">
              <a:lnSpc>
                <a:spcPct val="110000"/>
              </a:lnSpc>
              <a:spcBef>
                <a:spcPts val="0"/>
              </a:spcBef>
              <a:buNone/>
            </a:pPr>
            <a:r>
              <a:rPr lang="en-US" sz="1400" b="1" dirty="0" smtClean="0"/>
              <a:t> The formula must be SnO</a:t>
            </a:r>
            <a:r>
              <a:rPr lang="en-US" sz="1400" b="1" baseline="-25000" dirty="0" smtClean="0"/>
              <a:t>2</a:t>
            </a:r>
            <a:r>
              <a:rPr lang="en-US" sz="1400" b="1" dirty="0" smtClean="0"/>
              <a:t>.</a:t>
            </a:r>
          </a:p>
          <a:p>
            <a:pPr marL="228600" lvl="1" indent="0">
              <a:buNone/>
            </a:pPr>
            <a:endParaRPr lang="en-US" sz="1200" dirty="0"/>
          </a:p>
        </p:txBody>
      </p:sp>
      <p:sp>
        <p:nvSpPr>
          <p:cNvPr id="10" name="TextBox 9"/>
          <p:cNvSpPr txBox="1"/>
          <p:nvPr/>
        </p:nvSpPr>
        <p:spPr>
          <a:xfrm>
            <a:off x="8097582" y="-28420"/>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8727"/>
            <a:ext cx="9144000" cy="923330"/>
          </a:xfrm>
          <a:prstGeom prst="rect">
            <a:avLst/>
          </a:prstGeom>
          <a:noFill/>
        </p:spPr>
        <p:txBody>
          <a:bodyPr wrap="square" rtlCol="0">
            <a:spAutoFit/>
          </a:bodyPr>
          <a:lstStyle/>
          <a:p>
            <a:r>
              <a:rPr lang="en-US" dirty="0" smtClean="0"/>
              <a:t>LO 3.6: </a:t>
            </a:r>
            <a:r>
              <a:rPr lang="en-US" dirty="0"/>
              <a:t>The student is able to use data from synthesis or decomposition of a compound to confirm the conservation of matter and the law of definite proportions.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2" name="Content Placeholder 1"/>
          <p:cNvSpPr>
            <a:spLocks noGrp="1"/>
          </p:cNvSpPr>
          <p:nvPr>
            <p:ph sz="half" idx="1"/>
          </p:nvPr>
        </p:nvSpPr>
        <p:spPr>
          <a:xfrm>
            <a:off x="295273" y="932872"/>
            <a:ext cx="7772401" cy="2547307"/>
          </a:xfrm>
        </p:spPr>
        <p:txBody>
          <a:bodyPr>
            <a:normAutofit fontScale="92500" lnSpcReduction="10000"/>
          </a:bodyPr>
          <a:lstStyle/>
          <a:p>
            <a:pPr marL="0" indent="0">
              <a:spcBef>
                <a:spcPts val="0"/>
              </a:spcBef>
              <a:buNone/>
            </a:pPr>
            <a:r>
              <a:rPr lang="en-US" sz="1400" dirty="0" smtClean="0">
                <a:solidFill>
                  <a:schemeClr val="tx2">
                    <a:lumMod val="75000"/>
                    <a:lumOff val="25000"/>
                  </a:schemeClr>
                </a:solidFill>
              </a:rPr>
              <a:t>When tin is treated with concentrated nitric acid, and the resulting mixture  is strongly heated, the only</a:t>
            </a:r>
          </a:p>
          <a:p>
            <a:pPr marL="0" indent="0">
              <a:spcBef>
                <a:spcPts val="0"/>
              </a:spcBef>
              <a:buNone/>
            </a:pPr>
            <a:r>
              <a:rPr lang="en-US" sz="1400" dirty="0" smtClean="0">
                <a:solidFill>
                  <a:schemeClr val="tx2">
                    <a:lumMod val="75000"/>
                    <a:lumOff val="25000"/>
                  </a:schemeClr>
                </a:solidFill>
              </a:rPr>
              <a:t>remaining product is an oxide of tin.  A student wishes to find out whether it is </a:t>
            </a:r>
            <a:r>
              <a:rPr lang="en-US" sz="1400" dirty="0" err="1" smtClean="0">
                <a:solidFill>
                  <a:schemeClr val="tx2">
                    <a:lumMod val="75000"/>
                    <a:lumOff val="25000"/>
                  </a:schemeClr>
                </a:solidFill>
              </a:rPr>
              <a:t>SnO</a:t>
            </a:r>
            <a:r>
              <a:rPr lang="en-US" sz="1400" dirty="0" smtClean="0">
                <a:solidFill>
                  <a:schemeClr val="tx2">
                    <a:lumMod val="75000"/>
                    <a:lumOff val="25000"/>
                  </a:schemeClr>
                </a:solidFill>
              </a:rPr>
              <a:t> or SnO2.</a:t>
            </a:r>
            <a:r>
              <a:rPr lang="en-US" sz="1400" dirty="0">
                <a:solidFill>
                  <a:schemeClr val="tx2">
                    <a:lumMod val="75000"/>
                    <a:lumOff val="25000"/>
                  </a:schemeClr>
                </a:solidFill>
              </a:rPr>
              <a:t/>
            </a:r>
            <a:br>
              <a:rPr lang="en-US" sz="1400" dirty="0">
                <a:solidFill>
                  <a:schemeClr val="tx2">
                    <a:lumMod val="75000"/>
                    <a:lumOff val="25000"/>
                  </a:schemeClr>
                </a:solidFill>
              </a:rPr>
            </a:br>
            <a:r>
              <a:rPr lang="en-US" sz="1400" dirty="0">
                <a:solidFill>
                  <a:schemeClr val="tx2">
                    <a:lumMod val="75000"/>
                    <a:lumOff val="25000"/>
                  </a:schemeClr>
                </a:solidFill>
              </a:rPr>
              <a:t/>
            </a:r>
            <a:br>
              <a:rPr lang="en-US" sz="1400" dirty="0">
                <a:solidFill>
                  <a:schemeClr val="tx2">
                    <a:lumMod val="75000"/>
                    <a:lumOff val="25000"/>
                  </a:schemeClr>
                </a:solidFill>
              </a:rPr>
            </a:br>
            <a:r>
              <a:rPr lang="en-US" sz="1400" dirty="0" smtClean="0">
                <a:solidFill>
                  <a:schemeClr val="tx2">
                    <a:lumMod val="75000"/>
                    <a:lumOff val="25000"/>
                  </a:schemeClr>
                </a:solidFill>
              </a:rPr>
              <a:t>Mass of pure tin    5.200 grams.</a:t>
            </a:r>
          </a:p>
          <a:p>
            <a:pPr marL="0" indent="0">
              <a:spcBef>
                <a:spcPts val="0"/>
              </a:spcBef>
              <a:buNone/>
            </a:pPr>
            <a:r>
              <a:rPr lang="en-US" sz="1400" dirty="0" smtClean="0">
                <a:solidFill>
                  <a:schemeClr val="tx2">
                    <a:lumMod val="75000"/>
                    <a:lumOff val="25000"/>
                  </a:schemeClr>
                </a:solidFill>
              </a:rPr>
              <a:t>Mass of dry crucible    18.650 g </a:t>
            </a:r>
          </a:p>
          <a:p>
            <a:pPr marL="0" indent="0">
              <a:spcBef>
                <a:spcPts val="0"/>
              </a:spcBef>
              <a:buNone/>
            </a:pPr>
            <a:r>
              <a:rPr lang="en-US" sz="1400" dirty="0" smtClean="0">
                <a:solidFill>
                  <a:schemeClr val="tx2">
                    <a:lumMod val="75000"/>
                    <a:lumOff val="25000"/>
                  </a:schemeClr>
                </a:solidFill>
              </a:rPr>
              <a:t>Mass of crucible + oxide after first heating    25.500 g </a:t>
            </a:r>
          </a:p>
          <a:p>
            <a:pPr marL="0" indent="0">
              <a:spcBef>
                <a:spcPts val="0"/>
              </a:spcBef>
              <a:buNone/>
            </a:pPr>
            <a:r>
              <a:rPr lang="en-US" sz="1400" dirty="0" smtClean="0">
                <a:solidFill>
                  <a:schemeClr val="tx2">
                    <a:lumMod val="75000"/>
                    <a:lumOff val="25000"/>
                  </a:schemeClr>
                </a:solidFill>
              </a:rPr>
              <a:t>Mass after second heating    25. 253 g </a:t>
            </a:r>
          </a:p>
          <a:p>
            <a:pPr marL="0" indent="0">
              <a:spcBef>
                <a:spcPts val="0"/>
              </a:spcBef>
              <a:buNone/>
            </a:pPr>
            <a:r>
              <a:rPr lang="en-US" sz="1400" dirty="0" smtClean="0">
                <a:solidFill>
                  <a:schemeClr val="tx2">
                    <a:lumMod val="75000"/>
                    <a:lumOff val="25000"/>
                  </a:schemeClr>
                </a:solidFill>
              </a:rPr>
              <a:t>Mass after third heating    25. 252 g</a:t>
            </a:r>
          </a:p>
          <a:p>
            <a:pPr marL="0" indent="0">
              <a:spcBef>
                <a:spcPts val="0"/>
              </a:spcBef>
              <a:buNone/>
            </a:pPr>
            <a:endParaRPr lang="en-US" sz="1500" b="1" dirty="0" smtClean="0">
              <a:solidFill>
                <a:schemeClr val="tx2">
                  <a:lumMod val="75000"/>
                  <a:lumOff val="25000"/>
                </a:schemeClr>
              </a:solidFill>
            </a:endParaRPr>
          </a:p>
          <a:p>
            <a:pPr marL="0" indent="0">
              <a:spcBef>
                <a:spcPts val="0"/>
              </a:spcBef>
              <a:buNone/>
            </a:pPr>
            <a:r>
              <a:rPr lang="en-US" sz="1500" b="1" dirty="0" smtClean="0">
                <a:solidFill>
                  <a:schemeClr val="tx2">
                    <a:lumMod val="75000"/>
                    <a:lumOff val="25000"/>
                  </a:schemeClr>
                </a:solidFill>
              </a:rPr>
              <a:t>How can you use this data, and the law of conservation of mass, to determine the formula of the product?</a:t>
            </a:r>
            <a:r>
              <a:rPr lang="en-US" dirty="0">
                <a:solidFill>
                  <a:schemeClr val="tx2">
                    <a:lumMod val="75000"/>
                    <a:lumOff val="25000"/>
                  </a:schemeClr>
                </a:solidFill>
              </a:rPr>
              <a:t/>
            </a:r>
            <a:br>
              <a:rPr lang="en-US" dirty="0">
                <a:solidFill>
                  <a:schemeClr val="tx2">
                    <a:lumMod val="75000"/>
                    <a:lumOff val="25000"/>
                  </a:schemeClr>
                </a:solidFill>
              </a:rPr>
            </a:br>
            <a:endParaRPr lang="en-US" dirty="0">
              <a:solidFill>
                <a:schemeClr val="tx2">
                  <a:lumMod val="75000"/>
                  <a:lumOff val="25000"/>
                </a:schemeClr>
              </a:solidFill>
            </a:endParaRPr>
          </a:p>
        </p:txBody>
      </p:sp>
      <p:sp>
        <p:nvSpPr>
          <p:cNvPr id="13" name="Rounded Rectangle 12"/>
          <p:cNvSpPr/>
          <p:nvPr/>
        </p:nvSpPr>
        <p:spPr>
          <a:xfrm>
            <a:off x="204720" y="3152631"/>
            <a:ext cx="8757223" cy="310609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80873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err="1" smtClean="0"/>
              <a:t>Bronsted</a:t>
            </a:r>
            <a:r>
              <a:rPr lang="en-US" dirty="0" smtClean="0"/>
              <a:t>-Lowery Acids &amp; Bases</a:t>
            </a:r>
            <a:endParaRPr lang="en-US" dirty="0"/>
          </a:p>
        </p:txBody>
      </p:sp>
      <p:sp>
        <p:nvSpPr>
          <p:cNvPr id="8" name="Content Placeholder 7"/>
          <p:cNvSpPr>
            <a:spLocks noGrp="1"/>
          </p:cNvSpPr>
          <p:nvPr>
            <p:ph sz="half" idx="1"/>
          </p:nvPr>
        </p:nvSpPr>
        <p:spPr>
          <a:xfrm>
            <a:off x="5430736" y="2803816"/>
            <a:ext cx="3343810" cy="2441291"/>
          </a:xfrm>
        </p:spPr>
        <p:txBody>
          <a:bodyPr>
            <a:normAutofit/>
          </a:bodyPr>
          <a:lstStyle/>
          <a:p>
            <a:pPr marL="0" indent="0">
              <a:spcBef>
                <a:spcPts val="0"/>
              </a:spcBef>
              <a:buNone/>
            </a:pPr>
            <a:r>
              <a:rPr lang="en-US" sz="1400" b="1" dirty="0" smtClean="0"/>
              <a:t>Amphoteric nature of water</a:t>
            </a:r>
          </a:p>
          <a:p>
            <a:pPr marL="0" indent="0">
              <a:spcBef>
                <a:spcPts val="0"/>
              </a:spcBef>
              <a:buNone/>
            </a:pPr>
            <a:r>
              <a:rPr lang="en-US" sz="1400" dirty="0" smtClean="0"/>
              <a:t>Water acts as both an acid &amp; a base.</a:t>
            </a:r>
          </a:p>
          <a:p>
            <a:pPr marL="0" indent="0">
              <a:spcBef>
                <a:spcPts val="0"/>
              </a:spcBef>
              <a:buNone/>
            </a:pPr>
            <a:endParaRPr lang="en-US" sz="1400" dirty="0"/>
          </a:p>
          <a:p>
            <a:pPr marL="0" indent="0">
              <a:spcBef>
                <a:spcPts val="0"/>
              </a:spcBef>
              <a:buNone/>
            </a:pPr>
            <a:endParaRPr lang="en-US" sz="1400" dirty="0" smtClean="0"/>
          </a:p>
          <a:p>
            <a:pPr marL="0" indent="0">
              <a:spcBef>
                <a:spcPts val="0"/>
              </a:spcBef>
              <a:buNone/>
            </a:pPr>
            <a:endParaRPr lang="en-US" sz="1400" dirty="0"/>
          </a:p>
          <a:p>
            <a:pPr marL="0" indent="0">
              <a:spcBef>
                <a:spcPts val="0"/>
              </a:spcBef>
              <a:buNone/>
            </a:pPr>
            <a:endParaRPr lang="en-US" sz="1400" dirty="0" smtClean="0"/>
          </a:p>
          <a:p>
            <a:pPr marL="0" indent="0">
              <a:spcBef>
                <a:spcPts val="0"/>
              </a:spcBef>
              <a:buNone/>
            </a:pPr>
            <a:endParaRPr lang="en-US" sz="1400" dirty="0"/>
          </a:p>
          <a:p>
            <a:pPr marL="0" indent="0">
              <a:spcBef>
                <a:spcPts val="0"/>
              </a:spcBef>
              <a:buNone/>
            </a:pPr>
            <a:endParaRPr lang="en-US" sz="1400" dirty="0"/>
          </a:p>
          <a:p>
            <a:pPr marL="0" indent="0" algn="ctr">
              <a:spcBef>
                <a:spcPts val="0"/>
              </a:spcBef>
              <a:buNone/>
            </a:pPr>
            <a:r>
              <a:rPr lang="en-US" sz="1400" dirty="0" smtClean="0"/>
              <a:t>H</a:t>
            </a:r>
            <a:r>
              <a:rPr lang="en-US" sz="1400" baseline="-25000" dirty="0" smtClean="0"/>
              <a:t>2</a:t>
            </a:r>
            <a:r>
              <a:rPr lang="en-US" sz="1400" dirty="0" smtClean="0"/>
              <a:t>O </a:t>
            </a:r>
            <a:r>
              <a:rPr lang="en-US" sz="1400" dirty="0" smtClean="0">
                <a:sym typeface="Wingdings" panose="05000000000000000000" pitchFamily="2" charset="2"/>
              </a:rPr>
              <a:t> H</a:t>
            </a:r>
            <a:r>
              <a:rPr lang="en-US" sz="1400" baseline="30000" dirty="0" smtClean="0">
                <a:sym typeface="Wingdings" panose="05000000000000000000" pitchFamily="2" charset="2"/>
              </a:rPr>
              <a:t>+</a:t>
            </a:r>
            <a:r>
              <a:rPr lang="en-US" sz="1400" dirty="0" smtClean="0">
                <a:sym typeface="Wingdings" panose="05000000000000000000" pitchFamily="2" charset="2"/>
              </a:rPr>
              <a:t> + OH</a:t>
            </a:r>
            <a:r>
              <a:rPr lang="en-US" sz="1400" baseline="30000" dirty="0" smtClean="0">
                <a:sym typeface="Wingdings" panose="05000000000000000000" pitchFamily="2" charset="2"/>
              </a:rPr>
              <a:t>-</a:t>
            </a:r>
            <a:r>
              <a:rPr lang="en-US" sz="1400" dirty="0" smtClean="0"/>
              <a:t> </a:t>
            </a:r>
          </a:p>
          <a:p>
            <a:pPr marL="0" indent="0" algn="ctr">
              <a:spcBef>
                <a:spcPts val="0"/>
              </a:spcBef>
              <a:buNone/>
            </a:pPr>
            <a:r>
              <a:rPr lang="en-US" sz="1400" dirty="0" smtClean="0"/>
              <a:t>2H</a:t>
            </a:r>
            <a:r>
              <a:rPr lang="en-US" sz="1400" baseline="-25000" dirty="0" smtClean="0"/>
              <a:t>2</a:t>
            </a:r>
            <a:r>
              <a:rPr lang="en-US" sz="1400" dirty="0" smtClean="0"/>
              <a:t>O </a:t>
            </a:r>
            <a:r>
              <a:rPr lang="en-US" sz="1400" dirty="0" smtClean="0">
                <a:sym typeface="Wingdings" panose="05000000000000000000" pitchFamily="2" charset="2"/>
              </a:rPr>
              <a:t> H</a:t>
            </a:r>
            <a:r>
              <a:rPr lang="en-US" sz="1400" baseline="-25000" dirty="0" smtClean="0">
                <a:sym typeface="Wingdings" panose="05000000000000000000" pitchFamily="2" charset="2"/>
              </a:rPr>
              <a:t>3</a:t>
            </a:r>
            <a:r>
              <a:rPr lang="en-US" sz="1400" dirty="0" smtClean="0">
                <a:sym typeface="Wingdings" panose="05000000000000000000" pitchFamily="2" charset="2"/>
              </a:rPr>
              <a:t>O</a:t>
            </a:r>
            <a:r>
              <a:rPr lang="en-US" sz="1400" baseline="30000" dirty="0" smtClean="0">
                <a:sym typeface="Wingdings" panose="05000000000000000000" pitchFamily="2" charset="2"/>
              </a:rPr>
              <a:t>+</a:t>
            </a:r>
            <a:r>
              <a:rPr lang="en-US" sz="1400" dirty="0" smtClean="0">
                <a:sym typeface="Wingdings" panose="05000000000000000000" pitchFamily="2" charset="2"/>
              </a:rPr>
              <a:t> </a:t>
            </a:r>
            <a:r>
              <a:rPr lang="en-US" sz="1400" dirty="0">
                <a:sym typeface="Wingdings" panose="05000000000000000000" pitchFamily="2" charset="2"/>
              </a:rPr>
              <a:t>+ OH</a:t>
            </a:r>
            <a:r>
              <a:rPr lang="en-US" sz="1400" baseline="30000" dirty="0">
                <a:sym typeface="Wingdings" panose="05000000000000000000" pitchFamily="2" charset="2"/>
              </a:rPr>
              <a:t>-</a:t>
            </a:r>
            <a:r>
              <a:rPr lang="en-US" sz="1400" dirty="0"/>
              <a:t> </a:t>
            </a:r>
          </a:p>
          <a:p>
            <a:pPr marL="0" indent="0">
              <a:spcBef>
                <a:spcPts val="0"/>
              </a:spcBef>
              <a:buNone/>
            </a:pPr>
            <a:endParaRPr lang="en-US" sz="1400" dirty="0" smtClean="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033063"/>
            <a:ext cx="9144000" cy="1200329"/>
          </a:xfrm>
          <a:prstGeom prst="rect">
            <a:avLst/>
          </a:prstGeom>
          <a:noFill/>
        </p:spPr>
        <p:txBody>
          <a:bodyPr wrap="square" rtlCol="0">
            <a:spAutoFit/>
          </a:bodyPr>
          <a:lstStyle/>
          <a:p>
            <a:r>
              <a:rPr lang="en-US" dirty="0" smtClean="0"/>
              <a:t>LO 3.7: </a:t>
            </a:r>
            <a:r>
              <a:rPr lang="en-US" dirty="0"/>
              <a:t>The student is able to identify compounds as </a:t>
            </a:r>
            <a:r>
              <a:rPr lang="en-US" dirty="0" err="1"/>
              <a:t>Bronsted</a:t>
            </a:r>
            <a:r>
              <a:rPr lang="en-US" dirty="0"/>
              <a:t>-Lowry acids, bases and/or conjugate acid-base pairs, using proton-transfer reactions to justify the identification.</a:t>
            </a:r>
            <a:r>
              <a:rPr lang="en-US" dirty="0" smtClean="0"/>
              <a:t>																	</a:t>
            </a:r>
            <a:endParaRPr lang="en-US" dirty="0"/>
          </a:p>
        </p:txBody>
      </p:sp>
      <p:sp>
        <p:nvSpPr>
          <p:cNvPr id="12" name="TextBox 11"/>
          <p:cNvSpPr txBox="1"/>
          <p:nvPr/>
        </p:nvSpPr>
        <p:spPr>
          <a:xfrm>
            <a:off x="8157538" y="1816854"/>
            <a:ext cx="894959" cy="615553"/>
          </a:xfrm>
          <a:prstGeom prst="rect">
            <a:avLst/>
          </a:prstGeom>
          <a:noFill/>
        </p:spPr>
        <p:txBody>
          <a:bodyPr wrap="square" rtlCol="0">
            <a:spAutoFit/>
          </a:bodyPr>
          <a:lstStyle/>
          <a:p>
            <a:r>
              <a:rPr lang="en-US" dirty="0" smtClean="0">
                <a:hlinkClick r:id="rId4"/>
              </a:rPr>
              <a:t>Video</a:t>
            </a:r>
            <a:endParaRPr lang="en-US" dirty="0" smtClean="0"/>
          </a:p>
          <a:p>
            <a:r>
              <a:rPr lang="en-US" sz="1600" dirty="0" smtClean="0">
                <a:hlinkClick r:id="rId5"/>
              </a:rPr>
              <a:t>Quizlet</a:t>
            </a:r>
            <a:endParaRPr lang="en-US" sz="1600" dirty="0" smtClean="0"/>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27627"/>
          <a:stretch/>
        </p:blipFill>
        <p:spPr bwMode="auto">
          <a:xfrm>
            <a:off x="3084945" y="857072"/>
            <a:ext cx="4724959" cy="170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3644" y="3345239"/>
            <a:ext cx="3131373" cy="113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7854" y="857072"/>
            <a:ext cx="2817091" cy="2123658"/>
          </a:xfrm>
          <a:prstGeom prst="rect">
            <a:avLst/>
          </a:prstGeom>
          <a:noFill/>
        </p:spPr>
        <p:txBody>
          <a:bodyPr wrap="square" rtlCol="0">
            <a:spAutoFit/>
          </a:bodyPr>
          <a:lstStyle/>
          <a:p>
            <a:r>
              <a:rPr lang="en-US" sz="1200" dirty="0" smtClean="0"/>
              <a:t>According to </a:t>
            </a:r>
            <a:r>
              <a:rPr lang="en-US" sz="1200" dirty="0" err="1" smtClean="0"/>
              <a:t>Bronsted</a:t>
            </a:r>
            <a:r>
              <a:rPr lang="en-US" sz="1200" dirty="0" smtClean="0"/>
              <a:t>-Lowery (B.L.) an </a:t>
            </a:r>
            <a:r>
              <a:rPr lang="en-US" sz="1200" dirty="0"/>
              <a:t>acid is a "proton donor" and a base is a "proton acceptor</a:t>
            </a:r>
            <a:r>
              <a:rPr lang="en-US" sz="1200" dirty="0" smtClean="0"/>
              <a:t>.“  The proton here is shown as a hydrogen.</a:t>
            </a:r>
          </a:p>
          <a:p>
            <a:endParaRPr lang="en-US" sz="1200" dirty="0"/>
          </a:p>
          <a:p>
            <a:r>
              <a:rPr lang="en-US" sz="1200" dirty="0" smtClean="0"/>
              <a:t>The acid’s conjugate base is the anion.</a:t>
            </a:r>
          </a:p>
          <a:p>
            <a:r>
              <a:rPr lang="en-US" sz="1200" dirty="0" smtClean="0"/>
              <a:t>The base’s conjugate acid now has the proton (hydrogen ion).</a:t>
            </a:r>
          </a:p>
          <a:p>
            <a:endParaRPr lang="en-US" sz="1200" dirty="0"/>
          </a:p>
          <a:p>
            <a:endParaRPr lang="en-US" sz="1200" dirty="0"/>
          </a:p>
        </p:txBody>
      </p:sp>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13670" t="3077" r="17670" b="27380"/>
          <a:stretch/>
        </p:blipFill>
        <p:spPr bwMode="auto">
          <a:xfrm>
            <a:off x="498474" y="2771002"/>
            <a:ext cx="4479927" cy="2835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299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6-04-09 at 9.40.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720" y="2876304"/>
            <a:ext cx="5597768" cy="3394515"/>
          </a:xfrm>
          <a:prstGeom prst="rect">
            <a:avLst/>
          </a:prstGeom>
          <a:ln w="19050" cmpd="sng">
            <a:solidFill>
              <a:schemeClr val="accent2">
                <a:lumMod val="50000"/>
                <a:lumOff val="50000"/>
              </a:schemeClr>
            </a:solidFill>
          </a:ln>
        </p:spPr>
      </p:pic>
      <p:sp>
        <p:nvSpPr>
          <p:cNvPr id="4" name="Title 3"/>
          <p:cNvSpPr>
            <a:spLocks noGrp="1"/>
          </p:cNvSpPr>
          <p:nvPr>
            <p:ph type="title"/>
          </p:nvPr>
        </p:nvSpPr>
        <p:spPr>
          <a:xfrm>
            <a:off x="498474" y="-23890"/>
            <a:ext cx="7556313" cy="732422"/>
          </a:xfrm>
        </p:spPr>
        <p:txBody>
          <a:bodyPr/>
          <a:lstStyle/>
          <a:p>
            <a:r>
              <a:rPr lang="en-US" dirty="0" smtClean="0"/>
              <a:t>Redox Reactions</a:t>
            </a:r>
            <a:endParaRPr lang="en-US" dirty="0"/>
          </a:p>
        </p:txBody>
      </p:sp>
      <p:sp>
        <p:nvSpPr>
          <p:cNvPr id="5" name="Content Placeholder 4"/>
          <p:cNvSpPr>
            <a:spLocks noGrp="1"/>
          </p:cNvSpPr>
          <p:nvPr>
            <p:ph sz="half" idx="1"/>
          </p:nvPr>
        </p:nvSpPr>
        <p:spPr>
          <a:xfrm>
            <a:off x="58434" y="596957"/>
            <a:ext cx="8039151" cy="2539999"/>
          </a:xfrm>
        </p:spPr>
        <p:txBody>
          <a:bodyPr>
            <a:normAutofit fontScale="85000" lnSpcReduction="20000"/>
          </a:bodyPr>
          <a:lstStyle/>
          <a:p>
            <a:pPr lvl="0"/>
            <a:r>
              <a:rPr lang="en-US" dirty="0">
                <a:solidFill>
                  <a:schemeClr val="dk1"/>
                </a:solidFill>
                <a:latin typeface="Verdana"/>
                <a:ea typeface="Verdana"/>
                <a:cs typeface="Verdana"/>
                <a:sym typeface="Verdana"/>
              </a:rPr>
              <a:t>When an electron is transferred, it is called a </a:t>
            </a:r>
            <a:r>
              <a:rPr lang="en-US" b="1" i="1" dirty="0">
                <a:solidFill>
                  <a:schemeClr val="dk1"/>
                </a:solidFill>
                <a:latin typeface="Verdana"/>
                <a:ea typeface="Verdana"/>
                <a:cs typeface="Verdana"/>
                <a:sym typeface="Verdana"/>
              </a:rPr>
              <a:t>redox reaction</a:t>
            </a:r>
            <a:r>
              <a:rPr lang="en-US" dirty="0">
                <a:solidFill>
                  <a:schemeClr val="dk1"/>
                </a:solidFill>
                <a:latin typeface="Verdana"/>
                <a:ea typeface="Verdana"/>
                <a:cs typeface="Verdana"/>
                <a:sym typeface="Verdana"/>
              </a:rPr>
              <a:t>. When something is reduced, the RED part of redox, it gains electrons. You may have a difficult time with this definition because when something is reduced, it usually means that it is losing something. In this case, it is a reduction in charge. Remember, electrons are negatively charged so if something is being reduced, it's getting more negatively charged by receiving more electrons. The other reaction that is coupled with this is called </a:t>
            </a:r>
            <a:r>
              <a:rPr lang="en-US" i="1" dirty="0">
                <a:solidFill>
                  <a:schemeClr val="dk1"/>
                </a:solidFill>
                <a:latin typeface="Verdana"/>
                <a:ea typeface="Verdana"/>
                <a:cs typeface="Verdana"/>
                <a:sym typeface="Verdana"/>
              </a:rPr>
              <a:t>oxidation</a:t>
            </a:r>
            <a:r>
              <a:rPr lang="en-US" dirty="0">
                <a:solidFill>
                  <a:schemeClr val="dk1"/>
                </a:solidFill>
                <a:latin typeface="Verdana"/>
                <a:ea typeface="Verdana"/>
                <a:cs typeface="Verdana"/>
                <a:sym typeface="Verdana"/>
              </a:rPr>
              <a:t>--the "OX" part of redox. Whenever something is reduced, the electron it gains has to come from somewhere. The oxidation is the loss of an electron, so if an atom is oxidized it loses its electron to another atom. And these are always coupled reactions. If one molecule is oxidized, another molecule must be reduced and vice versa: the electron must go </a:t>
            </a:r>
            <a:r>
              <a:rPr lang="en-US" dirty="0" smtClean="0">
                <a:solidFill>
                  <a:schemeClr val="dk1"/>
                </a:solidFill>
                <a:latin typeface="Verdana"/>
                <a:ea typeface="Verdana"/>
                <a:cs typeface="Verdana"/>
                <a:sym typeface="Verdana"/>
              </a:rPr>
              <a:t>somewhere.</a:t>
            </a:r>
            <a:endParaRPr lang="en-US" dirty="0">
              <a:solidFill>
                <a:schemeClr val="dk1"/>
              </a:solidFill>
              <a:latin typeface="Verdana"/>
              <a:ea typeface="Verdana"/>
              <a:cs typeface="Verdana"/>
              <a:sym typeface="Verdana"/>
            </a:endParaRPr>
          </a:p>
          <a:p>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8" name="TextBox 7"/>
          <p:cNvSpPr txBox="1"/>
          <p:nvPr/>
        </p:nvSpPr>
        <p:spPr>
          <a:xfrm>
            <a:off x="0" y="6283163"/>
            <a:ext cx="9144000" cy="923330"/>
          </a:xfrm>
          <a:prstGeom prst="rect">
            <a:avLst/>
          </a:prstGeom>
          <a:noFill/>
        </p:spPr>
        <p:txBody>
          <a:bodyPr wrap="square" rtlCol="0">
            <a:spAutoFit/>
          </a:bodyPr>
          <a:lstStyle/>
          <a:p>
            <a:pPr defTabSz="457200"/>
            <a:r>
              <a:rPr lang="en-US" sz="1800" kern="1200" dirty="0" smtClean="0">
                <a:solidFill>
                  <a:prstClr val="black"/>
                </a:solidFill>
                <a:latin typeface="+mn-lt"/>
                <a:ea typeface="+mn-ea"/>
                <a:cs typeface="+mn-cs"/>
              </a:rPr>
              <a:t>LO</a:t>
            </a:r>
            <a:r>
              <a:rPr lang="en-US" dirty="0">
                <a:solidFill>
                  <a:prstClr val="black"/>
                </a:solidFill>
              </a:rPr>
              <a:t> </a:t>
            </a:r>
            <a:r>
              <a:rPr lang="en-US" sz="1800" dirty="0" smtClean="0">
                <a:latin typeface="+mn-lt"/>
              </a:rPr>
              <a:t>3.8: </a:t>
            </a:r>
            <a:r>
              <a:rPr lang="en-US" sz="1800" dirty="0">
                <a:latin typeface="+mn-lt"/>
              </a:rPr>
              <a:t>The student is able to identify redox reactions and justify the identification in terms of electron transfer </a:t>
            </a:r>
            <a:r>
              <a:rPr lang="en-US" sz="1800" kern="1200" dirty="0" smtClean="0">
                <a:solidFill>
                  <a:prstClr val="black"/>
                </a:solidFill>
                <a:latin typeface="+mn-lt"/>
                <a:ea typeface="+mn-ea"/>
                <a:cs typeface="+mn-cs"/>
              </a:rPr>
              <a:t>	</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pic>
        <p:nvPicPr>
          <p:cNvPr id="13" name="Shape 223"/>
          <p:cNvPicPr preferRelativeResize="0"/>
          <p:nvPr/>
        </p:nvPicPr>
        <p:blipFill>
          <a:blip r:embed="rId3">
            <a:alphaModFix/>
          </a:blip>
          <a:stretch>
            <a:fillRect/>
          </a:stretch>
        </p:blipFill>
        <p:spPr>
          <a:xfrm>
            <a:off x="119538" y="3930315"/>
            <a:ext cx="1337424" cy="2062165"/>
          </a:xfrm>
          <a:prstGeom prst="rect">
            <a:avLst/>
          </a:prstGeom>
          <a:noFill/>
          <a:ln>
            <a:noFill/>
          </a:ln>
        </p:spPr>
      </p:pic>
      <p:sp>
        <p:nvSpPr>
          <p:cNvPr id="14" name="Shape 230"/>
          <p:cNvSpPr txBox="1"/>
          <p:nvPr/>
        </p:nvSpPr>
        <p:spPr>
          <a:xfrm>
            <a:off x="58434" y="4531352"/>
            <a:ext cx="1452000" cy="505500"/>
          </a:xfrm>
          <a:prstGeom prst="rect">
            <a:avLst/>
          </a:prstGeom>
          <a:noFill/>
          <a:ln>
            <a:noFill/>
          </a:ln>
        </p:spPr>
        <p:txBody>
          <a:bodyPr lIns="91425" tIns="91425" rIns="91425" bIns="91425" anchor="t" anchorCtr="0">
            <a:noAutofit/>
          </a:bodyPr>
          <a:lstStyle/>
          <a:p>
            <a:pPr lvl="0" algn="ctr">
              <a:spcBef>
                <a:spcPts val="0"/>
              </a:spcBef>
              <a:buNone/>
            </a:pPr>
            <a:r>
              <a:rPr lang="en-US" sz="1800" b="1" dirty="0">
                <a:solidFill>
                  <a:srgbClr val="FF0000"/>
                </a:solidFill>
                <a:latin typeface="+mn-lt"/>
              </a:rPr>
              <a:t>OILRIG</a:t>
            </a:r>
          </a:p>
        </p:txBody>
      </p:sp>
      <p:sp>
        <p:nvSpPr>
          <p:cNvPr id="15" name="Shape 228"/>
          <p:cNvSpPr txBox="1"/>
          <p:nvPr/>
        </p:nvSpPr>
        <p:spPr>
          <a:xfrm>
            <a:off x="8097585" y="-46018"/>
            <a:ext cx="97957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ckwell (Body)"/>
                <a:sym typeface="Rokkitt"/>
                <a:hlinkClick r:id="rId4"/>
              </a:rPr>
              <a:t>Source</a:t>
            </a:r>
          </a:p>
        </p:txBody>
      </p:sp>
      <p:sp>
        <p:nvSpPr>
          <p:cNvPr id="16" name="Shape 229"/>
          <p:cNvSpPr txBox="1"/>
          <p:nvPr/>
        </p:nvSpPr>
        <p:spPr>
          <a:xfrm>
            <a:off x="8157538" y="1816853"/>
            <a:ext cx="89495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5"/>
              </a:rPr>
              <a:t>Video</a:t>
            </a:r>
          </a:p>
        </p:txBody>
      </p:sp>
      <p:pic>
        <p:nvPicPr>
          <p:cNvPr id="17" name="Shape 235"/>
          <p:cNvPicPr preferRelativeResize="0"/>
          <p:nvPr/>
        </p:nvPicPr>
        <p:blipFill>
          <a:blip r:embed="rId6">
            <a:alphaModFix/>
          </a:blip>
          <a:stretch>
            <a:fillRect/>
          </a:stretch>
        </p:blipFill>
        <p:spPr>
          <a:xfrm>
            <a:off x="821369" y="1446617"/>
            <a:ext cx="7823524" cy="436482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8" name="Shape 240"/>
          <p:cNvPicPr preferRelativeResize="0"/>
          <p:nvPr/>
        </p:nvPicPr>
        <p:blipFill>
          <a:blip r:embed="rId7">
            <a:alphaModFix/>
          </a:blip>
          <a:stretch>
            <a:fillRect/>
          </a:stretch>
        </p:blipFill>
        <p:spPr>
          <a:xfrm>
            <a:off x="4618615" y="2733672"/>
            <a:ext cx="2889949" cy="1802999"/>
          </a:xfrm>
          <a:prstGeom prst="rect">
            <a:avLst/>
          </a:prstGeom>
          <a:noFill/>
          <a:ln>
            <a:noFill/>
          </a:ln>
        </p:spPr>
      </p:pic>
      <p:pic>
        <p:nvPicPr>
          <p:cNvPr id="19" name="Shape 241"/>
          <p:cNvPicPr preferRelativeResize="0"/>
          <p:nvPr/>
        </p:nvPicPr>
        <p:blipFill>
          <a:blip r:embed="rId8">
            <a:alphaModFix/>
          </a:blip>
          <a:stretch>
            <a:fillRect/>
          </a:stretch>
        </p:blipFill>
        <p:spPr>
          <a:xfrm>
            <a:off x="1597264" y="3080395"/>
            <a:ext cx="6353874" cy="121472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20177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65563"/>
            <a:ext cx="7556313" cy="1116106"/>
          </a:xfrm>
        </p:spPr>
        <p:txBody>
          <a:bodyPr/>
          <a:lstStyle/>
          <a:p>
            <a:r>
              <a:rPr lang="en-US" dirty="0" smtClean="0"/>
              <a:t>Redox Titrations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8" name="TextBox 7"/>
          <p:cNvSpPr txBox="1"/>
          <p:nvPr/>
        </p:nvSpPr>
        <p:spPr>
          <a:xfrm>
            <a:off x="0" y="6248770"/>
            <a:ext cx="9144000" cy="923330"/>
          </a:xfrm>
          <a:prstGeom prst="rect">
            <a:avLst/>
          </a:prstGeom>
          <a:noFill/>
        </p:spPr>
        <p:txBody>
          <a:bodyPr wrap="square" rtlCol="0">
            <a:spAutoFit/>
          </a:bodyPr>
          <a:lstStyle/>
          <a:p>
            <a:pPr defTabSz="457200"/>
            <a:r>
              <a:rPr lang="en-US" sz="1800" kern="1200" dirty="0" smtClean="0">
                <a:solidFill>
                  <a:prstClr val="black"/>
                </a:solidFill>
                <a:latin typeface="+mn-lt"/>
                <a:ea typeface="+mn-ea"/>
                <a:cs typeface="+mn-cs"/>
              </a:rPr>
              <a:t>LO 3.9: </a:t>
            </a:r>
            <a:r>
              <a:rPr lang="en-US" sz="1800" dirty="0">
                <a:solidFill>
                  <a:schemeClr val="dk1"/>
                </a:solidFill>
                <a:latin typeface="+mn-lt"/>
              </a:rPr>
              <a:t>The student is able to design and/or interpret the results of an experiment involving a redox titration </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pic>
        <p:nvPicPr>
          <p:cNvPr id="10" name="Shape 251"/>
          <p:cNvPicPr preferRelativeResize="0">
            <a:picLocks noGrp="1"/>
          </p:cNvPicPr>
          <p:nvPr>
            <p:ph sz="half" idx="1"/>
          </p:nvPr>
        </p:nvPicPr>
        <p:blipFill>
          <a:blip r:embed="rId2">
            <a:alphaModFix/>
          </a:blip>
          <a:srcRect t="-12233" b="-12233"/>
          <a:stretch>
            <a:fillRect/>
          </a:stretch>
        </p:blipFill>
        <p:spPr>
          <a:xfrm>
            <a:off x="5445578" y="1438736"/>
            <a:ext cx="3443743" cy="4733174"/>
          </a:xfrm>
          <a:prstGeom prst="rect">
            <a:avLst/>
          </a:prstGeom>
          <a:noFill/>
          <a:ln>
            <a:noFill/>
          </a:ln>
        </p:spPr>
      </p:pic>
      <p:sp>
        <p:nvSpPr>
          <p:cNvPr id="12" name="Shape 252"/>
          <p:cNvSpPr txBox="1">
            <a:spLocks noGrp="1"/>
          </p:cNvSpPr>
          <p:nvPr>
            <p:ph sz="half" idx="2"/>
          </p:nvPr>
        </p:nvSpPr>
        <p:spPr>
          <a:xfrm>
            <a:off x="153504" y="907189"/>
            <a:ext cx="5219163" cy="5327623"/>
          </a:xfrm>
          <a:prstGeom prst="rect">
            <a:avLst/>
          </a:prstGeom>
          <a:ln/>
        </p:spPr>
        <p:style>
          <a:lnRef idx="3">
            <a:schemeClr val="lt1"/>
          </a:lnRef>
          <a:fillRef idx="1">
            <a:schemeClr val="accent1"/>
          </a:fillRef>
          <a:effectRef idx="1">
            <a:schemeClr val="accent1"/>
          </a:effectRef>
          <a:fontRef idx="minor">
            <a:schemeClr val="lt1"/>
          </a:fontRef>
        </p:style>
        <p:txBody>
          <a:bodyPr lIns="91425" tIns="91425" rIns="91425" bIns="91425" anchor="t" anchorCtr="0">
            <a:noAutofit/>
          </a:bodyPr>
          <a:lstStyle/>
          <a:p>
            <a:pPr lvl="0" rtl="0">
              <a:lnSpc>
                <a:spcPct val="115000"/>
              </a:lnSpc>
              <a:spcBef>
                <a:spcPts val="0"/>
              </a:spcBef>
              <a:spcAft>
                <a:spcPts val="700"/>
              </a:spcAft>
              <a:buNone/>
            </a:pPr>
            <a:r>
              <a:rPr lang="en-US" sz="1550" dirty="0" smtClean="0">
                <a:solidFill>
                  <a:schemeClr val="bg1"/>
                </a:solidFill>
              </a:rPr>
              <a:t>A </a:t>
            </a:r>
            <a:r>
              <a:rPr lang="en-US" sz="1550" dirty="0">
                <a:solidFill>
                  <a:schemeClr val="bg1"/>
                </a:solidFill>
              </a:rPr>
              <a:t>redox </a:t>
            </a:r>
            <a:r>
              <a:rPr lang="en-US" sz="1550" dirty="0" smtClean="0">
                <a:solidFill>
                  <a:schemeClr val="bg1"/>
                </a:solidFill>
              </a:rPr>
              <a:t>titration </a:t>
            </a:r>
            <a:r>
              <a:rPr lang="en-US" sz="1550" dirty="0">
                <a:solidFill>
                  <a:schemeClr val="bg1"/>
                </a:solidFill>
              </a:rPr>
              <a:t>(also called an </a:t>
            </a:r>
            <a:endParaRPr lang="en-US" sz="1550" dirty="0" smtClean="0">
              <a:solidFill>
                <a:schemeClr val="bg1"/>
              </a:solidFill>
            </a:endParaRPr>
          </a:p>
          <a:p>
            <a:pPr lvl="0" rtl="0">
              <a:lnSpc>
                <a:spcPct val="115000"/>
              </a:lnSpc>
              <a:spcBef>
                <a:spcPts val="0"/>
              </a:spcBef>
              <a:spcAft>
                <a:spcPts val="700"/>
              </a:spcAft>
              <a:buNone/>
            </a:pPr>
            <a:r>
              <a:rPr lang="en-US" sz="1550" dirty="0">
                <a:solidFill>
                  <a:schemeClr val="bg1"/>
                </a:solidFill>
              </a:rPr>
              <a:t>	</a:t>
            </a:r>
            <a:r>
              <a:rPr lang="en-US" sz="1550" dirty="0" smtClean="0">
                <a:solidFill>
                  <a:schemeClr val="bg1"/>
                </a:solidFill>
              </a:rPr>
              <a:t>oxidation</a:t>
            </a:r>
            <a:r>
              <a:rPr lang="en-US" sz="1550" dirty="0">
                <a:solidFill>
                  <a:schemeClr val="bg1"/>
                </a:solidFill>
              </a:rPr>
              <a:t>-reduction titration) can accurately determine the concentration of an unknown </a:t>
            </a:r>
            <a:r>
              <a:rPr lang="en-US" sz="1550" dirty="0" err="1">
                <a:solidFill>
                  <a:schemeClr val="bg1"/>
                </a:solidFill>
              </a:rPr>
              <a:t>analyte</a:t>
            </a:r>
            <a:r>
              <a:rPr lang="en-US" sz="1550" dirty="0">
                <a:solidFill>
                  <a:schemeClr val="bg1"/>
                </a:solidFill>
              </a:rPr>
              <a:t> by measuring it against a standardized titrant. A common example is the redox titration of a standardized solution of potassium permanganate (KMnO</a:t>
            </a:r>
            <a:r>
              <a:rPr lang="en-US" sz="1550" baseline="-25000" dirty="0">
                <a:solidFill>
                  <a:schemeClr val="bg1"/>
                </a:solidFill>
              </a:rPr>
              <a:t>4</a:t>
            </a:r>
            <a:r>
              <a:rPr lang="en-US" sz="1550" dirty="0">
                <a:solidFill>
                  <a:schemeClr val="bg1"/>
                </a:solidFill>
              </a:rPr>
              <a:t>) against an </a:t>
            </a:r>
            <a:r>
              <a:rPr lang="en-US" sz="1550" dirty="0" err="1">
                <a:solidFill>
                  <a:schemeClr val="bg1"/>
                </a:solidFill>
              </a:rPr>
              <a:t>analyte</a:t>
            </a:r>
            <a:r>
              <a:rPr lang="en-US" sz="1550" dirty="0">
                <a:solidFill>
                  <a:schemeClr val="bg1"/>
                </a:solidFill>
              </a:rPr>
              <a:t> containing an unknown concentration of iron (II) </a:t>
            </a:r>
            <a:r>
              <a:rPr lang="en-US" sz="1550" dirty="0">
                <a:solidFill>
                  <a:schemeClr val="bg1"/>
                </a:solidFill>
                <a:hlinkClick r:id="rId3"/>
              </a:rPr>
              <a:t>ions</a:t>
            </a:r>
            <a:r>
              <a:rPr lang="en-US" sz="1550" dirty="0">
                <a:solidFill>
                  <a:schemeClr val="bg1"/>
                </a:solidFill>
              </a:rPr>
              <a:t> (Fe</a:t>
            </a:r>
            <a:r>
              <a:rPr lang="en-US" sz="1550" baseline="30000" dirty="0">
                <a:solidFill>
                  <a:schemeClr val="bg1"/>
                </a:solidFill>
              </a:rPr>
              <a:t>2+</a:t>
            </a:r>
            <a:r>
              <a:rPr lang="en-US" sz="1550" dirty="0">
                <a:solidFill>
                  <a:schemeClr val="bg1"/>
                </a:solidFill>
              </a:rPr>
              <a:t>). The balanced reaction in acidic solution is as follows:</a:t>
            </a:r>
          </a:p>
          <a:p>
            <a:pPr lvl="0" rtl="0">
              <a:lnSpc>
                <a:spcPct val="115000"/>
              </a:lnSpc>
              <a:spcBef>
                <a:spcPts val="0"/>
              </a:spcBef>
              <a:spcAft>
                <a:spcPts val="700"/>
              </a:spcAft>
              <a:buClr>
                <a:schemeClr val="dk1"/>
              </a:buClr>
              <a:buSzPct val="91666"/>
              <a:buFont typeface="Arial"/>
              <a:buNone/>
            </a:pPr>
            <a:r>
              <a:rPr lang="en-US" sz="1550" dirty="0">
                <a:solidFill>
                  <a:schemeClr val="bg1"/>
                </a:solidFill>
              </a:rPr>
              <a:t>                 MnO</a:t>
            </a:r>
            <a:r>
              <a:rPr lang="en-US" sz="1550" baseline="-25000" dirty="0">
                <a:solidFill>
                  <a:schemeClr val="bg1"/>
                </a:solidFill>
              </a:rPr>
              <a:t>4</a:t>
            </a:r>
            <a:r>
              <a:rPr lang="en-US" sz="1550" baseline="30000" dirty="0">
                <a:solidFill>
                  <a:schemeClr val="bg1"/>
                </a:solidFill>
              </a:rPr>
              <a:t>- </a:t>
            </a:r>
            <a:r>
              <a:rPr lang="en-US" sz="1550" dirty="0">
                <a:solidFill>
                  <a:schemeClr val="bg1"/>
                </a:solidFill>
              </a:rPr>
              <a:t>+ 5Fe</a:t>
            </a:r>
            <a:r>
              <a:rPr lang="en-US" sz="1550" baseline="30000" dirty="0">
                <a:solidFill>
                  <a:schemeClr val="bg1"/>
                </a:solidFill>
              </a:rPr>
              <a:t>2+</a:t>
            </a:r>
            <a:r>
              <a:rPr lang="en-US" sz="1550" dirty="0">
                <a:solidFill>
                  <a:schemeClr val="bg1"/>
                </a:solidFill>
              </a:rPr>
              <a:t> + 8H</a:t>
            </a:r>
            <a:r>
              <a:rPr lang="en-US" sz="1550" baseline="30000" dirty="0">
                <a:solidFill>
                  <a:schemeClr val="bg1"/>
                </a:solidFill>
              </a:rPr>
              <a:t>+</a:t>
            </a:r>
            <a:r>
              <a:rPr lang="en-US" sz="1550" dirty="0">
                <a:solidFill>
                  <a:schemeClr val="bg1"/>
                </a:solidFill>
              </a:rPr>
              <a:t> → 5Fe</a:t>
            </a:r>
            <a:r>
              <a:rPr lang="en-US" sz="1550" baseline="30000" dirty="0">
                <a:solidFill>
                  <a:schemeClr val="bg1"/>
                </a:solidFill>
              </a:rPr>
              <a:t>3+</a:t>
            </a:r>
            <a:r>
              <a:rPr lang="en-US" sz="1550" dirty="0">
                <a:solidFill>
                  <a:schemeClr val="bg1"/>
                </a:solidFill>
              </a:rPr>
              <a:t> + Mn</a:t>
            </a:r>
            <a:r>
              <a:rPr lang="en-US" sz="1550" baseline="30000" dirty="0">
                <a:solidFill>
                  <a:schemeClr val="bg1"/>
                </a:solidFill>
              </a:rPr>
              <a:t>2+</a:t>
            </a:r>
            <a:r>
              <a:rPr lang="en-US" sz="1550" dirty="0">
                <a:solidFill>
                  <a:schemeClr val="bg1"/>
                </a:solidFill>
              </a:rPr>
              <a:t> + 4H</a:t>
            </a:r>
            <a:r>
              <a:rPr lang="en-US" sz="1550" baseline="-25000" dirty="0">
                <a:solidFill>
                  <a:schemeClr val="bg1"/>
                </a:solidFill>
              </a:rPr>
              <a:t>2</a:t>
            </a:r>
            <a:r>
              <a:rPr lang="en-US" sz="1550" dirty="0">
                <a:solidFill>
                  <a:schemeClr val="bg1"/>
                </a:solidFill>
              </a:rPr>
              <a:t>O</a:t>
            </a:r>
          </a:p>
          <a:p>
            <a:pPr lvl="0" rtl="0">
              <a:lnSpc>
                <a:spcPct val="115000"/>
              </a:lnSpc>
              <a:spcBef>
                <a:spcPts val="0"/>
              </a:spcBef>
              <a:spcAft>
                <a:spcPts val="700"/>
              </a:spcAft>
              <a:buClr>
                <a:schemeClr val="dk1"/>
              </a:buClr>
              <a:buSzPct val="91666"/>
              <a:buFont typeface="Arial"/>
              <a:buNone/>
            </a:pPr>
            <a:r>
              <a:rPr lang="en-US" sz="1550" dirty="0">
                <a:solidFill>
                  <a:schemeClr val="bg1"/>
                </a:solidFill>
              </a:rPr>
              <a:t>In this case, the use of KMnO</a:t>
            </a:r>
            <a:r>
              <a:rPr lang="en-US" sz="1550" baseline="-25000" dirty="0">
                <a:solidFill>
                  <a:schemeClr val="bg1"/>
                </a:solidFill>
              </a:rPr>
              <a:t>4 </a:t>
            </a:r>
            <a:r>
              <a:rPr lang="en-US" sz="1550" dirty="0">
                <a:solidFill>
                  <a:schemeClr val="bg1"/>
                </a:solidFill>
              </a:rPr>
              <a:t>as a titrant is particularly useful, because it can act as its own indicator; this is due to the fact that the KMnO</a:t>
            </a:r>
            <a:r>
              <a:rPr lang="en-US" sz="1550" baseline="-25000" dirty="0">
                <a:solidFill>
                  <a:schemeClr val="bg1"/>
                </a:solidFill>
              </a:rPr>
              <a:t>4</a:t>
            </a:r>
            <a:r>
              <a:rPr lang="en-US" sz="1550" dirty="0">
                <a:solidFill>
                  <a:schemeClr val="bg1"/>
                </a:solidFill>
              </a:rPr>
              <a:t> solution is bright purple, while the Fe</a:t>
            </a:r>
            <a:r>
              <a:rPr lang="en-US" sz="1550" baseline="30000" dirty="0">
                <a:solidFill>
                  <a:schemeClr val="bg1"/>
                </a:solidFill>
              </a:rPr>
              <a:t>2+</a:t>
            </a:r>
            <a:r>
              <a:rPr lang="en-US" sz="1550" dirty="0">
                <a:solidFill>
                  <a:schemeClr val="bg1"/>
                </a:solidFill>
              </a:rPr>
              <a:t> solution is colorless. It is therefore possible to see when the titration has reached its endpoint, because the solution will remain slightly purple from the unreacted KMnO</a:t>
            </a:r>
            <a:r>
              <a:rPr lang="en-US" sz="1550" baseline="-25000" dirty="0">
                <a:solidFill>
                  <a:schemeClr val="bg1"/>
                </a:solidFill>
              </a:rPr>
              <a:t>4</a:t>
            </a:r>
          </a:p>
        </p:txBody>
      </p:sp>
      <p:sp>
        <p:nvSpPr>
          <p:cNvPr id="13" name="Shape 248"/>
          <p:cNvSpPr txBox="1"/>
          <p:nvPr/>
        </p:nvSpPr>
        <p:spPr>
          <a:xfrm>
            <a:off x="8097582" y="-32651"/>
            <a:ext cx="97957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4"/>
              </a:rPr>
              <a:t>Source</a:t>
            </a:r>
          </a:p>
        </p:txBody>
      </p:sp>
      <p:sp>
        <p:nvSpPr>
          <p:cNvPr id="14" name="Shape 249"/>
          <p:cNvSpPr txBox="1"/>
          <p:nvPr/>
        </p:nvSpPr>
        <p:spPr>
          <a:xfrm>
            <a:off x="8157538" y="1816853"/>
            <a:ext cx="89495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5"/>
              </a:rPr>
              <a:t>Video</a:t>
            </a:r>
          </a:p>
        </p:txBody>
      </p:sp>
    </p:spTree>
    <p:extLst>
      <p:ext uri="{BB962C8B-B14F-4D97-AF65-F5344CB8AC3E}">
        <p14:creationId xmlns:p14="http://schemas.microsoft.com/office/powerpoint/2010/main" val="3479274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70810"/>
            <a:ext cx="7556313" cy="1116106"/>
          </a:xfrm>
        </p:spPr>
        <p:txBody>
          <a:bodyPr/>
          <a:lstStyle/>
          <a:p>
            <a:r>
              <a:rPr lang="en-US" dirty="0" smtClean="0"/>
              <a:t>Evidence of Chemical Change</a:t>
            </a:r>
            <a:endParaRPr lang="en-US" dirty="0"/>
          </a:p>
        </p:txBody>
      </p:sp>
      <p:sp>
        <p:nvSpPr>
          <p:cNvPr id="7" name="Text Placeholder 5"/>
          <p:cNvSpPr>
            <a:spLocks noGrp="1"/>
          </p:cNvSpPr>
          <p:nvPr/>
        </p:nvSpPr>
        <p:spPr>
          <a:xfrm>
            <a:off x="210986" y="904514"/>
            <a:ext cx="7558960" cy="3512877"/>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9" name="TextBox 8"/>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8156093" y="1579600"/>
            <a:ext cx="894959" cy="369332"/>
          </a:xfrm>
          <a:prstGeom prst="rect">
            <a:avLst/>
          </a:prstGeom>
          <a:noFill/>
        </p:spPr>
        <p:txBody>
          <a:bodyPr wrap="square" rtlCol="0">
            <a:spAutoFit/>
          </a:bodyPr>
          <a:lstStyle/>
          <a:p>
            <a:pPr defTabSz="457200"/>
            <a:r>
              <a:rPr lang="en-US" sz="1800" kern="1200" dirty="0">
                <a:solidFill>
                  <a:prstClr val="black"/>
                </a:solidFill>
                <a:latin typeface="Rockwell"/>
                <a:hlinkClick r:id="rId3"/>
              </a:rPr>
              <a:t>Video</a:t>
            </a:r>
            <a:endParaRPr lang="en-US" sz="1800" kern="1200" dirty="0">
              <a:solidFill>
                <a:prstClr val="black"/>
              </a:solidFill>
              <a:latin typeface="Rockwell"/>
            </a:endParaRPr>
          </a:p>
        </p:txBody>
      </p:sp>
      <p:sp>
        <p:nvSpPr>
          <p:cNvPr id="10" name="Shape 260"/>
          <p:cNvSpPr txBox="1"/>
          <p:nvPr/>
        </p:nvSpPr>
        <p:spPr>
          <a:xfrm>
            <a:off x="0" y="5993604"/>
            <a:ext cx="9144000" cy="774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chemeClr val="dk1"/>
                </a:solidFill>
                <a:latin typeface="+mn-lt"/>
                <a:ea typeface="Rokkitt"/>
                <a:cs typeface="Rokkitt"/>
                <a:sym typeface="Rokkitt"/>
              </a:rPr>
              <a:t>LO 3.10: Evaluate </a:t>
            </a:r>
            <a:r>
              <a:rPr lang="en-US" sz="1800" dirty="0">
                <a:solidFill>
                  <a:schemeClr val="dk1"/>
                </a:solidFill>
                <a:latin typeface="+mn-lt"/>
                <a:ea typeface="Rokkitt"/>
                <a:cs typeface="Rokkitt"/>
                <a:sym typeface="Rokkitt"/>
              </a:rPr>
              <a:t>the classification of a process as a </a:t>
            </a:r>
            <a:r>
              <a:rPr lang="en-US" sz="1800" dirty="0" smtClean="0">
                <a:solidFill>
                  <a:schemeClr val="dk1"/>
                </a:solidFill>
                <a:latin typeface="+mn-lt"/>
                <a:ea typeface="Rokkitt"/>
                <a:cs typeface="Rokkitt"/>
                <a:sym typeface="Rokkitt"/>
              </a:rPr>
              <a:t>physical, chemical, </a:t>
            </a:r>
            <a:r>
              <a:rPr lang="en-US" sz="1800" dirty="0">
                <a:solidFill>
                  <a:schemeClr val="dk1"/>
                </a:solidFill>
                <a:latin typeface="+mn-lt"/>
                <a:ea typeface="Rokkitt"/>
                <a:cs typeface="Rokkitt"/>
                <a:sym typeface="Rokkitt"/>
              </a:rPr>
              <a:t>or ambiguous change based on both macroscopic observations and the distinction between rearrangement of covalent interactions and </a:t>
            </a:r>
            <a:r>
              <a:rPr lang="en-US" sz="1800" dirty="0" err="1">
                <a:solidFill>
                  <a:schemeClr val="dk1"/>
                </a:solidFill>
                <a:latin typeface="+mn-lt"/>
                <a:ea typeface="Rokkitt"/>
                <a:cs typeface="Rokkitt"/>
                <a:sym typeface="Rokkitt"/>
              </a:rPr>
              <a:t>noncovalent</a:t>
            </a:r>
            <a:r>
              <a:rPr lang="en-US" sz="1800" dirty="0">
                <a:solidFill>
                  <a:schemeClr val="dk1"/>
                </a:solidFill>
                <a:latin typeface="+mn-lt"/>
                <a:ea typeface="Rokkitt"/>
                <a:cs typeface="Rokkitt"/>
                <a:sym typeface="Rokkitt"/>
              </a:rPr>
              <a:t> interactions</a:t>
            </a:r>
            <a:r>
              <a:rPr lang="en-US" sz="1800" dirty="0">
                <a:solidFill>
                  <a:schemeClr val="dk1"/>
                </a:solidFill>
                <a:latin typeface="Rokkitt"/>
                <a:ea typeface="Rokkitt"/>
                <a:cs typeface="Rokkitt"/>
                <a:sym typeface="Rokkitt"/>
              </a:rPr>
              <a:t>.</a:t>
            </a: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Font typeface="Arial"/>
              <a:buNone/>
            </a:pPr>
            <a:endParaRPr sz="1200" dirty="0">
              <a:solidFill>
                <a:schemeClr val="dk1"/>
              </a:solidFill>
            </a:endParaRP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SzPct val="25000"/>
              <a:buNone/>
            </a:pPr>
            <a:r>
              <a:rPr lang="en-US" sz="1800" dirty="0">
                <a:solidFill>
                  <a:schemeClr val="dk1"/>
                </a:solidFill>
                <a:latin typeface="Rokkitt"/>
                <a:ea typeface="Rokkitt"/>
                <a:cs typeface="Rokkitt"/>
                <a:sym typeface="Rokkitt"/>
              </a:rPr>
              <a:t>															</a:t>
            </a:r>
          </a:p>
        </p:txBody>
      </p:sp>
      <p:sp>
        <p:nvSpPr>
          <p:cNvPr id="2" name="Rectangle 1"/>
          <p:cNvSpPr/>
          <p:nvPr/>
        </p:nvSpPr>
        <p:spPr>
          <a:xfrm>
            <a:off x="8157537" y="1814074"/>
            <a:ext cx="919619" cy="369332"/>
          </a:xfrm>
          <a:prstGeom prst="rect">
            <a:avLst/>
          </a:prstGeom>
        </p:spPr>
        <p:txBody>
          <a:bodyPr wrap="square">
            <a:spAutoFit/>
          </a:bodyPr>
          <a:lstStyle/>
          <a:p>
            <a:pPr defTabSz="457200"/>
            <a:r>
              <a:rPr lang="en-US" sz="1800" kern="1200" dirty="0">
                <a:solidFill>
                  <a:prstClr val="black"/>
                </a:solidFill>
                <a:latin typeface="Rockwell"/>
                <a:hlinkClick r:id="rId4"/>
              </a:rPr>
              <a:t>Video</a:t>
            </a:r>
            <a:endParaRPr lang="en-US" sz="1800" kern="1200" dirty="0">
              <a:solidFill>
                <a:prstClr val="black"/>
              </a:solidFill>
              <a:latin typeface="Rockwell"/>
            </a:endParaRPr>
          </a:p>
        </p:txBody>
      </p:sp>
      <p:pic>
        <p:nvPicPr>
          <p:cNvPr id="3" name="Picture 2"/>
          <p:cNvPicPr>
            <a:picLocks noChangeAspect="1"/>
          </p:cNvPicPr>
          <p:nvPr/>
        </p:nvPicPr>
        <p:blipFill>
          <a:blip r:embed="rId5"/>
          <a:stretch>
            <a:fillRect/>
          </a:stretch>
        </p:blipFill>
        <p:spPr>
          <a:xfrm>
            <a:off x="2078640" y="507307"/>
            <a:ext cx="4733656" cy="1732780"/>
          </a:xfrm>
          <a:prstGeom prst="rect">
            <a:avLst/>
          </a:prstGeom>
          <a:ln w="38100" cmpd="sng">
            <a:solidFill>
              <a:schemeClr val="accent1"/>
            </a:solidFill>
          </a:ln>
        </p:spPr>
      </p:pic>
      <p:sp>
        <p:nvSpPr>
          <p:cNvPr id="6" name="TextBox 5"/>
          <p:cNvSpPr txBox="1"/>
          <p:nvPr/>
        </p:nvSpPr>
        <p:spPr>
          <a:xfrm>
            <a:off x="102946" y="2386062"/>
            <a:ext cx="8948106" cy="36933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numCol="2" rtlCol="0">
            <a:spAutoFit/>
          </a:bodyPr>
          <a:lstStyle/>
          <a:p>
            <a:r>
              <a:rPr lang="en-US" sz="1550" b="1" u="sng" dirty="0" smtClean="0"/>
              <a:t>Chemical Changes:</a:t>
            </a:r>
          </a:p>
          <a:p>
            <a:r>
              <a:rPr lang="en-US" sz="1550" dirty="0" smtClean="0"/>
              <a:t>Production of a gas:</a:t>
            </a:r>
          </a:p>
          <a:p>
            <a:r>
              <a:rPr lang="en-US" sz="1550" dirty="0" smtClean="0"/>
              <a:t>2KClO</a:t>
            </a:r>
            <a:r>
              <a:rPr lang="en-US" sz="1550" baseline="-25000" dirty="0" smtClean="0"/>
              <a:t>3</a:t>
            </a:r>
            <a:r>
              <a:rPr lang="en-US" sz="1550" dirty="0" smtClean="0"/>
              <a:t> </a:t>
            </a:r>
            <a:r>
              <a:rPr lang="en-US" sz="1550" baseline="-25000" dirty="0" smtClean="0"/>
              <a:t>(s) </a:t>
            </a:r>
            <a:r>
              <a:rPr lang="en-US" sz="1550" dirty="0" smtClean="0"/>
              <a:t>+ heat </a:t>
            </a:r>
            <a:r>
              <a:rPr lang="is-IS" sz="1550" dirty="0" smtClean="0"/>
              <a:t>→ 2KCl </a:t>
            </a:r>
            <a:r>
              <a:rPr lang="en-US" sz="1550" baseline="-25000" dirty="0"/>
              <a:t>(s</a:t>
            </a:r>
            <a:r>
              <a:rPr lang="en-US" sz="1550" baseline="-25000" dirty="0" smtClean="0"/>
              <a:t>) </a:t>
            </a:r>
            <a:r>
              <a:rPr lang="en-US" sz="1550" dirty="0" smtClean="0"/>
              <a:t>+</a:t>
            </a:r>
            <a:r>
              <a:rPr lang="en-US" sz="1550" baseline="-25000" dirty="0" smtClean="0"/>
              <a:t> </a:t>
            </a:r>
            <a:r>
              <a:rPr lang="en-US" sz="1550" dirty="0" smtClean="0"/>
              <a:t> 3O</a:t>
            </a:r>
            <a:r>
              <a:rPr lang="en-US" sz="1550" baseline="-25000" dirty="0" smtClean="0"/>
              <a:t>2 (g)</a:t>
            </a:r>
          </a:p>
          <a:p>
            <a:endParaRPr lang="en-US" sz="1550" baseline="-25000" dirty="0"/>
          </a:p>
          <a:p>
            <a:r>
              <a:rPr lang="is-IS" sz="1550" dirty="0"/>
              <a:t>Formation of a precipitate:</a:t>
            </a:r>
          </a:p>
          <a:p>
            <a:r>
              <a:rPr lang="is-IS" sz="1550" dirty="0"/>
              <a:t>AgNO</a:t>
            </a:r>
            <a:r>
              <a:rPr lang="is-IS" sz="1550" baseline="-25000" dirty="0"/>
              <a:t>3</a:t>
            </a:r>
            <a:r>
              <a:rPr lang="is-IS" sz="1550" dirty="0"/>
              <a:t>)</a:t>
            </a:r>
            <a:r>
              <a:rPr lang="is-IS" sz="1550" baseline="-25000" dirty="0"/>
              <a:t> (aq)</a:t>
            </a:r>
            <a:r>
              <a:rPr lang="is-IS" sz="1550" dirty="0"/>
              <a:t> + KCl </a:t>
            </a:r>
            <a:r>
              <a:rPr lang="is-IS" sz="1550" baseline="-25000" dirty="0"/>
              <a:t>(aq)</a:t>
            </a:r>
            <a:r>
              <a:rPr lang="is-IS" sz="1550" dirty="0"/>
              <a:t> → AgCl </a:t>
            </a:r>
            <a:r>
              <a:rPr lang="is-IS" sz="1550" baseline="-25000" dirty="0"/>
              <a:t>(s)</a:t>
            </a:r>
            <a:r>
              <a:rPr lang="is-IS" sz="1550" dirty="0"/>
              <a:t>+ 2KNO</a:t>
            </a:r>
            <a:r>
              <a:rPr lang="is-IS" sz="1550" baseline="-25000" dirty="0"/>
              <a:t>3 (aq)</a:t>
            </a:r>
          </a:p>
          <a:p>
            <a:endParaRPr lang="en-US" sz="1550" baseline="-25000" dirty="0" smtClean="0"/>
          </a:p>
          <a:p>
            <a:r>
              <a:rPr lang="is-IS" sz="1550" dirty="0" smtClean="0"/>
              <a:t>Change </a:t>
            </a:r>
            <a:r>
              <a:rPr lang="is-IS" sz="1550" dirty="0"/>
              <a:t>in color:</a:t>
            </a:r>
          </a:p>
          <a:p>
            <a:r>
              <a:rPr lang="is-IS" sz="1550" dirty="0"/>
              <a:t>Two white solids react to produce a mixture of a </a:t>
            </a:r>
            <a:r>
              <a:rPr lang="is-IS" sz="1550" dirty="0" smtClean="0"/>
              <a:t>yellow </a:t>
            </a:r>
            <a:r>
              <a:rPr lang="is-IS" sz="1550" dirty="0"/>
              <a:t>and a white solid when shaken forcefully!</a:t>
            </a:r>
          </a:p>
          <a:p>
            <a:r>
              <a:rPr lang="is-IS" sz="1550" dirty="0"/>
              <a:t>Pb(NO</a:t>
            </a:r>
            <a:r>
              <a:rPr lang="is-IS" sz="1550" baseline="-25000" dirty="0"/>
              <a:t>3</a:t>
            </a:r>
            <a:r>
              <a:rPr lang="is-IS" sz="1550" dirty="0"/>
              <a:t>)</a:t>
            </a:r>
            <a:r>
              <a:rPr lang="is-IS" sz="1550" baseline="-25000" dirty="0"/>
              <a:t>2 (s)</a:t>
            </a:r>
            <a:r>
              <a:rPr lang="is-IS" sz="1550" dirty="0"/>
              <a:t> + 2KI </a:t>
            </a:r>
            <a:r>
              <a:rPr lang="is-IS" sz="1550" baseline="-25000" dirty="0"/>
              <a:t>(s)</a:t>
            </a:r>
            <a:r>
              <a:rPr lang="is-IS" sz="1550" dirty="0"/>
              <a:t> → PbI</a:t>
            </a:r>
            <a:r>
              <a:rPr lang="is-IS" sz="1550" baseline="-25000" dirty="0"/>
              <a:t>2</a:t>
            </a:r>
            <a:r>
              <a:rPr lang="is-IS" sz="1550" dirty="0"/>
              <a:t> </a:t>
            </a:r>
            <a:r>
              <a:rPr lang="is-IS" sz="1550" baseline="-25000" dirty="0"/>
              <a:t>(s)</a:t>
            </a:r>
            <a:r>
              <a:rPr lang="is-IS" sz="1550" dirty="0"/>
              <a:t>+ 2KNO</a:t>
            </a:r>
            <a:r>
              <a:rPr lang="is-IS" sz="1550" baseline="-25000" dirty="0"/>
              <a:t>3 (s</a:t>
            </a:r>
            <a:r>
              <a:rPr lang="is-IS" sz="1550" baseline="-25000" dirty="0" smtClean="0"/>
              <a:t>)</a:t>
            </a:r>
          </a:p>
          <a:p>
            <a:endParaRPr lang="is-IS" sz="1550" baseline="-25000" dirty="0"/>
          </a:p>
          <a:p>
            <a:r>
              <a:rPr lang="is-IS" sz="1550" dirty="0"/>
              <a:t>Production of </a:t>
            </a:r>
            <a:r>
              <a:rPr lang="is-IS" sz="1550" dirty="0" smtClean="0"/>
              <a:t>heat*:</a:t>
            </a:r>
            <a:endParaRPr lang="is-IS" sz="1550" dirty="0"/>
          </a:p>
          <a:p>
            <a:r>
              <a:rPr lang="is-IS" sz="1550" dirty="0"/>
              <a:t>2 Mg </a:t>
            </a:r>
            <a:r>
              <a:rPr lang="is-IS" sz="1550" baseline="-25000" dirty="0"/>
              <a:t>(s)</a:t>
            </a:r>
            <a:r>
              <a:rPr lang="is-IS" sz="1550" dirty="0"/>
              <a:t> + O</a:t>
            </a:r>
            <a:r>
              <a:rPr lang="is-IS" sz="1550" baseline="-25000" dirty="0"/>
              <a:t>2 (s)</a:t>
            </a:r>
            <a:r>
              <a:rPr lang="is-IS" sz="1550" dirty="0"/>
              <a:t> → 2MgO </a:t>
            </a:r>
            <a:r>
              <a:rPr lang="is-IS" sz="1550" baseline="-25000" dirty="0"/>
              <a:t>(s) </a:t>
            </a:r>
            <a:r>
              <a:rPr lang="is-IS" sz="1550" dirty="0"/>
              <a:t>+ </a:t>
            </a:r>
            <a:r>
              <a:rPr lang="is-IS" sz="1550" dirty="0" smtClean="0"/>
              <a:t>heat</a:t>
            </a:r>
          </a:p>
          <a:p>
            <a:r>
              <a:rPr lang="is-IS" sz="1550" dirty="0" smtClean="0"/>
              <a:t>*can also include the absorption of heat </a:t>
            </a:r>
          </a:p>
          <a:p>
            <a:endParaRPr lang="is-IS" sz="1550" dirty="0" smtClean="0"/>
          </a:p>
          <a:p>
            <a:r>
              <a:rPr lang="is-IS" sz="1550" b="1" u="sng" dirty="0" smtClean="0"/>
              <a:t>Physical Changes: </a:t>
            </a:r>
          </a:p>
          <a:p>
            <a:r>
              <a:rPr lang="is-IS" sz="1550" dirty="0" smtClean="0"/>
              <a:t>may produce similar visible evidence (i.e. </a:t>
            </a:r>
            <a:r>
              <a:rPr lang="en-US" sz="1550" dirty="0"/>
              <a:t>b</a:t>
            </a:r>
            <a:r>
              <a:rPr lang="is-IS" sz="1550" dirty="0" smtClean="0"/>
              <a:t>oiling water creates “bubbles,” but bonds are not broken and reformed. No new substances are made.</a:t>
            </a:r>
          </a:p>
          <a:p>
            <a:endParaRPr lang="is-IS" sz="1550" dirty="0"/>
          </a:p>
          <a:p>
            <a:endParaRPr lang="en-US" sz="1550" baseline="-25000" dirty="0" smtClean="0"/>
          </a:p>
          <a:p>
            <a:endParaRPr lang="en-US" baseline="-25000" dirty="0"/>
          </a:p>
          <a:p>
            <a:endParaRPr lang="en-US" baseline="-25000" dirty="0" smtClean="0"/>
          </a:p>
          <a:p>
            <a:endParaRPr lang="en-US" baseline="-25000" dirty="0" smtClean="0"/>
          </a:p>
          <a:p>
            <a:endParaRPr lang="en-US" baseline="-25000" dirty="0" smtClean="0"/>
          </a:p>
          <a:p>
            <a:endParaRPr lang="en-US" baseline="-25000" dirty="0" smtClean="0"/>
          </a:p>
          <a:p>
            <a:endParaRPr lang="en-US" baseline="-25000" dirty="0" smtClean="0"/>
          </a:p>
          <a:p>
            <a:endParaRPr lang="en-US" baseline="-25000" dirty="0"/>
          </a:p>
          <a:p>
            <a:endParaRPr lang="en-US" baseline="-25000" dirty="0" smtClean="0"/>
          </a:p>
          <a:p>
            <a:endParaRPr lang="en-US" baseline="-25000" dirty="0"/>
          </a:p>
          <a:p>
            <a:endParaRPr lang="en-US" baseline="-25000" dirty="0" smtClean="0"/>
          </a:p>
          <a:p>
            <a:endParaRPr lang="en-US" baseline="-25000" dirty="0"/>
          </a:p>
        </p:txBody>
      </p:sp>
      <p:sp>
        <p:nvSpPr>
          <p:cNvPr id="8" name="TextBox 7"/>
          <p:cNvSpPr txBox="1"/>
          <p:nvPr/>
        </p:nvSpPr>
        <p:spPr>
          <a:xfrm>
            <a:off x="8164383" y="2058465"/>
            <a:ext cx="824414" cy="369332"/>
          </a:xfrm>
          <a:prstGeom prst="rect">
            <a:avLst/>
          </a:prstGeom>
          <a:noFill/>
        </p:spPr>
        <p:txBody>
          <a:bodyPr wrap="none" rtlCol="0">
            <a:spAutoFit/>
          </a:bodyPr>
          <a:lstStyle/>
          <a:p>
            <a:r>
              <a:rPr lang="en-US" sz="1800" dirty="0" smtClean="0">
                <a:latin typeface="Rockwell"/>
                <a:cs typeface="Rockwell"/>
                <a:hlinkClick r:id="rId6"/>
              </a:rPr>
              <a:t>Video</a:t>
            </a:r>
            <a:endParaRPr lang="en-US" sz="1800" dirty="0">
              <a:latin typeface="Rockwell"/>
              <a:cs typeface="Rockwell"/>
            </a:endParaRPr>
          </a:p>
        </p:txBody>
      </p:sp>
      <p:sp>
        <p:nvSpPr>
          <p:cNvPr id="13" name="Cloud Callout 12"/>
          <p:cNvSpPr/>
          <p:nvPr/>
        </p:nvSpPr>
        <p:spPr>
          <a:xfrm>
            <a:off x="1252510" y="711473"/>
            <a:ext cx="4711457" cy="4101254"/>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 it is a common misconception that boiling water makes O</a:t>
            </a:r>
            <a:r>
              <a:rPr lang="en-US" baseline="-25000" dirty="0" smtClean="0"/>
              <a:t>2</a:t>
            </a:r>
            <a:r>
              <a:rPr lang="en-US" dirty="0" smtClean="0"/>
              <a:t> and H</a:t>
            </a:r>
            <a:r>
              <a:rPr lang="en-US" baseline="-25000" dirty="0" smtClean="0"/>
              <a:t>2</a:t>
            </a:r>
            <a:r>
              <a:rPr lang="en-US" dirty="0" smtClean="0"/>
              <a:t> gas. Notice that the water molecule stays intact as the water boils. Covalent bonds are not broken with this physical change- only intermolecular attractions (hydrogen bonds) between water molecules.</a:t>
            </a:r>
            <a:endParaRPr lang="en-US" dirty="0"/>
          </a:p>
        </p:txBody>
      </p:sp>
      <p:pic>
        <p:nvPicPr>
          <p:cNvPr id="12" name="Picture 11" descr="boilingwater.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3176" y="3784169"/>
            <a:ext cx="3442307" cy="2113132"/>
          </a:xfrm>
          <a:prstGeom prst="rect">
            <a:avLst/>
          </a:prstGeom>
          <a:ln w="38100" cmpd="sng">
            <a:solidFill>
              <a:schemeClr val="accent1"/>
            </a:solidFill>
          </a:ln>
        </p:spPr>
      </p:pic>
    </p:spTree>
    <p:extLst>
      <p:ext uri="{BB962C8B-B14F-4D97-AF65-F5344CB8AC3E}">
        <p14:creationId xmlns:p14="http://schemas.microsoft.com/office/powerpoint/2010/main" val="209903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Energy Changes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0" y="6304002"/>
            <a:ext cx="9144000" cy="553998"/>
          </a:xfrm>
          <a:prstGeom prst="rect">
            <a:avLst/>
          </a:prstGeom>
          <a:noFill/>
        </p:spPr>
        <p:txBody>
          <a:bodyPr wrap="square" rtlCol="0">
            <a:spAutoFit/>
          </a:bodyPr>
          <a:lstStyle/>
          <a:p>
            <a:pPr defTabSz="457200"/>
            <a:r>
              <a:rPr lang="en-US" sz="1200" kern="1200" dirty="0" smtClean="0">
                <a:solidFill>
                  <a:prstClr val="black"/>
                </a:solidFill>
                <a:latin typeface="Rockwell"/>
                <a:ea typeface="+mn-ea"/>
                <a:cs typeface="+mn-cs"/>
              </a:rPr>
              <a:t>LO 3.11: 	</a:t>
            </a:r>
            <a:r>
              <a:rPr lang="en-US" sz="1200" dirty="0">
                <a:solidFill>
                  <a:schemeClr val="dk1"/>
                </a:solidFill>
                <a:latin typeface="+mn-lt"/>
              </a:rPr>
              <a:t>The student is able to interpret observations regarding macroscopic energy changes associated with a reaction or process to generate a relevant symbolic and/or graphical representation of the energy changes.</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3"/>
              </a:rPr>
              <a:t>Video</a:t>
            </a:r>
            <a:endParaRPr lang="en-US" sz="1800" kern="1200" dirty="0">
              <a:solidFill>
                <a:prstClr val="black"/>
              </a:solidFill>
              <a:latin typeface="Rockwell"/>
              <a:ea typeface="+mn-ea"/>
              <a:cs typeface="+mn-cs"/>
            </a:endParaRPr>
          </a:p>
        </p:txBody>
      </p:sp>
      <p:sp>
        <p:nvSpPr>
          <p:cNvPr id="2" name="Rectangle 1"/>
          <p:cNvSpPr/>
          <p:nvPr/>
        </p:nvSpPr>
        <p:spPr>
          <a:xfrm>
            <a:off x="249572" y="934702"/>
            <a:ext cx="7077352" cy="2062103"/>
          </a:xfrm>
          <a:prstGeom prst="rect">
            <a:avLst/>
          </a:prstGeom>
        </p:spPr>
        <p:txBody>
          <a:bodyPr wrap="square">
            <a:spAutoFit/>
          </a:bodyPr>
          <a:lstStyle/>
          <a:p>
            <a:pPr marL="285750" indent="-285750">
              <a:buFont typeface="Wingdings" charset="2"/>
              <a:buChar char="§"/>
            </a:pPr>
            <a:r>
              <a:rPr lang="en-US" sz="1600" dirty="0">
                <a:latin typeface="+mn-lt"/>
              </a:rPr>
              <a:t>Chemical reactions involve the formation of new products </a:t>
            </a:r>
          </a:p>
          <a:p>
            <a:pPr marL="285750" indent="-285750">
              <a:buFont typeface="Wingdings" charset="2"/>
              <a:buChar char="§"/>
            </a:pPr>
            <a:r>
              <a:rPr lang="en-US" sz="1600" dirty="0">
                <a:latin typeface="+mn-lt"/>
              </a:rPr>
              <a:t>Bonds between atoms or ions in the reactants must be BROKEN </a:t>
            </a:r>
            <a:r>
              <a:rPr lang="en-US" sz="1600" dirty="0" smtClean="0">
                <a:latin typeface="+mn-lt"/>
              </a:rPr>
              <a:t>(the enthalpy of the system is increasing  </a:t>
            </a:r>
            <a:r>
              <a:rPr lang="is-IS" sz="1600" dirty="0">
                <a:latin typeface="+mn-lt"/>
              </a:rPr>
              <a:t>… ENDOTHERMIC process</a:t>
            </a:r>
            <a:r>
              <a:rPr lang="is-IS" sz="1600" dirty="0" smtClean="0">
                <a:latin typeface="+mn-lt"/>
              </a:rPr>
              <a:t>)</a:t>
            </a:r>
            <a:endParaRPr lang="is-IS" sz="1600" dirty="0">
              <a:latin typeface="+mn-lt"/>
            </a:endParaRPr>
          </a:p>
          <a:p>
            <a:pPr marL="285750" indent="-285750">
              <a:buFont typeface="Wingdings" charset="2"/>
              <a:buChar char="§"/>
            </a:pPr>
            <a:r>
              <a:rPr lang="is-IS" sz="1600" dirty="0">
                <a:latin typeface="+mn-lt"/>
              </a:rPr>
              <a:t>Bonds are then FORMED between atoms or ions to make the producsts of the reaction. </a:t>
            </a:r>
            <a:r>
              <a:rPr lang="is-IS" sz="1600" dirty="0" smtClean="0">
                <a:latin typeface="+mn-lt"/>
              </a:rPr>
              <a:t>(the enthalpy of hte system is decreasing.</a:t>
            </a:r>
            <a:r>
              <a:rPr lang="is-IS" sz="1600" dirty="0">
                <a:latin typeface="+mn-lt"/>
              </a:rPr>
              <a:t>..EXOTHERMIC process</a:t>
            </a:r>
            <a:r>
              <a:rPr lang="is-IS" sz="1600" dirty="0" smtClean="0">
                <a:latin typeface="+mn-lt"/>
              </a:rPr>
              <a:t>) </a:t>
            </a:r>
          </a:p>
          <a:p>
            <a:pPr lvl="7"/>
            <a:endParaRPr lang="is-IS" sz="1600" dirty="0">
              <a:latin typeface="+mn-lt"/>
            </a:endParaRPr>
          </a:p>
          <a:p>
            <a:pPr marL="285750" indent="-285750">
              <a:buFont typeface="Wingdings" charset="2"/>
              <a:buChar char="§"/>
            </a:pPr>
            <a:endParaRPr lang="is-IS" sz="1600" dirty="0" smtClean="0">
              <a:sym typeface="Wingdings"/>
            </a:endParaRPr>
          </a:p>
        </p:txBody>
      </p:sp>
      <p:sp>
        <p:nvSpPr>
          <p:cNvPr id="3" name="TextBox 2"/>
          <p:cNvSpPr txBox="1"/>
          <p:nvPr/>
        </p:nvSpPr>
        <p:spPr>
          <a:xfrm>
            <a:off x="8157538" y="2186186"/>
            <a:ext cx="836475" cy="369332"/>
          </a:xfrm>
          <a:prstGeom prst="rect">
            <a:avLst/>
          </a:prstGeom>
          <a:noFill/>
        </p:spPr>
        <p:txBody>
          <a:bodyPr wrap="none" rtlCol="0">
            <a:spAutoFit/>
          </a:bodyPr>
          <a:lstStyle/>
          <a:p>
            <a:r>
              <a:rPr lang="en-US" sz="1800" dirty="0" smtClean="0">
                <a:latin typeface="Rockwell"/>
                <a:cs typeface="Rockwell"/>
                <a:hlinkClick r:id="rId4"/>
              </a:rPr>
              <a:t>Video</a:t>
            </a:r>
            <a:endParaRPr lang="en-US" sz="1800" dirty="0">
              <a:latin typeface="Rockwell"/>
              <a:cs typeface="Rockwell"/>
            </a:endParaRPr>
          </a:p>
        </p:txBody>
      </p:sp>
      <p:pic>
        <p:nvPicPr>
          <p:cNvPr id="6" name="Picture 5"/>
          <p:cNvPicPr>
            <a:picLocks noChangeAspect="1"/>
          </p:cNvPicPr>
          <p:nvPr/>
        </p:nvPicPr>
        <p:blipFill>
          <a:blip r:embed="rId5"/>
          <a:stretch>
            <a:fillRect/>
          </a:stretch>
        </p:blipFill>
        <p:spPr>
          <a:xfrm>
            <a:off x="982780" y="2702627"/>
            <a:ext cx="6002215" cy="3578019"/>
          </a:xfrm>
          <a:prstGeom prst="rect">
            <a:avLst/>
          </a:prstGeom>
          <a:ln w="38100" cmpd="sng">
            <a:solidFill>
              <a:schemeClr val="accent1"/>
            </a:solidFill>
          </a:ln>
        </p:spPr>
      </p:pic>
    </p:spTree>
    <p:extLst>
      <p:ext uri="{BB962C8B-B14F-4D97-AF65-F5344CB8AC3E}">
        <p14:creationId xmlns:p14="http://schemas.microsoft.com/office/powerpoint/2010/main" val="204774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104" y="1086289"/>
            <a:ext cx="2095000" cy="1116106"/>
          </a:xfrm>
        </p:spPr>
        <p:txBody>
          <a:bodyPr/>
          <a:lstStyle/>
          <a:p>
            <a:r>
              <a:rPr lang="en-US" dirty="0" smtClean="0"/>
              <a:t>Galvanic Cell Potential</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3"/>
              </a:rPr>
              <a:t>Video</a:t>
            </a:r>
            <a:endParaRPr lang="en-US" sz="1800" kern="1200" dirty="0">
              <a:solidFill>
                <a:prstClr val="black"/>
              </a:solidFill>
              <a:latin typeface="Rockwell"/>
              <a:ea typeface="+mn-ea"/>
              <a:cs typeface="+mn-cs"/>
            </a:endParaRPr>
          </a:p>
        </p:txBody>
      </p:sp>
      <p:sp>
        <p:nvSpPr>
          <p:cNvPr id="13" name="Shape 279"/>
          <p:cNvSpPr txBox="1"/>
          <p:nvPr/>
        </p:nvSpPr>
        <p:spPr>
          <a:xfrm>
            <a:off x="0" y="6181724"/>
            <a:ext cx="9144000" cy="617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chemeClr val="dk1"/>
                </a:solidFill>
                <a:latin typeface="+mn-lt"/>
                <a:ea typeface="Rokkitt"/>
                <a:cs typeface="Rokkitt"/>
                <a:sym typeface="Rokkitt"/>
              </a:rPr>
              <a:t>LO</a:t>
            </a:r>
            <a:r>
              <a:rPr lang="en-US" sz="1800" dirty="0">
                <a:solidFill>
                  <a:schemeClr val="dk1"/>
                </a:solidFill>
                <a:latin typeface="+mn-lt"/>
                <a:ea typeface="Rokkitt"/>
                <a:cs typeface="Rokkitt"/>
                <a:sym typeface="Rokkitt"/>
              </a:rPr>
              <a:t> </a:t>
            </a:r>
            <a:r>
              <a:rPr lang="en-US" sz="1800" dirty="0" smtClean="0">
                <a:solidFill>
                  <a:schemeClr val="dk1"/>
                </a:solidFill>
                <a:latin typeface="+mn-lt"/>
                <a:ea typeface="Rokkitt"/>
                <a:cs typeface="Rokkitt"/>
                <a:sym typeface="Rokkitt"/>
              </a:rPr>
              <a:t>3.12: </a:t>
            </a:r>
            <a:r>
              <a:rPr lang="en-US" sz="1800" dirty="0">
                <a:solidFill>
                  <a:schemeClr val="dk1"/>
                </a:solidFill>
                <a:latin typeface="+mn-lt"/>
                <a:ea typeface="Rokkitt"/>
                <a:cs typeface="Rokkitt"/>
                <a:sym typeface="Rokkitt"/>
              </a:rPr>
              <a:t>M</a:t>
            </a:r>
            <a:r>
              <a:rPr lang="en-US" sz="1800" dirty="0" smtClean="0">
                <a:solidFill>
                  <a:schemeClr val="dk1"/>
                </a:solidFill>
                <a:latin typeface="+mn-lt"/>
                <a:ea typeface="Rokkitt"/>
                <a:cs typeface="Rokkitt"/>
                <a:sym typeface="Rokkitt"/>
              </a:rPr>
              <a:t>ake </a:t>
            </a:r>
            <a:r>
              <a:rPr lang="en-US" sz="1800" dirty="0">
                <a:solidFill>
                  <a:schemeClr val="dk1"/>
                </a:solidFill>
                <a:latin typeface="+mn-lt"/>
                <a:ea typeface="Rokkitt"/>
                <a:cs typeface="Rokkitt"/>
                <a:sym typeface="Rokkitt"/>
              </a:rPr>
              <a:t>qualitative or quantitative predictions about galvanic or electrolytic reactions based on half-cell reactions and potentials and/or Faraday’s laws</a:t>
            </a:r>
            <a:r>
              <a:rPr lang="en-US" sz="1800" dirty="0">
                <a:solidFill>
                  <a:schemeClr val="dk1"/>
                </a:solidFill>
                <a:latin typeface="Rokkitt"/>
                <a:ea typeface="Rokkitt"/>
                <a:cs typeface="Rokkitt"/>
                <a:sym typeface="Rokkitt"/>
              </a:rPr>
              <a:t>.</a:t>
            </a: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SzPct val="25000"/>
              <a:buNone/>
            </a:pPr>
            <a:r>
              <a:rPr lang="en-US" sz="1800" dirty="0">
                <a:solidFill>
                  <a:schemeClr val="dk1"/>
                </a:solidFill>
                <a:latin typeface="Rokkitt"/>
                <a:ea typeface="Rokkitt"/>
                <a:cs typeface="Rokkitt"/>
                <a:sym typeface="Rokkitt"/>
              </a:rPr>
              <a:t>															</a:t>
            </a:r>
          </a:p>
        </p:txBody>
      </p:sp>
      <p:pic>
        <p:nvPicPr>
          <p:cNvPr id="2" name="Picture 1" descr="Screen Shot 2016-04-08 at 6.09.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1529" y="87634"/>
            <a:ext cx="6002582" cy="6123439"/>
          </a:xfrm>
          <a:prstGeom prst="rect">
            <a:avLst/>
          </a:prstGeom>
          <a:ln w="38100" cmpd="sng">
            <a:solidFill>
              <a:schemeClr val="accent1"/>
            </a:solidFill>
          </a:ln>
        </p:spPr>
      </p:pic>
      <p:sp>
        <p:nvSpPr>
          <p:cNvPr id="15" name="Rounded Rectangle 14"/>
          <p:cNvSpPr/>
          <p:nvPr/>
        </p:nvSpPr>
        <p:spPr>
          <a:xfrm>
            <a:off x="2045379" y="4477816"/>
            <a:ext cx="5976594" cy="172914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3" name="TextBox 2"/>
          <p:cNvSpPr txBox="1"/>
          <p:nvPr/>
        </p:nvSpPr>
        <p:spPr>
          <a:xfrm>
            <a:off x="8157538" y="2186186"/>
            <a:ext cx="824414" cy="369332"/>
          </a:xfrm>
          <a:prstGeom prst="rect">
            <a:avLst/>
          </a:prstGeom>
          <a:noFill/>
        </p:spPr>
        <p:txBody>
          <a:bodyPr wrap="none" rtlCol="0">
            <a:spAutoFit/>
          </a:bodyPr>
          <a:lstStyle/>
          <a:p>
            <a:r>
              <a:rPr lang="en-US" sz="1800" dirty="0" smtClean="0">
                <a:latin typeface="Rockwell"/>
                <a:cs typeface="Rockwell"/>
                <a:hlinkClick r:id="rId5"/>
              </a:rPr>
              <a:t>Video</a:t>
            </a:r>
            <a:endParaRPr lang="en-US" sz="1800" dirty="0">
              <a:latin typeface="Rockwell"/>
              <a:cs typeface="Rockwell"/>
            </a:endParaRPr>
          </a:p>
        </p:txBody>
      </p:sp>
    </p:spTree>
    <p:extLst>
      <p:ext uri="{BB962C8B-B14F-4D97-AF65-F5344CB8AC3E}">
        <p14:creationId xmlns:p14="http://schemas.microsoft.com/office/powerpoint/2010/main" val="237881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Redox Reactions and Half Cells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0" y="6256427"/>
            <a:ext cx="9144000" cy="923330"/>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rPr>
              <a:t>LO 3.13: </a:t>
            </a:r>
            <a:r>
              <a:rPr lang="en-US" sz="1800" dirty="0">
                <a:solidFill>
                  <a:schemeClr val="dk1"/>
                </a:solidFill>
                <a:latin typeface="+mn-lt"/>
              </a:rPr>
              <a:t>The student can analyze data regarding galvanic or electrolytic cells to identify properties of the underlying redox reactio</a:t>
            </a:r>
            <a:r>
              <a:rPr lang="en-US" sz="1800" dirty="0">
                <a:solidFill>
                  <a:schemeClr val="dk1"/>
                </a:solidFill>
              </a:rPr>
              <a:t>ns</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sz="1800" dirty="0">
                <a:latin typeface="Rockwell"/>
                <a:cs typeface="Rockwell"/>
                <a:hlinkClick r:id="rId3"/>
              </a:rPr>
              <a:t>Video</a:t>
            </a:r>
            <a:endParaRPr lang="en-US" sz="1800" dirty="0">
              <a:latin typeface="Rockwell"/>
              <a:cs typeface="Rockwell"/>
            </a:endParaRPr>
          </a:p>
        </p:txBody>
      </p:sp>
      <p:pic>
        <p:nvPicPr>
          <p:cNvPr id="3" name="Picture 2" descr="Screen Shot 2016-04-08 at 6.08.34 PM.png"/>
          <p:cNvPicPr>
            <a:picLocks noChangeAspect="1"/>
          </p:cNvPicPr>
          <p:nvPr/>
        </p:nvPicPr>
        <p:blipFill rotWithShape="1">
          <a:blip r:embed="rId4">
            <a:extLst>
              <a:ext uri="{28A0092B-C50C-407E-A947-70E740481C1C}">
                <a14:useLocalDpi xmlns:a14="http://schemas.microsoft.com/office/drawing/2010/main" val="0"/>
              </a:ext>
            </a:extLst>
          </a:blip>
          <a:srcRect b="22911"/>
          <a:stretch/>
        </p:blipFill>
        <p:spPr>
          <a:xfrm>
            <a:off x="832980" y="979726"/>
            <a:ext cx="7133078" cy="5028278"/>
          </a:xfrm>
          <a:prstGeom prst="rect">
            <a:avLst/>
          </a:prstGeom>
          <a:ln w="38100" cmpd="sng">
            <a:solidFill>
              <a:schemeClr val="accent1"/>
            </a:solidFill>
          </a:ln>
        </p:spPr>
      </p:pic>
      <p:pic>
        <p:nvPicPr>
          <p:cNvPr id="14" name="Picture 13" descr="Screen Shot 2016-04-08 at 6.08.34 PM.png"/>
          <p:cNvPicPr>
            <a:picLocks noChangeAspect="1"/>
          </p:cNvPicPr>
          <p:nvPr/>
        </p:nvPicPr>
        <p:blipFill rotWithShape="1">
          <a:blip r:embed="rId4">
            <a:extLst>
              <a:ext uri="{28A0092B-C50C-407E-A947-70E740481C1C}">
                <a14:useLocalDpi xmlns:a14="http://schemas.microsoft.com/office/drawing/2010/main" val="0"/>
              </a:ext>
            </a:extLst>
          </a:blip>
          <a:srcRect t="80993"/>
          <a:stretch/>
        </p:blipFill>
        <p:spPr>
          <a:xfrm>
            <a:off x="286766" y="3520986"/>
            <a:ext cx="8671201" cy="150712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extBox 1"/>
          <p:cNvSpPr txBox="1"/>
          <p:nvPr/>
        </p:nvSpPr>
        <p:spPr>
          <a:xfrm>
            <a:off x="8133553" y="2159949"/>
            <a:ext cx="824414" cy="369332"/>
          </a:xfrm>
          <a:prstGeom prst="rect">
            <a:avLst/>
          </a:prstGeom>
          <a:noFill/>
        </p:spPr>
        <p:txBody>
          <a:bodyPr wrap="none" rtlCol="0">
            <a:spAutoFit/>
          </a:bodyPr>
          <a:lstStyle/>
          <a:p>
            <a:r>
              <a:rPr lang="en-US" sz="1800" dirty="0" smtClean="0">
                <a:latin typeface="Rockwell"/>
                <a:cs typeface="Rockwell"/>
                <a:hlinkClick r:id="rId5"/>
              </a:rPr>
              <a:t>Video</a:t>
            </a:r>
            <a:endParaRPr lang="en-US" sz="1800" dirty="0">
              <a:latin typeface="Rockwell"/>
              <a:cs typeface="Rockwell"/>
            </a:endParaRPr>
          </a:p>
        </p:txBody>
      </p:sp>
    </p:spTree>
    <p:extLst>
      <p:ext uri="{BB962C8B-B14F-4D97-AF65-F5344CB8AC3E}">
        <p14:creationId xmlns:p14="http://schemas.microsoft.com/office/powerpoint/2010/main" val="222062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204408"/>
            <a:ext cx="5638800" cy="1362075"/>
          </a:xfrm>
        </p:spPr>
        <p:txBody>
          <a:bodyPr>
            <a:normAutofit/>
          </a:bodyPr>
          <a:lstStyle/>
          <a:p>
            <a:r>
              <a:rPr lang="en-US" sz="4000" dirty="0" smtClean="0"/>
              <a:t>Big Idea #4</a:t>
            </a:r>
            <a:endParaRPr lang="en-US" sz="4000" dirty="0"/>
          </a:p>
        </p:txBody>
      </p:sp>
      <p:sp>
        <p:nvSpPr>
          <p:cNvPr id="6" name="Text Placeholder 5"/>
          <p:cNvSpPr>
            <a:spLocks noGrp="1"/>
          </p:cNvSpPr>
          <p:nvPr>
            <p:ph type="body" idx="1"/>
          </p:nvPr>
        </p:nvSpPr>
        <p:spPr>
          <a:xfrm>
            <a:off x="1706254" y="4619955"/>
            <a:ext cx="6628032" cy="1500187"/>
          </a:xfrm>
        </p:spPr>
        <p:txBody>
          <a:bodyPr>
            <a:normAutofit/>
          </a:bodyPr>
          <a:lstStyle/>
          <a:p>
            <a:r>
              <a:rPr lang="en-US" sz="5000" dirty="0" smtClean="0"/>
              <a:t>Kinetics</a:t>
            </a:r>
            <a:endParaRPr lang="en-US" sz="5000" dirty="0"/>
          </a:p>
        </p:txBody>
      </p:sp>
      <p:pic>
        <p:nvPicPr>
          <p:cNvPr id="3" name="Picture 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backgroundRemoval t="8972" b="97812" l="2041" r="98145">
                        <a14:foregroundMark x1="86364" y1="34136" x2="86364" y2="34136"/>
                        <a14:foregroundMark x1="88404" y1="69584" x2="88404" y2="69584"/>
                        <a14:foregroundMark x1="29499" y1="38293" x2="29499" y2="38293"/>
                        <a14:foregroundMark x1="8163" y1="39168" x2="8163" y2="39168"/>
                        <a14:foregroundMark x1="29406" y1="52079" x2="29406" y2="52079"/>
                      </a14:backgroundRemoval>
                    </a14:imgEffect>
                    <a14:imgEffect>
                      <a14:saturation sat="33000"/>
                    </a14:imgEffect>
                  </a14:imgLayer>
                </a14:imgProps>
              </a:ext>
            </a:extLst>
          </a:blip>
          <a:srcRect t="11913" b="434"/>
          <a:stretch/>
        </p:blipFill>
        <p:spPr>
          <a:xfrm>
            <a:off x="1394528" y="635948"/>
            <a:ext cx="7858329" cy="2920052"/>
          </a:xfrm>
          <a:prstGeom prst="rect">
            <a:avLst/>
          </a:prstGeom>
        </p:spPr>
      </p:pic>
    </p:spTree>
    <p:extLst>
      <p:ext uri="{BB962C8B-B14F-4D97-AF65-F5344CB8AC3E}">
        <p14:creationId xmlns:p14="http://schemas.microsoft.com/office/powerpoint/2010/main" val="272491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124200"/>
            <a:ext cx="5638800" cy="1362075"/>
          </a:xfrm>
        </p:spPr>
        <p:txBody>
          <a:bodyPr>
            <a:normAutofit/>
          </a:bodyPr>
          <a:lstStyle/>
          <a:p>
            <a:r>
              <a:rPr lang="en-US" sz="4000" dirty="0" smtClean="0"/>
              <a:t>Big Idea #3</a:t>
            </a:r>
            <a:endParaRPr lang="en-US" sz="4000" dirty="0"/>
          </a:p>
        </p:txBody>
      </p:sp>
      <p:sp>
        <p:nvSpPr>
          <p:cNvPr id="6" name="Text Placeholder 5"/>
          <p:cNvSpPr>
            <a:spLocks noGrp="1"/>
          </p:cNvSpPr>
          <p:nvPr>
            <p:ph type="body" idx="1"/>
          </p:nvPr>
        </p:nvSpPr>
        <p:spPr>
          <a:xfrm>
            <a:off x="1705429" y="4495800"/>
            <a:ext cx="6219371" cy="1500187"/>
          </a:xfrm>
        </p:spPr>
        <p:txBody>
          <a:bodyPr>
            <a:normAutofit/>
          </a:bodyPr>
          <a:lstStyle/>
          <a:p>
            <a:r>
              <a:rPr lang="en-US" sz="5000" dirty="0" smtClean="0"/>
              <a:t>Chemical Reactions</a:t>
            </a:r>
            <a:endParaRPr lang="en-US" sz="5000" dirty="0"/>
          </a:p>
        </p:txBody>
      </p:sp>
      <p:pic>
        <p:nvPicPr>
          <p:cNvPr id="4" name="Picture 3"/>
          <p:cNvPicPr>
            <a:picLocks noChangeAspect="1"/>
          </p:cNvPicPr>
          <p:nvPr/>
        </p:nvPicPr>
        <p:blipFill>
          <a:blip r:embed="rId2">
            <a:alphaModFix/>
          </a:blip>
          <a:stretch>
            <a:fillRect/>
          </a:stretch>
        </p:blipFill>
        <p:spPr>
          <a:xfrm>
            <a:off x="2496678" y="1078162"/>
            <a:ext cx="5962859" cy="1849522"/>
          </a:xfrm>
          <a:prstGeom prst="rect">
            <a:avLst/>
          </a:prstGeom>
          <a:ln w="76200" cmpd="sng">
            <a:solidFill>
              <a:schemeClr val="accent4"/>
            </a:solidFill>
          </a:ln>
        </p:spPr>
      </p:pic>
    </p:spTree>
    <p:extLst>
      <p:ext uri="{BB962C8B-B14F-4D97-AF65-F5344CB8AC3E}">
        <p14:creationId xmlns:p14="http://schemas.microsoft.com/office/powerpoint/2010/main" val="1240267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Factors Affecting Reaction Rate</a:t>
            </a:r>
            <a:endParaRPr lang="en-US" dirty="0"/>
          </a:p>
        </p:txBody>
      </p:sp>
      <p:sp>
        <p:nvSpPr>
          <p:cNvPr id="5" name="Content Placeholder 4"/>
          <p:cNvSpPr>
            <a:spLocks noGrp="1"/>
          </p:cNvSpPr>
          <p:nvPr>
            <p:ph sz="half" idx="1"/>
          </p:nvPr>
        </p:nvSpPr>
        <p:spPr>
          <a:xfrm>
            <a:off x="123298" y="3146825"/>
            <a:ext cx="3476970" cy="1575177"/>
          </a:xfrm>
          <a:ln>
            <a:solidFill>
              <a:schemeClr val="accent1"/>
            </a:solidFill>
          </a:ln>
        </p:spPr>
        <p:txBody>
          <a:bodyPr>
            <a:normAutofit/>
          </a:bodyPr>
          <a:lstStyle/>
          <a:p>
            <a:pPr marL="0" indent="0" algn="ctr">
              <a:buNone/>
            </a:pPr>
            <a:r>
              <a:rPr lang="en-US" sz="1600" i="1" dirty="0" smtClean="0">
                <a:solidFill>
                  <a:schemeClr val="accent3"/>
                </a:solidFill>
              </a:rPr>
              <a:t>Collision theory states that reactants must collide in the correct orientation and with enough energy for the molecules to react; changing the number of collisions will affect the reaction rate</a:t>
            </a:r>
            <a:endParaRPr lang="en-US" sz="1600" i="1" dirty="0">
              <a:solidFill>
                <a:schemeClr val="accent3"/>
              </a:solidFill>
            </a:endParaRPr>
          </a:p>
        </p:txBody>
      </p:sp>
      <p:sp>
        <p:nvSpPr>
          <p:cNvPr id="6" name="Content Placeholder 5"/>
          <p:cNvSpPr>
            <a:spLocks noGrp="1"/>
          </p:cNvSpPr>
          <p:nvPr>
            <p:ph sz="half" idx="2"/>
          </p:nvPr>
        </p:nvSpPr>
        <p:spPr>
          <a:xfrm>
            <a:off x="3476970" y="1010976"/>
            <a:ext cx="5425060" cy="5283616"/>
          </a:xfrm>
        </p:spPr>
        <p:txBody>
          <a:bodyPr>
            <a:normAutofit/>
          </a:bodyPr>
          <a:lstStyle/>
          <a:p>
            <a:r>
              <a:rPr lang="en-US" dirty="0" smtClean="0"/>
              <a:t>Factors that Affect Reaction Rate</a:t>
            </a:r>
          </a:p>
          <a:p>
            <a:pPr lvl="1"/>
            <a:r>
              <a:rPr lang="en-US" b="1" dirty="0" smtClean="0"/>
              <a:t>State of reactants</a:t>
            </a:r>
          </a:p>
          <a:p>
            <a:pPr lvl="2"/>
            <a:r>
              <a:rPr lang="en-US" dirty="0"/>
              <a:t>R</a:t>
            </a:r>
            <a:r>
              <a:rPr lang="en-US" dirty="0" smtClean="0"/>
              <a:t>ate increases as state changes from       solid </a:t>
            </a:r>
            <a:r>
              <a:rPr lang="en-US" dirty="0" smtClean="0">
                <a:sym typeface="Wingdings"/>
              </a:rPr>
              <a:t> gas as increased molecular movement allows for more opportunity for collision</a:t>
            </a:r>
          </a:p>
          <a:p>
            <a:pPr lvl="2"/>
            <a:r>
              <a:rPr lang="en-US" dirty="0" smtClean="0">
                <a:sym typeface="Wingdings"/>
              </a:rPr>
              <a:t>Greater surface area of solids will increase rate as more reactant is exposed and able participate in collisions</a:t>
            </a:r>
            <a:endParaRPr lang="en-US" dirty="0" smtClean="0"/>
          </a:p>
          <a:p>
            <a:pPr lvl="1"/>
            <a:r>
              <a:rPr lang="en-US" b="1" dirty="0"/>
              <a:t>T</a:t>
            </a:r>
            <a:r>
              <a:rPr lang="en-US" b="1" dirty="0" smtClean="0"/>
              <a:t>emperature</a:t>
            </a:r>
            <a:r>
              <a:rPr lang="en-US" dirty="0" smtClean="0"/>
              <a:t> - more kinetic energy leads to more successful collisions between molecules </a:t>
            </a:r>
          </a:p>
          <a:p>
            <a:pPr lvl="1"/>
            <a:r>
              <a:rPr lang="en-US" b="1" dirty="0"/>
              <a:t>C</a:t>
            </a:r>
            <a:r>
              <a:rPr lang="en-US" b="1" dirty="0" smtClean="0"/>
              <a:t>oncentration</a:t>
            </a:r>
            <a:r>
              <a:rPr lang="en-US" dirty="0" smtClean="0"/>
              <a:t> – more reactants </a:t>
            </a:r>
            <a:r>
              <a:rPr lang="en-US" dirty="0" smtClean="0">
                <a:sym typeface="Wingdings"/>
              </a:rPr>
              <a:t> more</a:t>
            </a:r>
            <a:r>
              <a:rPr lang="en-US" dirty="0" smtClean="0"/>
              <a:t> collisions</a:t>
            </a:r>
          </a:p>
          <a:p>
            <a:pPr lvl="1"/>
            <a:r>
              <a:rPr lang="en-US" b="1" dirty="0" smtClean="0"/>
              <a:t>Use of a catalyst </a:t>
            </a:r>
            <a:r>
              <a:rPr lang="en-US" dirty="0" smtClean="0"/>
              <a:t>– affect the mechanism of reaction leading to faster rate </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53336"/>
            <a:ext cx="9144000" cy="1107996"/>
          </a:xfrm>
          <a:prstGeom prst="rect">
            <a:avLst/>
          </a:prstGeom>
          <a:noFill/>
        </p:spPr>
        <p:txBody>
          <a:bodyPr wrap="square" rtlCol="0">
            <a:spAutoFit/>
          </a:bodyPr>
          <a:lstStyle/>
          <a:p>
            <a:r>
              <a:rPr lang="en-US" sz="1600" dirty="0" smtClean="0"/>
              <a:t>LO 4.1: 	</a:t>
            </a:r>
            <a:r>
              <a:rPr lang="en-US" sz="1600" dirty="0"/>
              <a:t>The student is able to design and/or interpret the results of an experiment regarding the factors (i.e., temperature, concentration, surface area) that may influence the rate of a reaction. </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3" name="Picture 2"/>
          <p:cNvPicPr>
            <a:picLocks noChangeAspect="1"/>
          </p:cNvPicPr>
          <p:nvPr/>
        </p:nvPicPr>
        <p:blipFill>
          <a:blip r:embed="rId4"/>
          <a:stretch>
            <a:fillRect/>
          </a:stretch>
        </p:blipFill>
        <p:spPr>
          <a:xfrm>
            <a:off x="283584" y="838370"/>
            <a:ext cx="3036138" cy="2180314"/>
          </a:xfrm>
          <a:prstGeom prst="rect">
            <a:avLst/>
          </a:prstGeom>
        </p:spPr>
      </p:pic>
      <p:sp>
        <p:nvSpPr>
          <p:cNvPr id="2" name="Rectangle 1"/>
          <p:cNvSpPr/>
          <p:nvPr/>
        </p:nvSpPr>
        <p:spPr>
          <a:xfrm>
            <a:off x="123298" y="4894386"/>
            <a:ext cx="3575606" cy="923330"/>
          </a:xfrm>
          <a:prstGeom prst="rect">
            <a:avLst/>
          </a:prstGeom>
        </p:spPr>
        <p:txBody>
          <a:bodyPr wrap="square">
            <a:spAutoFit/>
          </a:bodyPr>
          <a:lstStyle/>
          <a:p>
            <a:r>
              <a:rPr lang="en-US" dirty="0"/>
              <a:t>Rate is the change in concentration over time </a:t>
            </a:r>
            <a:endParaRPr lang="en-US" dirty="0" smtClean="0"/>
          </a:p>
          <a:p>
            <a:r>
              <a:rPr lang="en-US" dirty="0" smtClean="0"/>
              <a:t>            </a:t>
            </a:r>
            <a:r>
              <a:rPr lang="en-US" b="1" dirty="0" err="1" smtClean="0"/>
              <a:t>Δ</a:t>
            </a:r>
            <a:r>
              <a:rPr lang="en-US" b="1" dirty="0"/>
              <a:t>[A</a:t>
            </a:r>
            <a:r>
              <a:rPr lang="en-US" b="1" dirty="0" smtClean="0"/>
              <a:t>] / t</a:t>
            </a:r>
            <a:endParaRPr lang="en-US" b="1" dirty="0"/>
          </a:p>
        </p:txBody>
      </p:sp>
    </p:spTree>
    <p:extLst>
      <p:ext uri="{BB962C8B-B14F-4D97-AF65-F5344CB8AC3E}">
        <p14:creationId xmlns:p14="http://schemas.microsoft.com/office/powerpoint/2010/main" val="1217142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0084" y="4779467"/>
            <a:ext cx="5218114" cy="1482926"/>
          </a:xfrm>
          <a:prstGeom prst="rect">
            <a:avLst/>
          </a:prstGeom>
        </p:spPr>
      </p:pic>
      <p:sp>
        <p:nvSpPr>
          <p:cNvPr id="8" name="Content Placeholder 7"/>
          <p:cNvSpPr>
            <a:spLocks noGrp="1"/>
          </p:cNvSpPr>
          <p:nvPr>
            <p:ph sz="half" idx="1"/>
          </p:nvPr>
        </p:nvSpPr>
        <p:spPr>
          <a:xfrm>
            <a:off x="1" y="850700"/>
            <a:ext cx="9052496" cy="3823328"/>
          </a:xfrm>
        </p:spPr>
        <p:txBody>
          <a:bodyPr>
            <a:normAutofit/>
          </a:bodyPr>
          <a:lstStyle/>
          <a:p>
            <a:r>
              <a:rPr lang="en-US" sz="1400" dirty="0" smtClean="0"/>
              <a:t>Rate law for a reaction has the form:   rate = </a:t>
            </a:r>
            <a:r>
              <a:rPr lang="en-US" sz="1400" i="1" dirty="0" smtClean="0"/>
              <a:t>k</a:t>
            </a:r>
            <a:r>
              <a:rPr lang="en-US" sz="1400" dirty="0" smtClean="0"/>
              <a:t> [A]</a:t>
            </a:r>
            <a:r>
              <a:rPr lang="en-US" sz="1400" baseline="30000" dirty="0"/>
              <a:t>m</a:t>
            </a:r>
            <a:r>
              <a:rPr lang="en-US" sz="1400" dirty="0" smtClean="0"/>
              <a:t>[B]</a:t>
            </a:r>
            <a:r>
              <a:rPr lang="en-US" sz="1400" baseline="30000" dirty="0"/>
              <a:t>n</a:t>
            </a:r>
            <a:r>
              <a:rPr lang="is-IS" sz="1400" dirty="0" smtClean="0"/>
              <a:t>…  (only reactants are part of the rate law)</a:t>
            </a:r>
          </a:p>
          <a:p>
            <a:pPr lvl="1"/>
            <a:r>
              <a:rPr lang="en-US" sz="1400" i="1" dirty="0" smtClean="0"/>
              <a:t>Exponents (m, n, etc. ) are determined from examining data, not coefficients: </a:t>
            </a:r>
          </a:p>
          <a:p>
            <a:pPr marL="228600" lvl="1" indent="0">
              <a:buNone/>
            </a:pPr>
            <a:r>
              <a:rPr lang="en-US" sz="1400" i="1" dirty="0"/>
              <a:t>	</a:t>
            </a:r>
            <a:r>
              <a:rPr lang="en-US" sz="1400" i="1" dirty="0" smtClean="0"/>
              <a:t>			 for</a:t>
            </a:r>
            <a:r>
              <a:rPr lang="en-US" sz="1400" b="1" i="1" dirty="0" smtClean="0"/>
              <a:t>  </a:t>
            </a:r>
            <a:r>
              <a:rPr lang="en-US" sz="1600" b="1" i="1" dirty="0" smtClean="0"/>
              <a:t>A + B </a:t>
            </a:r>
            <a:r>
              <a:rPr lang="en-US" sz="1600" b="1" i="1" dirty="0" smtClean="0">
                <a:sym typeface="Wingdings"/>
              </a:rPr>
              <a:t> C</a:t>
            </a:r>
            <a:endParaRPr lang="en-US" sz="1600" b="1" i="1" dirty="0" smtClean="0"/>
          </a:p>
          <a:p>
            <a:pPr lvl="1"/>
            <a:endParaRPr lang="en-US" sz="1400" i="1" dirty="0"/>
          </a:p>
          <a:p>
            <a:pPr lvl="1"/>
            <a:endParaRPr lang="en-US" sz="1400" i="1" dirty="0" smtClean="0"/>
          </a:p>
          <a:p>
            <a:pPr lvl="1"/>
            <a:endParaRPr lang="en-US" sz="1400" i="1" dirty="0" smtClean="0"/>
          </a:p>
          <a:p>
            <a:pPr lvl="1"/>
            <a:endParaRPr lang="en-US" sz="1400" i="1" dirty="0"/>
          </a:p>
          <a:p>
            <a:pPr lvl="1"/>
            <a:endParaRPr lang="en-US" sz="1400" i="1" dirty="0" smtClean="0"/>
          </a:p>
          <a:p>
            <a:pPr lvl="1"/>
            <a:endParaRPr lang="en-US" sz="1400" i="1" dirty="0" smtClean="0"/>
          </a:p>
          <a:p>
            <a:pPr lvl="8"/>
            <a:r>
              <a:rPr lang="en-US" sz="1400" i="1" dirty="0" smtClean="0"/>
              <a:t>The overall rate expression for the reaction is </a:t>
            </a:r>
            <a:r>
              <a:rPr lang="en-US" sz="1400" b="1" i="1" dirty="0" smtClean="0"/>
              <a:t>rate = k [B]</a:t>
            </a:r>
          </a:p>
          <a:p>
            <a:pPr lvl="1"/>
            <a:r>
              <a:rPr lang="en-US" sz="1400" i="1" dirty="0" smtClean="0"/>
              <a:t>k</a:t>
            </a:r>
            <a:r>
              <a:rPr lang="en-US" sz="1400" dirty="0" smtClean="0"/>
              <a:t> is the rate constant</a:t>
            </a:r>
            <a:r>
              <a:rPr lang="en-US" sz="1400" dirty="0"/>
              <a:t> </a:t>
            </a:r>
            <a:r>
              <a:rPr lang="en-US" sz="1400" dirty="0" smtClean="0"/>
              <a:t>and is determined experimentally by plugging in data into the rate expression</a:t>
            </a:r>
            <a:endParaRPr lang="is-IS" sz="1400" dirty="0" smtClean="0"/>
          </a:p>
        </p:txBody>
      </p:sp>
      <p:sp>
        <p:nvSpPr>
          <p:cNvPr id="7" name="Title 6"/>
          <p:cNvSpPr>
            <a:spLocks noGrp="1"/>
          </p:cNvSpPr>
          <p:nvPr>
            <p:ph type="title"/>
          </p:nvPr>
        </p:nvSpPr>
        <p:spPr>
          <a:xfrm>
            <a:off x="498474" y="189998"/>
            <a:ext cx="7556313" cy="1116106"/>
          </a:xfrm>
        </p:spPr>
        <p:txBody>
          <a:bodyPr/>
          <a:lstStyle/>
          <a:p>
            <a:r>
              <a:rPr lang="en-US" dirty="0" smtClean="0"/>
              <a:t>Determining Rate Order</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1" y="6176090"/>
            <a:ext cx="9144000" cy="1107996"/>
          </a:xfrm>
          <a:prstGeom prst="rect">
            <a:avLst/>
          </a:prstGeom>
          <a:noFill/>
        </p:spPr>
        <p:txBody>
          <a:bodyPr wrap="square" rtlCol="0">
            <a:spAutoFit/>
          </a:bodyPr>
          <a:lstStyle/>
          <a:p>
            <a:r>
              <a:rPr lang="en-US" sz="1600" dirty="0" smtClean="0"/>
              <a:t>LO 4.2: </a:t>
            </a:r>
            <a:r>
              <a:rPr lang="en-US" sz="1600" dirty="0"/>
              <a:t>The student is able to analyze concentration vs. time data to determine the rate law for a </a:t>
            </a:r>
            <a:r>
              <a:rPr lang="en-US" sz="1600" dirty="0" err="1"/>
              <a:t>zeroth</a:t>
            </a:r>
            <a:r>
              <a:rPr lang="en-US" sz="1600" dirty="0"/>
              <a:t>-, first-, or second-order reaction.</a:t>
            </a:r>
            <a:br>
              <a:rPr lang="en-US" sz="1600" dirty="0"/>
            </a:br>
            <a:endParaRPr lang="en-US" sz="1600" dirty="0"/>
          </a:p>
          <a:p>
            <a:r>
              <a:rPr lang="en-US" dirty="0" smtClean="0"/>
              <a:t> 																	</a:t>
            </a:r>
            <a:endParaRPr lang="en-US" dirty="0"/>
          </a:p>
        </p:txBody>
      </p:sp>
      <p:sp>
        <p:nvSpPr>
          <p:cNvPr id="4" name="TextBox 3"/>
          <p:cNvSpPr txBox="1"/>
          <p:nvPr/>
        </p:nvSpPr>
        <p:spPr>
          <a:xfrm>
            <a:off x="-325601" y="4133136"/>
            <a:ext cx="7434797" cy="1335750"/>
          </a:xfrm>
          <a:prstGeom prst="rect">
            <a:avLst/>
          </a:prstGeom>
          <a:noFill/>
        </p:spPr>
        <p:txBody>
          <a:bodyPr wrap="square" rtlCol="0">
            <a:spAutoFit/>
          </a:bodyPr>
          <a:lstStyle/>
          <a:p>
            <a:pPr algn="ctr">
              <a:lnSpc>
                <a:spcPct val="110000"/>
              </a:lnSpc>
            </a:pPr>
            <a:r>
              <a:rPr lang="en-US" sz="1400" b="1" dirty="0" smtClean="0"/>
              <a:t>Plot to create a straight line graph:</a:t>
            </a:r>
          </a:p>
          <a:p>
            <a:pPr>
              <a:lnSpc>
                <a:spcPct val="110000"/>
              </a:lnSpc>
            </a:pPr>
            <a:r>
              <a:rPr lang="en-US" sz="1400" dirty="0"/>
              <a:t>	</a:t>
            </a:r>
            <a:r>
              <a:rPr lang="en-US" sz="1400" dirty="0" smtClean="0"/>
              <a:t>	      </a:t>
            </a:r>
            <a:r>
              <a:rPr lang="en-US" sz="1400" dirty="0" err="1" smtClean="0"/>
              <a:t>Zeroth</a:t>
            </a:r>
            <a:r>
              <a:rPr lang="en-US" sz="1400" baseline="30000" dirty="0" smtClean="0"/>
              <a:t> </a:t>
            </a:r>
            <a:r>
              <a:rPr lang="en-US" sz="1400" dirty="0" smtClean="0"/>
              <a:t>Order	        	           First Order		 Second Order</a:t>
            </a:r>
          </a:p>
          <a:p>
            <a:r>
              <a:rPr lang="en-US" sz="1400" i="1" dirty="0"/>
              <a:t>	</a:t>
            </a:r>
            <a:r>
              <a:rPr lang="en-US" sz="1400" i="1" dirty="0" smtClean="0"/>
              <a:t>	        [A] / Time			</a:t>
            </a:r>
            <a:r>
              <a:rPr lang="en-US" sz="1400" i="1" dirty="0" err="1" smtClean="0"/>
              <a:t>ln</a:t>
            </a:r>
            <a:r>
              <a:rPr lang="en-US" sz="1400" i="1" dirty="0" smtClean="0"/>
              <a:t>[A] / Time</a:t>
            </a:r>
            <a:r>
              <a:rPr lang="en-US" sz="1400" i="1" dirty="0"/>
              <a:t> </a:t>
            </a:r>
            <a:r>
              <a:rPr lang="en-US" sz="1400" i="1" dirty="0" smtClean="0"/>
              <a:t>                      1/[A] / time</a:t>
            </a:r>
            <a:endParaRPr lang="en-US" sz="1400" i="1" dirty="0"/>
          </a:p>
          <a:p>
            <a:endParaRPr lang="en-US" dirty="0"/>
          </a:p>
          <a:p>
            <a:r>
              <a:rPr lang="en-US" dirty="0" smtClean="0"/>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322577855"/>
              </p:ext>
            </p:extLst>
          </p:nvPr>
        </p:nvGraphicFramePr>
        <p:xfrm>
          <a:off x="2534885" y="1854413"/>
          <a:ext cx="3689589" cy="1699635"/>
        </p:xfrm>
        <a:graphic>
          <a:graphicData uri="http://schemas.openxmlformats.org/drawingml/2006/table">
            <a:tbl>
              <a:tblPr firstRow="1" bandRow="1">
                <a:tableStyleId>{5C22544A-7EE6-4342-B048-85BDC9FD1C3A}</a:tableStyleId>
              </a:tblPr>
              <a:tblGrid>
                <a:gridCol w="687628"/>
                <a:gridCol w="957249"/>
                <a:gridCol w="998704"/>
                <a:gridCol w="1046008"/>
              </a:tblGrid>
              <a:tr h="322705">
                <a:tc>
                  <a:txBody>
                    <a:bodyPr/>
                    <a:lstStyle/>
                    <a:p>
                      <a:pPr algn="ctr"/>
                      <a:r>
                        <a:rPr lang="en-US" sz="1400" b="0" dirty="0" smtClean="0"/>
                        <a:t>Trial</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t>Initial [A] (</a:t>
                      </a:r>
                      <a:r>
                        <a:rPr lang="en-US" sz="1400" b="0" dirty="0" err="1" smtClean="0"/>
                        <a:t>mol</a:t>
                      </a:r>
                      <a:r>
                        <a:rPr lang="en-US" sz="1400" b="0" dirty="0" smtClean="0"/>
                        <a:t>/L)</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Initial [B] (</a:t>
                      </a:r>
                      <a:r>
                        <a:rPr lang="en-US" sz="1400" b="0" dirty="0" err="1" smtClean="0"/>
                        <a:t>mol</a:t>
                      </a:r>
                      <a:r>
                        <a:rPr lang="en-US" sz="1400" b="0" dirty="0" smtClean="0"/>
                        <a:t>/L)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t>Initial</a:t>
                      </a:r>
                      <a:r>
                        <a:rPr lang="en-US" sz="1400" b="0" baseline="0" dirty="0" smtClean="0"/>
                        <a:t> Rate </a:t>
                      </a:r>
                    </a:p>
                    <a:p>
                      <a:pPr algn="ctr"/>
                      <a:r>
                        <a:rPr lang="en-US" sz="1400" b="0" baseline="0" dirty="0" smtClean="0"/>
                        <a:t>(</a:t>
                      </a:r>
                      <a:r>
                        <a:rPr lang="en-US" sz="1400" b="0" baseline="0" dirty="0" err="1" smtClean="0"/>
                        <a:t>mol</a:t>
                      </a:r>
                      <a:r>
                        <a:rPr lang="en-US" sz="1400" b="0" baseline="0" dirty="0" smtClean="0"/>
                        <a:t>/(L</a:t>
                      </a:r>
                      <a:r>
                        <a:rPr lang="en-US" sz="1400" b="0" baseline="0" dirty="0" smtClean="0">
                          <a:latin typeface="Wingdings"/>
                          <a:ea typeface="Wingdings"/>
                          <a:cs typeface="Wingdings"/>
                          <a:sym typeface="Wingdings"/>
                        </a:rPr>
                        <a:t></a:t>
                      </a:r>
                      <a:r>
                        <a:rPr lang="en-US" sz="1400" b="0" baseline="0" dirty="0" smtClean="0"/>
                        <a:t>s)</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3</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0.004</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3" name="Cloud Callout 12"/>
          <p:cNvSpPr/>
          <p:nvPr/>
        </p:nvSpPr>
        <p:spPr>
          <a:xfrm>
            <a:off x="1" y="1431993"/>
            <a:ext cx="2280989" cy="2003873"/>
          </a:xfrm>
          <a:prstGeom prst="cloudCallout">
            <a:avLst>
              <a:gd name="adj1" fmla="val 62051"/>
              <a:gd name="adj2" fmla="val 102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85000"/>
                  </a:schemeClr>
                </a:solidFill>
              </a:rPr>
              <a:t>When [A] is doubled, the rate do not change, so the reaction is zero order with respect to A</a:t>
            </a:r>
            <a:endParaRPr lang="en-US" sz="1400" dirty="0">
              <a:solidFill>
                <a:schemeClr val="bg1">
                  <a:lumMod val="85000"/>
                </a:schemeClr>
              </a:solidFill>
            </a:endParaRPr>
          </a:p>
        </p:txBody>
      </p:sp>
      <p:sp>
        <p:nvSpPr>
          <p:cNvPr id="14" name="Cloud Callout 13"/>
          <p:cNvSpPr/>
          <p:nvPr/>
        </p:nvSpPr>
        <p:spPr>
          <a:xfrm>
            <a:off x="6379425" y="1693524"/>
            <a:ext cx="2280991" cy="1824690"/>
          </a:xfrm>
          <a:prstGeom prst="cloudCallout">
            <a:avLst>
              <a:gd name="adj1" fmla="val -55787"/>
              <a:gd name="adj2" fmla="val 217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85000"/>
                  </a:schemeClr>
                </a:solidFill>
              </a:rPr>
              <a:t>When [B] is doubled, the rate doubles, so the reaction is first order with respect to B</a:t>
            </a:r>
            <a:endParaRPr lang="en-US" sz="1400" dirty="0">
              <a:solidFill>
                <a:schemeClr val="bg1">
                  <a:lumMod val="85000"/>
                </a:schemeClr>
              </a:solidFill>
            </a:endParaRP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5" name="Rectangle 14"/>
          <p:cNvSpPr/>
          <p:nvPr/>
        </p:nvSpPr>
        <p:spPr>
          <a:xfrm>
            <a:off x="6473083" y="4413778"/>
            <a:ext cx="2187333" cy="16644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The first and second order integrated rate laws can be found on the Kinetics section of the AP Equations Sheet</a:t>
            </a:r>
            <a:endParaRPr lang="en-US" sz="1400" dirty="0"/>
          </a:p>
        </p:txBody>
      </p:sp>
    </p:spTree>
    <p:extLst>
      <p:ext uri="{BB962C8B-B14F-4D97-AF65-F5344CB8AC3E}">
        <p14:creationId xmlns:p14="http://schemas.microsoft.com/office/powerpoint/2010/main" val="2695775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4551" y="1059361"/>
            <a:ext cx="2347156" cy="3398682"/>
          </a:xfrm>
          <a:prstGeom prst="rect">
            <a:avLst/>
          </a:prstGeom>
        </p:spPr>
      </p:pic>
      <p:sp>
        <p:nvSpPr>
          <p:cNvPr id="7" name="Title 6"/>
          <p:cNvSpPr>
            <a:spLocks noGrp="1"/>
          </p:cNvSpPr>
          <p:nvPr>
            <p:ph type="title"/>
          </p:nvPr>
        </p:nvSpPr>
        <p:spPr>
          <a:xfrm>
            <a:off x="498474" y="189998"/>
            <a:ext cx="7556313" cy="1116106"/>
          </a:xfrm>
        </p:spPr>
        <p:txBody>
          <a:bodyPr/>
          <a:lstStyle/>
          <a:p>
            <a:r>
              <a:rPr lang="en-US" dirty="0" smtClean="0"/>
              <a:t>Half-life (First Order)</a:t>
            </a:r>
            <a:endParaRPr lang="en-US" dirty="0"/>
          </a:p>
        </p:txBody>
      </p:sp>
      <p:sp>
        <p:nvSpPr>
          <p:cNvPr id="8" name="Content Placeholder 7"/>
          <p:cNvSpPr>
            <a:spLocks noGrp="1"/>
          </p:cNvSpPr>
          <p:nvPr>
            <p:ph sz="half" idx="1"/>
          </p:nvPr>
        </p:nvSpPr>
        <p:spPr>
          <a:xfrm>
            <a:off x="2646161" y="801384"/>
            <a:ext cx="5451420" cy="3035038"/>
          </a:xfrm>
        </p:spPr>
        <p:txBody>
          <a:bodyPr/>
          <a:lstStyle/>
          <a:p>
            <a:r>
              <a:rPr lang="en-US" dirty="0" smtClean="0"/>
              <a:t>Time needed for the concentration of reactant to reach half its initial value</a:t>
            </a:r>
          </a:p>
          <a:p>
            <a:pPr lvl="1"/>
            <a:r>
              <a:rPr lang="en-US" dirty="0" smtClean="0"/>
              <a:t>Time to reach half concentration is dependent on k, not initial concentration</a:t>
            </a:r>
          </a:p>
          <a:p>
            <a:pPr lvl="1"/>
            <a:r>
              <a:rPr lang="en-US" dirty="0" smtClean="0"/>
              <a:t>Half life remains constant in a first order reaction</a:t>
            </a:r>
          </a:p>
          <a:p>
            <a:r>
              <a:rPr lang="en-US" b="1" dirty="0" smtClean="0"/>
              <a:t>Example</a:t>
            </a:r>
            <a:r>
              <a:rPr lang="en-US" b="1" dirty="0"/>
              <a:t>:</a:t>
            </a:r>
            <a:r>
              <a:rPr lang="en-US" b="1" dirty="0" smtClean="0"/>
              <a:t> </a:t>
            </a:r>
            <a:r>
              <a:rPr lang="en-US" dirty="0" smtClean="0"/>
              <a:t>when t</a:t>
            </a:r>
            <a:r>
              <a:rPr lang="en-US" baseline="-25000" dirty="0" smtClean="0"/>
              <a:t>1/2</a:t>
            </a:r>
            <a:r>
              <a:rPr lang="en-US" dirty="0" smtClean="0"/>
              <a:t>= 30 sec, the concentration is halved each 30 seconds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24571" y="6183631"/>
            <a:ext cx="9144000" cy="830997"/>
          </a:xfrm>
          <a:prstGeom prst="rect">
            <a:avLst/>
          </a:prstGeom>
          <a:noFill/>
        </p:spPr>
        <p:txBody>
          <a:bodyPr wrap="square" rtlCol="0">
            <a:spAutoFit/>
          </a:bodyPr>
          <a:lstStyle/>
          <a:p>
            <a:r>
              <a:rPr lang="en-US" sz="1500" dirty="0" smtClean="0"/>
              <a:t>LO 4.3: </a:t>
            </a:r>
            <a:r>
              <a:rPr lang="en-US" sz="1500" dirty="0"/>
              <a:t>The student is able to connect the half-life of a reaction to the rate constant of a first-order reaction and justify the use of this relation in terms of the reaction being a first-order reaction. </a:t>
            </a:r>
          </a:p>
          <a:p>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Rectangle 2"/>
          <p:cNvSpPr/>
          <p:nvPr/>
        </p:nvSpPr>
        <p:spPr>
          <a:xfrm>
            <a:off x="7070385" y="3599008"/>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8117649" y="385977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574849" y="467997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7438515" y="445804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438404" y="3599096"/>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854565" y="4308613"/>
            <a:ext cx="115246" cy="1198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374415" y="38576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2509334" y="4642951"/>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889114" y="38576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085387" y="46778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3533699" y="436862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3464165" y="5108032"/>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3912041" y="4716929"/>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3842943" y="513062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059997" y="4294645"/>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854565" y="5052201"/>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3849391" y="3697386"/>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4784531" y="3593350"/>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4948250" y="4604668"/>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328030" y="3819384"/>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5972615" y="4330340"/>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281859" y="5092340"/>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5293481" y="5013918"/>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217518" y="3795886"/>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38404" y="5415916"/>
            <a:ext cx="6823839" cy="584776"/>
          </a:xfrm>
          <a:prstGeom prst="rect">
            <a:avLst/>
          </a:prstGeom>
          <a:noFill/>
        </p:spPr>
        <p:txBody>
          <a:bodyPr wrap="square" rtlCol="0">
            <a:spAutoFit/>
          </a:bodyPr>
          <a:lstStyle/>
          <a:p>
            <a:r>
              <a:rPr lang="en-US" sz="1600" dirty="0" smtClean="0"/>
              <a:t>Initial Conditions               After 30 seconds	</a:t>
            </a:r>
            <a:r>
              <a:rPr lang="en-US" sz="1600" dirty="0"/>
              <a:t> </a:t>
            </a:r>
            <a:r>
              <a:rPr lang="en-US" sz="1600" dirty="0" smtClean="0"/>
              <a:t>          After 60 seconds</a:t>
            </a:r>
          </a:p>
          <a:p>
            <a:r>
              <a:rPr lang="en-US" sz="1600" i="1" dirty="0"/>
              <a:t> </a:t>
            </a:r>
            <a:r>
              <a:rPr lang="en-US" sz="1600" i="1" dirty="0" smtClean="0"/>
              <a:t>(12 molecules)		     (6 molecules)	</a:t>
            </a:r>
            <a:r>
              <a:rPr lang="en-US" sz="1600" i="1" dirty="0"/>
              <a:t> </a:t>
            </a:r>
            <a:r>
              <a:rPr lang="en-US" sz="1600" i="1" dirty="0" smtClean="0"/>
              <a:t>             (3 molecules)</a:t>
            </a:r>
            <a:r>
              <a:rPr lang="en-US" sz="1600" dirty="0" smtClean="0"/>
              <a:t>	</a:t>
            </a:r>
            <a:endParaRPr lang="en-US" sz="1600" dirty="0"/>
          </a:p>
        </p:txBody>
      </p:sp>
      <p:sp>
        <p:nvSpPr>
          <p:cNvPr id="9" name="Rounded Rectangular Callout 8"/>
          <p:cNvSpPr/>
          <p:nvPr/>
        </p:nvSpPr>
        <p:spPr>
          <a:xfrm>
            <a:off x="394551" y="4738456"/>
            <a:ext cx="1911100" cy="1425634"/>
          </a:xfrm>
          <a:prstGeom prst="wedgeRoundRectCallout">
            <a:avLst>
              <a:gd name="adj1" fmla="val 21102"/>
              <a:gd name="adj2" fmla="val -3528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The first order half life equation is derived from the first order integrated rate law</a:t>
            </a:r>
            <a:endParaRPr lang="en-US" sz="1400" dirty="0"/>
          </a:p>
        </p:txBody>
      </p:sp>
      <p:sp>
        <p:nvSpPr>
          <p:cNvPr id="19" name="Curved Left Arrow 18"/>
          <p:cNvSpPr/>
          <p:nvPr/>
        </p:nvSpPr>
        <p:spPr>
          <a:xfrm rot="10965271">
            <a:off x="17509" y="1042246"/>
            <a:ext cx="592923" cy="4961783"/>
          </a:xfrm>
          <a:prstGeom prst="curvedLeftArrow">
            <a:avLst>
              <a:gd name="adj1" fmla="val 35098"/>
              <a:gd name="adj2" fmla="val 109021"/>
              <a:gd name="adj3" fmla="val 495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1097342" y="3818833"/>
            <a:ext cx="1035693" cy="609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990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06" y="128007"/>
            <a:ext cx="7556313" cy="1116106"/>
          </a:xfrm>
        </p:spPr>
        <p:txBody>
          <a:bodyPr/>
          <a:lstStyle/>
          <a:p>
            <a:r>
              <a:rPr lang="en-US" dirty="0" smtClean="0"/>
              <a:t>Reaction Mechanisms</a:t>
            </a:r>
            <a:endParaRPr lang="en-US" dirty="0"/>
          </a:p>
        </p:txBody>
      </p:sp>
      <p:sp>
        <p:nvSpPr>
          <p:cNvPr id="7" name="Rectangle 6"/>
          <p:cNvSpPr/>
          <p:nvPr/>
        </p:nvSpPr>
        <p:spPr>
          <a:xfrm>
            <a:off x="73892" y="4722812"/>
            <a:ext cx="8941801" cy="132343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1600" dirty="0">
                <a:solidFill>
                  <a:schemeClr val="bg1"/>
                </a:solidFill>
              </a:rPr>
              <a:t>Answer:  Both are consistent.  In both mechanisms, the molecularity of the slow, rate determining step is consistent with the rate law.  Furthermore, the sum of the elementary steps for both mechanisms gives the overall balanced equation for the reaction. </a:t>
            </a:r>
            <a:endParaRPr lang="en-US" sz="1600" dirty="0" smtClean="0">
              <a:solidFill>
                <a:schemeClr val="bg1"/>
              </a:solidFill>
            </a:endParaRPr>
          </a:p>
          <a:p>
            <a:r>
              <a:rPr lang="en-US" sz="1600" dirty="0" smtClean="0">
                <a:solidFill>
                  <a:schemeClr val="bg1"/>
                </a:solidFill>
              </a:rPr>
              <a:t> </a:t>
            </a:r>
          </a:p>
          <a:p>
            <a:r>
              <a:rPr lang="en-US" sz="1600" dirty="0" smtClean="0">
                <a:solidFill>
                  <a:schemeClr val="bg1"/>
                </a:solidFill>
              </a:rPr>
              <a:t>Intermediates in mechanism 1:  X, XY</a:t>
            </a:r>
            <a:r>
              <a:rPr lang="en-US" sz="1000" dirty="0" smtClean="0">
                <a:solidFill>
                  <a:schemeClr val="bg1"/>
                </a:solidFill>
              </a:rPr>
              <a:t>2</a:t>
            </a:r>
            <a:r>
              <a:rPr lang="en-US" sz="1600" dirty="0" smtClean="0">
                <a:solidFill>
                  <a:schemeClr val="bg1"/>
                </a:solidFill>
              </a:rPr>
              <a:t>.   </a:t>
            </a:r>
            <a:r>
              <a:rPr lang="en-US" sz="1600" dirty="0">
                <a:solidFill>
                  <a:schemeClr val="bg1"/>
                </a:solidFill>
              </a:rPr>
              <a:t>Intermediates in mechanism </a:t>
            </a:r>
            <a:r>
              <a:rPr lang="en-US" sz="1600" dirty="0" smtClean="0">
                <a:solidFill>
                  <a:schemeClr val="bg1"/>
                </a:solidFill>
              </a:rPr>
              <a:t>2:  X, XY, Y, X</a:t>
            </a:r>
            <a:r>
              <a:rPr lang="en-US" sz="1000" dirty="0" smtClean="0">
                <a:solidFill>
                  <a:schemeClr val="bg1"/>
                </a:solidFill>
              </a:rPr>
              <a:t>2</a:t>
            </a:r>
            <a:r>
              <a:rPr lang="en-US" sz="1600" dirty="0" smtClean="0">
                <a:solidFill>
                  <a:schemeClr val="bg1"/>
                </a:solidFill>
              </a:rPr>
              <a:t>Y</a:t>
            </a:r>
            <a:endParaRPr lang="en-US" sz="1600" dirty="0">
              <a:solidFill>
                <a:schemeClr val="bg1"/>
              </a:solidFill>
            </a:endParaRPr>
          </a:p>
        </p:txBody>
      </p:sp>
      <p:sp>
        <p:nvSpPr>
          <p:cNvPr id="8" name="TextBox 7"/>
          <p:cNvSpPr txBox="1"/>
          <p:nvPr/>
        </p:nvSpPr>
        <p:spPr>
          <a:xfrm>
            <a:off x="0" y="6096059"/>
            <a:ext cx="9144000" cy="1107996"/>
          </a:xfrm>
          <a:prstGeom prst="rect">
            <a:avLst/>
          </a:prstGeom>
          <a:noFill/>
        </p:spPr>
        <p:txBody>
          <a:bodyPr wrap="square" rtlCol="0">
            <a:spAutoFit/>
          </a:bodyPr>
          <a:lstStyle/>
          <a:p>
            <a:r>
              <a:rPr lang="en-US" sz="1600" dirty="0" smtClean="0"/>
              <a:t>LO</a:t>
            </a:r>
            <a:r>
              <a:rPr lang="en-US" sz="1600" b="1" dirty="0" smtClean="0"/>
              <a:t> </a:t>
            </a:r>
            <a:r>
              <a:rPr lang="en-US" sz="1600" dirty="0" smtClean="0"/>
              <a:t>4.7: Evaluate </a:t>
            </a:r>
            <a:r>
              <a:rPr lang="en-US" sz="1600" dirty="0"/>
              <a:t>alternative explanations, as expressed by reaction mechanisms, to determine which are consistent with data regarding the overall rate of a reaction, and data that can be used to infer the presence of a reaction intermediate</a:t>
            </a:r>
            <a:r>
              <a:rPr lang="en-US" sz="1600" dirty="0" smtClean="0"/>
              <a:t>.</a:t>
            </a:r>
          </a:p>
          <a:p>
            <a:r>
              <a:rPr lang="en-US" dirty="0" smtClean="0"/>
              <a:t> 																	</a:t>
            </a:r>
            <a:endParaRPr lang="en-US" dirty="0"/>
          </a:p>
        </p:txBody>
      </p:sp>
      <p:sp>
        <p:nvSpPr>
          <p:cNvPr id="10" name="Rectangle 9"/>
          <p:cNvSpPr/>
          <p:nvPr/>
        </p:nvSpPr>
        <p:spPr>
          <a:xfrm>
            <a:off x="73892" y="890335"/>
            <a:ext cx="8201891" cy="4093428"/>
          </a:xfrm>
          <a:prstGeom prst="rect">
            <a:avLst/>
          </a:prstGeom>
        </p:spPr>
        <p:txBody>
          <a:bodyPr wrap="square">
            <a:spAutoFit/>
          </a:bodyPr>
          <a:lstStyle/>
          <a:p>
            <a:pPr lvl="0"/>
            <a:r>
              <a:rPr lang="en-US" dirty="0"/>
              <a:t>	</a:t>
            </a:r>
            <a:r>
              <a:rPr lang="en-US" sz="1600" b="1" dirty="0" smtClean="0"/>
              <a:t>X</a:t>
            </a:r>
            <a:r>
              <a:rPr lang="en-US" sz="1600" b="1" baseline="-25000" dirty="0" smtClean="0"/>
              <a:t>2</a:t>
            </a:r>
            <a:r>
              <a:rPr lang="en-US" sz="1600" b="1" dirty="0" smtClean="0"/>
              <a:t>  </a:t>
            </a:r>
            <a:r>
              <a:rPr lang="en-US" sz="1600" b="1" dirty="0"/>
              <a:t>+  Y</a:t>
            </a:r>
            <a:r>
              <a:rPr lang="en-US" sz="1600" b="1" baseline="-25000" dirty="0"/>
              <a:t>2</a:t>
            </a:r>
            <a:r>
              <a:rPr lang="en-US" sz="1600" b="1" dirty="0"/>
              <a:t>  </a:t>
            </a:r>
            <a:r>
              <a:rPr lang="en-US" sz="1600" b="1" dirty="0">
                <a:sym typeface="Symbol"/>
              </a:rPr>
              <a:t></a:t>
            </a:r>
            <a:r>
              <a:rPr lang="en-US" sz="1600" b="1" dirty="0"/>
              <a:t>  X</a:t>
            </a:r>
            <a:r>
              <a:rPr lang="en-US" sz="1600" b="1" baseline="-25000" dirty="0"/>
              <a:t>2</a:t>
            </a:r>
            <a:r>
              <a:rPr lang="en-US" sz="1600" b="1" dirty="0"/>
              <a:t>Y</a:t>
            </a:r>
            <a:r>
              <a:rPr lang="en-US" sz="1600" b="1" baseline="-25000" dirty="0"/>
              <a:t>2</a:t>
            </a:r>
            <a:r>
              <a:rPr lang="en-US" sz="1600" b="1" dirty="0"/>
              <a:t>		rate = k[X</a:t>
            </a:r>
            <a:r>
              <a:rPr lang="en-US" sz="1600" b="1" baseline="-25000" dirty="0"/>
              <a:t>2</a:t>
            </a:r>
            <a:r>
              <a:rPr lang="en-US" sz="1600" b="1" dirty="0"/>
              <a:t>]</a:t>
            </a:r>
            <a:endParaRPr lang="en-US" sz="1600" dirty="0"/>
          </a:p>
          <a:p>
            <a:r>
              <a:rPr lang="en-US" sz="1600" dirty="0"/>
              <a:t> </a:t>
            </a:r>
          </a:p>
          <a:p>
            <a:r>
              <a:rPr lang="en-US" sz="1600" dirty="0" smtClean="0"/>
              <a:t>A </a:t>
            </a:r>
            <a:r>
              <a:rPr lang="en-US" sz="1600" dirty="0"/>
              <a:t>reaction and its experimentally determined rate law are represented above.  A chemist </a:t>
            </a:r>
            <a:r>
              <a:rPr lang="en-US" sz="1600" dirty="0" smtClean="0"/>
              <a:t>proposes </a:t>
            </a:r>
            <a:r>
              <a:rPr lang="en-US" sz="1600" dirty="0"/>
              <a:t>two different possible mechanisms for the reaction, which are given below.</a:t>
            </a:r>
          </a:p>
          <a:p>
            <a:r>
              <a:rPr lang="en-US" sz="1600" dirty="0"/>
              <a:t> </a:t>
            </a:r>
          </a:p>
          <a:p>
            <a:r>
              <a:rPr lang="en-US" sz="1600" dirty="0"/>
              <a:t>			</a:t>
            </a:r>
            <a:r>
              <a:rPr lang="en-US" sz="1600" u="sng" dirty="0"/>
              <a:t>Mechanism 1</a:t>
            </a:r>
            <a:r>
              <a:rPr lang="en-US" sz="1600" dirty="0"/>
              <a:t>					</a:t>
            </a:r>
            <a:r>
              <a:rPr lang="en-US" sz="1600" u="sng" dirty="0"/>
              <a:t>Mechanism 2</a:t>
            </a:r>
            <a:endParaRPr lang="en-US" sz="1600" dirty="0"/>
          </a:p>
          <a:p>
            <a:r>
              <a:rPr lang="en-US" sz="1600" dirty="0"/>
              <a:t> </a:t>
            </a:r>
          </a:p>
          <a:p>
            <a:r>
              <a:rPr lang="en-US" sz="1600" dirty="0"/>
              <a:t>		   X</a:t>
            </a:r>
            <a:r>
              <a:rPr lang="en-US" sz="1600" baseline="-25000" dirty="0"/>
              <a:t>2</a:t>
            </a:r>
            <a:r>
              <a:rPr lang="en-US" sz="1600" dirty="0"/>
              <a:t>  </a:t>
            </a:r>
            <a:r>
              <a:rPr lang="en-US" sz="1600" dirty="0">
                <a:sym typeface="Symbol"/>
              </a:rPr>
              <a:t></a:t>
            </a:r>
            <a:r>
              <a:rPr lang="en-US" sz="1600" dirty="0"/>
              <a:t>  2X	</a:t>
            </a:r>
            <a:r>
              <a:rPr lang="en-US" sz="1600" dirty="0" smtClean="0"/>
              <a:t>	(</a:t>
            </a:r>
            <a:r>
              <a:rPr lang="en-US" sz="1600" dirty="0"/>
              <a:t>slow)		     </a:t>
            </a:r>
            <a:r>
              <a:rPr lang="en-US" sz="1600" dirty="0" smtClean="0"/>
              <a:t>       </a:t>
            </a:r>
            <a:r>
              <a:rPr lang="en-US" sz="1600" dirty="0"/>
              <a:t>X</a:t>
            </a:r>
            <a:r>
              <a:rPr lang="en-US" sz="1600" baseline="-25000" dirty="0"/>
              <a:t>2</a:t>
            </a:r>
            <a:r>
              <a:rPr lang="en-US" sz="1600" dirty="0"/>
              <a:t> </a:t>
            </a:r>
            <a:r>
              <a:rPr lang="en-US" sz="1600" dirty="0">
                <a:sym typeface="Symbol"/>
              </a:rPr>
              <a:t></a:t>
            </a:r>
            <a:r>
              <a:rPr lang="en-US" sz="1600" dirty="0"/>
              <a:t>  2X		</a:t>
            </a:r>
            <a:r>
              <a:rPr lang="en-US" sz="1600" dirty="0" smtClean="0"/>
              <a:t>	(</a:t>
            </a:r>
            <a:r>
              <a:rPr lang="en-US" sz="1600" dirty="0"/>
              <a:t>slow)</a:t>
            </a:r>
          </a:p>
          <a:p>
            <a:r>
              <a:rPr lang="en-US" sz="1600" dirty="0"/>
              <a:t>	</a:t>
            </a:r>
            <a:r>
              <a:rPr lang="en-US" sz="1600" dirty="0" smtClean="0"/>
              <a:t>  X  </a:t>
            </a:r>
            <a:r>
              <a:rPr lang="en-US" sz="1600" dirty="0"/>
              <a:t>+  Y</a:t>
            </a:r>
            <a:r>
              <a:rPr lang="en-US" sz="1600" baseline="-25000" dirty="0"/>
              <a:t>2</a:t>
            </a:r>
            <a:r>
              <a:rPr lang="en-US" sz="1600" dirty="0"/>
              <a:t>  </a:t>
            </a:r>
            <a:r>
              <a:rPr lang="en-US" sz="1600" dirty="0">
                <a:sym typeface="Symbol"/>
              </a:rPr>
              <a:t></a:t>
            </a:r>
            <a:r>
              <a:rPr lang="en-US" sz="1600" dirty="0"/>
              <a:t>  XY</a:t>
            </a:r>
            <a:r>
              <a:rPr lang="en-US" sz="1600" baseline="-25000" dirty="0"/>
              <a:t>2</a:t>
            </a:r>
            <a:r>
              <a:rPr lang="en-US" sz="1600" dirty="0"/>
              <a:t>	</a:t>
            </a:r>
            <a:r>
              <a:rPr lang="en-US" sz="1600" dirty="0" smtClean="0"/>
              <a:t>	(</a:t>
            </a:r>
            <a:r>
              <a:rPr lang="en-US" sz="1600" dirty="0"/>
              <a:t>fast)		  </a:t>
            </a:r>
            <a:r>
              <a:rPr lang="en-US" sz="1600" dirty="0" smtClean="0"/>
              <a:t> </a:t>
            </a:r>
            <a:r>
              <a:rPr lang="en-US" sz="1600" dirty="0"/>
              <a:t>X  +  Y</a:t>
            </a:r>
            <a:r>
              <a:rPr lang="en-US" sz="1600" baseline="-25000" dirty="0"/>
              <a:t>2</a:t>
            </a:r>
            <a:r>
              <a:rPr lang="en-US" sz="1600" dirty="0"/>
              <a:t>  </a:t>
            </a:r>
            <a:r>
              <a:rPr lang="en-US" sz="1600" dirty="0">
                <a:sym typeface="Symbol"/>
              </a:rPr>
              <a:t></a:t>
            </a:r>
            <a:r>
              <a:rPr lang="en-US" sz="1600" dirty="0"/>
              <a:t>  XY  +  </a:t>
            </a:r>
            <a:r>
              <a:rPr lang="en-US" sz="1600" dirty="0" smtClean="0"/>
              <a:t>Y	</a:t>
            </a:r>
            <a:r>
              <a:rPr lang="en-US" sz="1600" dirty="0"/>
              <a:t>	(fast)</a:t>
            </a:r>
          </a:p>
          <a:p>
            <a:r>
              <a:rPr lang="en-US" sz="1600" dirty="0"/>
              <a:t>       </a:t>
            </a:r>
            <a:r>
              <a:rPr lang="en-US" sz="1600" dirty="0" smtClean="0"/>
              <a:t>X  </a:t>
            </a:r>
            <a:r>
              <a:rPr lang="en-US" sz="1600" dirty="0"/>
              <a:t>+  XY</a:t>
            </a:r>
            <a:r>
              <a:rPr lang="en-US" sz="1600" baseline="-25000" dirty="0"/>
              <a:t>2</a:t>
            </a:r>
            <a:r>
              <a:rPr lang="en-US" sz="1600" dirty="0"/>
              <a:t>  </a:t>
            </a:r>
            <a:r>
              <a:rPr lang="en-US" sz="1600" dirty="0">
                <a:sym typeface="Symbol"/>
              </a:rPr>
              <a:t></a:t>
            </a:r>
            <a:r>
              <a:rPr lang="en-US" sz="1600" dirty="0"/>
              <a:t>  X</a:t>
            </a:r>
            <a:r>
              <a:rPr lang="en-US" sz="1600" baseline="-25000" dirty="0"/>
              <a:t>2</a:t>
            </a:r>
            <a:r>
              <a:rPr lang="en-US" sz="1600" dirty="0"/>
              <a:t>Y</a:t>
            </a:r>
            <a:r>
              <a:rPr lang="en-US" sz="1600" baseline="-25000" dirty="0"/>
              <a:t>2</a:t>
            </a:r>
            <a:r>
              <a:rPr lang="en-US" sz="1600" dirty="0"/>
              <a:t>	</a:t>
            </a:r>
            <a:r>
              <a:rPr lang="en-US" sz="1600" dirty="0" smtClean="0"/>
              <a:t>	(</a:t>
            </a:r>
            <a:r>
              <a:rPr lang="en-US" sz="1600" dirty="0"/>
              <a:t>fast)		</a:t>
            </a:r>
            <a:r>
              <a:rPr lang="en-US" sz="1600" dirty="0" smtClean="0"/>
              <a:t>  </a:t>
            </a:r>
            <a:r>
              <a:rPr lang="en-US" sz="1600" dirty="0"/>
              <a:t>X  +  XY  </a:t>
            </a:r>
            <a:r>
              <a:rPr lang="en-US" sz="1600" dirty="0">
                <a:sym typeface="Symbol"/>
              </a:rPr>
              <a:t></a:t>
            </a:r>
            <a:r>
              <a:rPr lang="en-US" sz="1600" dirty="0"/>
              <a:t>  X</a:t>
            </a:r>
            <a:r>
              <a:rPr lang="en-US" sz="1600" baseline="-25000" dirty="0"/>
              <a:t>2</a:t>
            </a:r>
            <a:r>
              <a:rPr lang="en-US" sz="1600" dirty="0"/>
              <a:t>Y		</a:t>
            </a:r>
            <a:r>
              <a:rPr lang="en-US" sz="1600" dirty="0" smtClean="0"/>
              <a:t>	(</a:t>
            </a:r>
            <a:r>
              <a:rPr lang="en-US" sz="1600" dirty="0"/>
              <a:t>fast)</a:t>
            </a:r>
          </a:p>
          <a:p>
            <a:r>
              <a:rPr lang="en-US" sz="1600" dirty="0"/>
              <a:t>								 </a:t>
            </a:r>
            <a:r>
              <a:rPr lang="en-US" sz="1600" dirty="0" smtClean="0"/>
              <a:t>	 </a:t>
            </a:r>
            <a:r>
              <a:rPr lang="en-US" sz="1600" dirty="0"/>
              <a:t>X</a:t>
            </a:r>
            <a:r>
              <a:rPr lang="en-US" sz="1600" baseline="-25000" dirty="0"/>
              <a:t>2</a:t>
            </a:r>
            <a:r>
              <a:rPr lang="en-US" sz="1600" dirty="0"/>
              <a:t>Y  +  Y  </a:t>
            </a:r>
            <a:r>
              <a:rPr lang="en-US" sz="1600" dirty="0">
                <a:sym typeface="Symbol"/>
              </a:rPr>
              <a:t></a:t>
            </a:r>
            <a:r>
              <a:rPr lang="en-US" sz="1600" dirty="0"/>
              <a:t>  X</a:t>
            </a:r>
            <a:r>
              <a:rPr lang="en-US" sz="1600" baseline="-25000" dirty="0"/>
              <a:t>2</a:t>
            </a:r>
            <a:r>
              <a:rPr lang="en-US" sz="1600" dirty="0"/>
              <a:t>Y</a:t>
            </a:r>
            <a:r>
              <a:rPr lang="en-US" sz="1600" baseline="-25000" dirty="0"/>
              <a:t>2</a:t>
            </a:r>
            <a:r>
              <a:rPr lang="en-US" sz="1600" dirty="0"/>
              <a:t>		</a:t>
            </a:r>
            <a:r>
              <a:rPr lang="en-US" sz="1600" dirty="0" smtClean="0"/>
              <a:t>	(</a:t>
            </a:r>
            <a:r>
              <a:rPr lang="en-US" sz="1600" dirty="0"/>
              <a:t>fast)</a:t>
            </a:r>
          </a:p>
          <a:p>
            <a:r>
              <a:rPr lang="en-US" sz="1600" dirty="0"/>
              <a:t>	</a:t>
            </a:r>
            <a:endParaRPr lang="en-US" sz="1600" dirty="0" smtClean="0"/>
          </a:p>
          <a:p>
            <a:r>
              <a:rPr lang="en-US" sz="1600" dirty="0" smtClean="0"/>
              <a:t>Based </a:t>
            </a:r>
            <a:r>
              <a:rPr lang="en-US" sz="1600" dirty="0"/>
              <a:t>on the information above, which of the </a:t>
            </a:r>
            <a:r>
              <a:rPr lang="en-US" sz="1600" dirty="0" smtClean="0"/>
              <a:t>mechanisms is/are </a:t>
            </a:r>
            <a:r>
              <a:rPr lang="en-US" sz="1600" dirty="0"/>
              <a:t>consistent with the rate </a:t>
            </a:r>
            <a:r>
              <a:rPr lang="en-US" sz="1600" dirty="0" smtClean="0"/>
              <a:t>law?  List the intermediates in each mechanism:</a:t>
            </a:r>
            <a:endParaRPr lang="en-US" sz="1600" dirty="0"/>
          </a:p>
          <a:p>
            <a:pPr lvl="0"/>
            <a:endParaRPr lang="en-US" dirty="0"/>
          </a:p>
        </p:txBody>
      </p:sp>
      <p:sp>
        <p:nvSpPr>
          <p:cNvPr id="6" name="TextBox 5"/>
          <p:cNvSpPr txBox="1"/>
          <p:nvPr/>
        </p:nvSpPr>
        <p:spPr>
          <a:xfrm>
            <a:off x="8036119" y="-56659"/>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9" name="TextBox 8"/>
          <p:cNvSpPr txBox="1"/>
          <p:nvPr/>
        </p:nvSpPr>
        <p:spPr>
          <a:xfrm>
            <a:off x="8120735" y="1816854"/>
            <a:ext cx="894959" cy="369332"/>
          </a:xfrm>
          <a:prstGeom prst="rect">
            <a:avLst/>
          </a:prstGeom>
          <a:noFill/>
        </p:spPr>
        <p:txBody>
          <a:bodyPr wrap="square" rtlCol="0">
            <a:spAutoFit/>
          </a:bodyPr>
          <a:lstStyle/>
          <a:p>
            <a:r>
              <a:rPr lang="en-US" dirty="0" smtClean="0">
                <a:hlinkClick r:id="rId3"/>
              </a:rPr>
              <a:t>Video</a:t>
            </a:r>
            <a:endParaRPr lang="en-US" dirty="0"/>
          </a:p>
        </p:txBody>
      </p:sp>
    </p:spTree>
    <p:extLst>
      <p:ext uri="{BB962C8B-B14F-4D97-AF65-F5344CB8AC3E}">
        <p14:creationId xmlns:p14="http://schemas.microsoft.com/office/powerpoint/2010/main" val="130029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84" y="317839"/>
            <a:ext cx="6881381" cy="781288"/>
          </a:xfrm>
        </p:spPr>
        <p:txBody>
          <a:bodyPr/>
          <a:lstStyle/>
          <a:p>
            <a:r>
              <a:rPr lang="en-US" dirty="0"/>
              <a:t>Reaction Mechanisms</a:t>
            </a:r>
          </a:p>
        </p:txBody>
      </p:sp>
      <p:sp>
        <p:nvSpPr>
          <p:cNvPr id="8" name="Rectangle 7"/>
          <p:cNvSpPr/>
          <p:nvPr/>
        </p:nvSpPr>
        <p:spPr>
          <a:xfrm>
            <a:off x="355600" y="1265382"/>
            <a:ext cx="7578436" cy="4524315"/>
          </a:xfrm>
          <a:prstGeom prst="rect">
            <a:avLst/>
          </a:prstGeom>
        </p:spPr>
        <p:txBody>
          <a:bodyPr wrap="square">
            <a:spAutoFit/>
          </a:bodyPr>
          <a:lstStyle/>
          <a:p>
            <a:pPr lvl="0"/>
            <a:r>
              <a:rPr lang="en-US" dirty="0"/>
              <a:t>The rate law for a reaction is found to be Rate = k[A]</a:t>
            </a:r>
            <a:r>
              <a:rPr lang="en-US" baseline="30000" dirty="0"/>
              <a:t>2</a:t>
            </a:r>
            <a:r>
              <a:rPr lang="en-US" dirty="0"/>
              <a:t>[B].  </a:t>
            </a:r>
            <a:r>
              <a:rPr lang="en-US" dirty="0" smtClean="0"/>
              <a:t>What is the intermediate?  Which </a:t>
            </a:r>
            <a:r>
              <a:rPr lang="en-US" dirty="0"/>
              <a:t>of the following mechanisms gives this rate law</a:t>
            </a:r>
            <a:r>
              <a:rPr lang="en-US" dirty="0" smtClean="0"/>
              <a:t>?</a:t>
            </a:r>
          </a:p>
          <a:p>
            <a:pPr lvl="0"/>
            <a:endParaRPr lang="en-US" dirty="0"/>
          </a:p>
          <a:p>
            <a:r>
              <a:rPr lang="en-US" dirty="0"/>
              <a:t>	I.  	A  +  B  </a:t>
            </a:r>
            <a:r>
              <a:rPr lang="en-US" b="1" dirty="0"/>
              <a:t>⇄ </a:t>
            </a:r>
            <a:r>
              <a:rPr lang="en-US" dirty="0"/>
              <a:t> E  (fast)</a:t>
            </a:r>
          </a:p>
          <a:p>
            <a:r>
              <a:rPr lang="en-US" dirty="0"/>
              <a:t>		E  +  B  </a:t>
            </a:r>
            <a:r>
              <a:rPr lang="en-US" dirty="0">
                <a:sym typeface="Symbol"/>
              </a:rPr>
              <a:t></a:t>
            </a:r>
            <a:r>
              <a:rPr lang="en-US" dirty="0"/>
              <a:t> C  +  D  (slow)</a:t>
            </a:r>
          </a:p>
          <a:p>
            <a:r>
              <a:rPr lang="en-US" dirty="0"/>
              <a:t> </a:t>
            </a:r>
          </a:p>
          <a:p>
            <a:r>
              <a:rPr lang="en-US" dirty="0"/>
              <a:t>	II.	A  +  B  </a:t>
            </a:r>
            <a:r>
              <a:rPr lang="en-US" b="1" dirty="0"/>
              <a:t>⇄ </a:t>
            </a:r>
            <a:r>
              <a:rPr lang="en-US" dirty="0"/>
              <a:t> E  (fast)</a:t>
            </a:r>
          </a:p>
          <a:p>
            <a:r>
              <a:rPr lang="en-US" dirty="0"/>
              <a:t>		E  +  A  </a:t>
            </a:r>
            <a:r>
              <a:rPr lang="en-US" dirty="0">
                <a:sym typeface="Symbol"/>
              </a:rPr>
              <a:t></a:t>
            </a:r>
            <a:r>
              <a:rPr lang="en-US" dirty="0"/>
              <a:t> C  +  D  (slow)</a:t>
            </a:r>
          </a:p>
          <a:p>
            <a:r>
              <a:rPr lang="en-US" dirty="0"/>
              <a:t> </a:t>
            </a:r>
          </a:p>
          <a:p>
            <a:r>
              <a:rPr lang="en-US" dirty="0"/>
              <a:t>	III.	A  +  A  </a:t>
            </a:r>
            <a:r>
              <a:rPr lang="en-US" dirty="0">
                <a:sym typeface="Symbol"/>
              </a:rPr>
              <a:t></a:t>
            </a:r>
            <a:r>
              <a:rPr lang="en-US" dirty="0"/>
              <a:t>  E (slow)</a:t>
            </a:r>
          </a:p>
          <a:p>
            <a:r>
              <a:rPr lang="en-US" dirty="0"/>
              <a:t>		E  +  B  </a:t>
            </a:r>
            <a:r>
              <a:rPr lang="en-US" dirty="0">
                <a:sym typeface="Symbol"/>
              </a:rPr>
              <a:t></a:t>
            </a:r>
            <a:r>
              <a:rPr lang="en-US" dirty="0"/>
              <a:t> C  +  D  (fast)</a:t>
            </a:r>
          </a:p>
          <a:p>
            <a:r>
              <a:rPr lang="en-US" dirty="0"/>
              <a:t>  </a:t>
            </a:r>
          </a:p>
          <a:p>
            <a:pPr lvl="0"/>
            <a:r>
              <a:rPr lang="en-US" dirty="0" smtClean="0"/>
              <a:t>A.  I</a:t>
            </a:r>
            <a:endParaRPr lang="en-US" dirty="0"/>
          </a:p>
          <a:p>
            <a:pPr lvl="0"/>
            <a:r>
              <a:rPr lang="en-US" dirty="0" smtClean="0"/>
              <a:t>B.  II</a:t>
            </a:r>
            <a:endParaRPr lang="en-US" dirty="0"/>
          </a:p>
          <a:p>
            <a:pPr lvl="0"/>
            <a:r>
              <a:rPr lang="en-US" dirty="0" smtClean="0"/>
              <a:t>C.  III</a:t>
            </a:r>
            <a:endParaRPr lang="en-US" dirty="0"/>
          </a:p>
          <a:p>
            <a:pPr lvl="0"/>
            <a:r>
              <a:rPr lang="en-US" dirty="0" smtClean="0"/>
              <a:t>D.  Two </a:t>
            </a:r>
            <a:r>
              <a:rPr lang="en-US" dirty="0"/>
              <a:t>of these</a:t>
            </a:r>
          </a:p>
        </p:txBody>
      </p:sp>
      <p:sp>
        <p:nvSpPr>
          <p:cNvPr id="12" name="TextBox 11"/>
          <p:cNvSpPr txBox="1"/>
          <p:nvPr/>
        </p:nvSpPr>
        <p:spPr>
          <a:xfrm>
            <a:off x="4294911" y="2198255"/>
            <a:ext cx="4405744" cy="378565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a:solidFill>
                  <a:schemeClr val="bg1"/>
                </a:solidFill>
              </a:rPr>
              <a:t>Answer:  </a:t>
            </a:r>
            <a:r>
              <a:rPr lang="en-US" sz="1600" dirty="0" smtClean="0">
                <a:solidFill>
                  <a:schemeClr val="bg1"/>
                </a:solidFill>
              </a:rPr>
              <a:t>E is the intermediate.  Only </a:t>
            </a:r>
            <a:r>
              <a:rPr lang="en-US" sz="1600" dirty="0">
                <a:solidFill>
                  <a:schemeClr val="bg1"/>
                </a:solidFill>
              </a:rPr>
              <a:t>Mechanism II is consistent with the rate law. </a:t>
            </a:r>
            <a:r>
              <a:rPr lang="en-US" sz="1600" dirty="0" smtClean="0">
                <a:solidFill>
                  <a:schemeClr val="bg1"/>
                </a:solidFill>
              </a:rPr>
              <a:t>Whenever </a:t>
            </a:r>
            <a:r>
              <a:rPr lang="en-US" sz="1600" dirty="0">
                <a:solidFill>
                  <a:schemeClr val="bg1"/>
                </a:solidFill>
              </a:rPr>
              <a:t>a fast equilibrium step producing an intermediate precedes the slow rate determining </a:t>
            </a:r>
            <a:r>
              <a:rPr lang="en-US" sz="1600" dirty="0" smtClean="0">
                <a:solidFill>
                  <a:schemeClr val="bg1"/>
                </a:solidFill>
              </a:rPr>
              <a:t>step and we want to remove the intermediate from the rate law, we </a:t>
            </a:r>
            <a:r>
              <a:rPr lang="en-US" sz="1600" dirty="0">
                <a:solidFill>
                  <a:schemeClr val="bg1"/>
                </a:solidFill>
              </a:rPr>
              <a:t>can solve for the concentration of the intermediate by assuming that an equilibrium is established in the fast step.  The concentration of the intermediate in the rate determining slow step can be replaced with an expression derived from the equilibrium constant   </a:t>
            </a:r>
            <a:r>
              <a:rPr lang="en-US" sz="1600" dirty="0" smtClean="0">
                <a:solidFill>
                  <a:schemeClr val="bg1"/>
                </a:solidFill>
              </a:rPr>
              <a:t>[</a:t>
            </a:r>
            <a:r>
              <a:rPr lang="en-US" sz="1600" dirty="0">
                <a:solidFill>
                  <a:schemeClr val="bg1"/>
                </a:solidFill>
              </a:rPr>
              <a:t>E] =</a:t>
            </a:r>
            <a:r>
              <a:rPr lang="en-US" sz="1600" dirty="0" err="1">
                <a:solidFill>
                  <a:schemeClr val="bg1"/>
                </a:solidFill>
              </a:rPr>
              <a:t>K</a:t>
            </a:r>
            <a:r>
              <a:rPr lang="en-US" sz="1600" baseline="-25000" dirty="0" err="1">
                <a:solidFill>
                  <a:schemeClr val="bg1"/>
                </a:solidFill>
              </a:rPr>
              <a:t>eq</a:t>
            </a:r>
            <a:r>
              <a:rPr lang="en-US" sz="1600" dirty="0">
                <a:solidFill>
                  <a:schemeClr val="bg1"/>
                </a:solidFill>
              </a:rPr>
              <a:t>[A][B].  This substitution gives us the </a:t>
            </a:r>
            <a:r>
              <a:rPr lang="en-US" sz="1600" dirty="0" smtClean="0">
                <a:solidFill>
                  <a:schemeClr val="bg1"/>
                </a:solidFill>
              </a:rPr>
              <a:t>desired rate law: </a:t>
            </a:r>
            <a:r>
              <a:rPr lang="en-US" sz="1600" dirty="0">
                <a:solidFill>
                  <a:schemeClr val="bg1"/>
                </a:solidFill>
              </a:rPr>
              <a:t>rate = k’[A]</a:t>
            </a:r>
            <a:r>
              <a:rPr lang="en-US" sz="1600" baseline="30000" dirty="0">
                <a:solidFill>
                  <a:schemeClr val="bg1"/>
                </a:solidFill>
              </a:rPr>
              <a:t>2</a:t>
            </a:r>
            <a:r>
              <a:rPr lang="en-US" sz="1600" dirty="0">
                <a:solidFill>
                  <a:schemeClr val="bg1"/>
                </a:solidFill>
              </a:rPr>
              <a:t>[B]</a:t>
            </a:r>
          </a:p>
          <a:p>
            <a:endParaRPr lang="en-US" sz="1600" i="1" dirty="0"/>
          </a:p>
        </p:txBody>
      </p:sp>
      <p:sp>
        <p:nvSpPr>
          <p:cNvPr id="13" name="TextBox 12"/>
          <p:cNvSpPr txBox="1"/>
          <p:nvPr/>
        </p:nvSpPr>
        <p:spPr>
          <a:xfrm>
            <a:off x="0" y="6121178"/>
            <a:ext cx="9254836" cy="1077218"/>
          </a:xfrm>
          <a:prstGeom prst="rect">
            <a:avLst/>
          </a:prstGeom>
          <a:noFill/>
        </p:spPr>
        <p:txBody>
          <a:bodyPr wrap="square" rtlCol="0">
            <a:spAutoFit/>
          </a:bodyPr>
          <a:lstStyle/>
          <a:p>
            <a:r>
              <a:rPr lang="en-US" sz="1400" dirty="0" smtClean="0"/>
              <a:t>LO</a:t>
            </a:r>
            <a:r>
              <a:rPr lang="en-US" sz="1400" b="1" dirty="0" smtClean="0"/>
              <a:t> </a:t>
            </a:r>
            <a:r>
              <a:rPr lang="en-US" sz="1400" dirty="0"/>
              <a:t>4.7 The student is able to evaluate alternative explanations, as expressed by reaction mechanisms, to determine which are consistent with data regarding the overall rate of a reaction, and data that can be used to infer the presence of a </a:t>
            </a:r>
            <a:r>
              <a:rPr lang="en-US" sz="1400" dirty="0" smtClean="0"/>
              <a:t>reaction intermediate.</a:t>
            </a:r>
            <a:r>
              <a:rPr lang="en-US" dirty="0" smtClean="0"/>
              <a:t>																	</a:t>
            </a:r>
            <a:endParaRPr lang="en-US" dirty="0"/>
          </a:p>
        </p:txBody>
      </p:sp>
      <p:sp>
        <p:nvSpPr>
          <p:cNvPr id="6" name="TextBox 5"/>
          <p:cNvSpPr txBox="1"/>
          <p:nvPr/>
        </p:nvSpPr>
        <p:spPr>
          <a:xfrm>
            <a:off x="8036119" y="-56659"/>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7" name="TextBox 6"/>
          <p:cNvSpPr txBox="1"/>
          <p:nvPr/>
        </p:nvSpPr>
        <p:spPr>
          <a:xfrm>
            <a:off x="8120735" y="1816854"/>
            <a:ext cx="894959" cy="369332"/>
          </a:xfrm>
          <a:prstGeom prst="rect">
            <a:avLst/>
          </a:prstGeom>
          <a:noFill/>
        </p:spPr>
        <p:txBody>
          <a:bodyPr wrap="square" rtlCol="0">
            <a:spAutoFit/>
          </a:bodyPr>
          <a:lstStyle/>
          <a:p>
            <a:r>
              <a:rPr lang="en-US" dirty="0" smtClean="0">
                <a:hlinkClick r:id="rId3"/>
              </a:rPr>
              <a:t>Video</a:t>
            </a:r>
            <a:endParaRPr lang="en-US" dirty="0"/>
          </a:p>
        </p:txBody>
      </p:sp>
    </p:spTree>
    <p:extLst>
      <p:ext uri="{BB962C8B-B14F-4D97-AF65-F5344CB8AC3E}">
        <p14:creationId xmlns:p14="http://schemas.microsoft.com/office/powerpoint/2010/main" val="218263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63" y="911084"/>
            <a:ext cx="7556313" cy="439397"/>
          </a:xfrm>
        </p:spPr>
        <p:txBody>
          <a:bodyPr/>
          <a:lstStyle/>
          <a:p>
            <a:pPr lvl="1" algn="l" rtl="0">
              <a:spcBef>
                <a:spcPct val="0"/>
              </a:spcBef>
            </a:pPr>
            <a:r>
              <a:rPr lang="en-US" sz="1400" dirty="0">
                <a:latin typeface="+mn-lt"/>
              </a:rPr>
              <a:t>Draw and label </a:t>
            </a:r>
            <a:r>
              <a:rPr lang="en-US" sz="1400" dirty="0" smtClean="0">
                <a:latin typeface="+mn-lt"/>
              </a:rPr>
              <a:t>axes </a:t>
            </a:r>
            <a:r>
              <a:rPr lang="en-US" sz="1400" dirty="0">
                <a:latin typeface="+mn-lt"/>
              </a:rPr>
              <a:t>for the </a:t>
            </a:r>
            <a:r>
              <a:rPr lang="en-US" sz="1400" dirty="0" smtClean="0">
                <a:latin typeface="+mn-lt"/>
              </a:rPr>
              <a:t>energy profiles </a:t>
            </a:r>
            <a:r>
              <a:rPr lang="en-US" sz="1400" dirty="0">
                <a:latin typeface="+mn-lt"/>
              </a:rPr>
              <a:t>below.  Match the curves with the appropriate description</a:t>
            </a:r>
            <a:r>
              <a:rPr lang="en-US" sz="1400" dirty="0" smtClean="0">
                <a:latin typeface="+mn-lt"/>
              </a:rPr>
              <a:t>.</a:t>
            </a:r>
            <a:endParaRPr lang="en-US" sz="1400" dirty="0">
              <a:latin typeface="+mn-lt"/>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92499609"/>
              </p:ext>
            </p:extLst>
          </p:nvPr>
        </p:nvGraphicFramePr>
        <p:xfrm>
          <a:off x="376720" y="1459342"/>
          <a:ext cx="7436014" cy="2208276"/>
        </p:xfrm>
        <a:graphic>
          <a:graphicData uri="http://schemas.openxmlformats.org/drawingml/2006/table">
            <a:tbl>
              <a:tblPr firstRow="1" firstCol="1" bandRow="1">
                <a:tableStyleId>{5C22544A-7EE6-4342-B048-85BDC9FD1C3A}</a:tableStyleId>
              </a:tblPr>
              <a:tblGrid>
                <a:gridCol w="3718007"/>
                <a:gridCol w="3718007"/>
              </a:tblGrid>
              <a:tr h="517240">
                <a:tc>
                  <a:txBody>
                    <a:bodyPr/>
                    <a:lstStyle/>
                    <a:p>
                      <a:pPr marL="228600" marR="0" lvl="0" indent="-228600">
                        <a:lnSpc>
                          <a:spcPct val="115000"/>
                        </a:lnSpc>
                        <a:spcBef>
                          <a:spcPts val="0"/>
                        </a:spcBef>
                        <a:spcAft>
                          <a:spcPts val="0"/>
                        </a:spcAft>
                        <a:buFont typeface="+mj-lt"/>
                        <a:buAutoNum type="alphaUcPeriod"/>
                        <a:tabLst>
                          <a:tab pos="3427413" algn="l"/>
                        </a:tabLst>
                      </a:pPr>
                      <a:r>
                        <a:rPr lang="en-US" sz="1400" b="1" dirty="0" smtClean="0">
                          <a:solidFill>
                            <a:schemeClr val="tx1"/>
                          </a:solidFill>
                          <a:effectLst/>
                          <a:latin typeface="+mn-lt"/>
                          <a:cs typeface="Arial" panose="020B0604020202020204" pitchFamily="34" charset="0"/>
                        </a:rPr>
                        <a:t>exothermic </a:t>
                      </a:r>
                      <a:r>
                        <a:rPr lang="en-US" sz="1400" b="1" dirty="0">
                          <a:solidFill>
                            <a:schemeClr val="tx1"/>
                          </a:solidFill>
                          <a:effectLst/>
                          <a:latin typeface="+mn-lt"/>
                          <a:cs typeface="Arial" panose="020B0604020202020204" pitchFamily="34" charset="0"/>
                        </a:rPr>
                        <a:t>reaction with a 2 step mechanism </a:t>
                      </a:r>
                      <a:r>
                        <a:rPr lang="en-US" sz="1400" b="1" dirty="0" smtClean="0">
                          <a:solidFill>
                            <a:schemeClr val="tx1"/>
                          </a:solidFill>
                          <a:effectLst/>
                          <a:latin typeface="+mn-lt"/>
                          <a:cs typeface="Arial" panose="020B0604020202020204" pitchFamily="34" charset="0"/>
                        </a:rPr>
                        <a:t>where   </a:t>
                      </a:r>
                      <a:r>
                        <a:rPr lang="en-US" sz="1400" b="1" dirty="0">
                          <a:solidFill>
                            <a:schemeClr val="tx1"/>
                          </a:solidFill>
                          <a:effectLst/>
                          <a:latin typeface="+mn-lt"/>
                          <a:cs typeface="Arial" panose="020B0604020202020204" pitchFamily="34" charset="0"/>
                        </a:rPr>
                        <a:t>the first step is slow.</a:t>
                      </a:r>
                      <a:endParaRPr lang="en-US" sz="1400" b="1" dirty="0">
                        <a:solidFill>
                          <a:schemeClr val="tx1"/>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4"/>
                      </a:pPr>
                      <a:r>
                        <a:rPr lang="en-US" sz="1400" b="1" dirty="0" smtClean="0">
                          <a:solidFill>
                            <a:schemeClr val="tx1"/>
                          </a:solidFill>
                          <a:effectLst/>
                          <a:latin typeface="+mn-lt"/>
                          <a:cs typeface="Arial" panose="020B0604020202020204" pitchFamily="34" charset="0"/>
                        </a:rPr>
                        <a:t>endothermic </a:t>
                      </a:r>
                      <a:r>
                        <a:rPr lang="en-US" sz="1400" b="1" dirty="0">
                          <a:solidFill>
                            <a:schemeClr val="tx1"/>
                          </a:solidFill>
                          <a:effectLst/>
                          <a:latin typeface="+mn-lt"/>
                          <a:cs typeface="Arial" panose="020B0604020202020204" pitchFamily="34" charset="0"/>
                        </a:rPr>
                        <a:t>reaction with a 2 step mechanism where the first step is slow.</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r h="510738">
                <a:tc>
                  <a:txBody>
                    <a:bodyPr/>
                    <a:lstStyle/>
                    <a:p>
                      <a:pPr marL="228600" marR="0" lvl="0" indent="-228600">
                        <a:lnSpc>
                          <a:spcPct val="115000"/>
                        </a:lnSpc>
                        <a:spcBef>
                          <a:spcPts val="0"/>
                        </a:spcBef>
                        <a:spcAft>
                          <a:spcPts val="0"/>
                        </a:spcAft>
                        <a:buFont typeface="+mj-lt"/>
                        <a:buAutoNum type="alphaUcPeriod" startAt="2"/>
                        <a:tabLst>
                          <a:tab pos="3427413" algn="l"/>
                        </a:tabLst>
                      </a:pPr>
                      <a:r>
                        <a:rPr lang="en-US" sz="1400" b="1" dirty="0" smtClean="0">
                          <a:solidFill>
                            <a:schemeClr val="tx1"/>
                          </a:solidFill>
                          <a:effectLst/>
                          <a:latin typeface="+mn-lt"/>
                          <a:cs typeface="Arial" panose="020B0604020202020204" pitchFamily="34" charset="0"/>
                        </a:rPr>
                        <a:t>endothermic </a:t>
                      </a:r>
                      <a:r>
                        <a:rPr lang="en-US" sz="1400" b="1" dirty="0">
                          <a:solidFill>
                            <a:schemeClr val="tx1"/>
                          </a:solidFill>
                          <a:effectLst/>
                          <a:latin typeface="+mn-lt"/>
                          <a:cs typeface="Arial" panose="020B0604020202020204" pitchFamily="34" charset="0"/>
                        </a:rPr>
                        <a:t>reaction with a 2 step mechanism </a:t>
                      </a:r>
                      <a:r>
                        <a:rPr lang="en-US" sz="1400" b="1" dirty="0" smtClean="0">
                          <a:solidFill>
                            <a:schemeClr val="tx1"/>
                          </a:solidFill>
                          <a:effectLst/>
                          <a:latin typeface="+mn-lt"/>
                          <a:cs typeface="Arial" panose="020B0604020202020204" pitchFamily="34" charset="0"/>
                        </a:rPr>
                        <a:t>where </a:t>
                      </a:r>
                      <a:r>
                        <a:rPr lang="en-US" sz="1400" b="1" dirty="0">
                          <a:solidFill>
                            <a:schemeClr val="tx1"/>
                          </a:solidFill>
                          <a:effectLst/>
                          <a:latin typeface="+mn-lt"/>
                          <a:cs typeface="Arial" panose="020B0604020202020204" pitchFamily="34" charset="0"/>
                        </a:rPr>
                        <a:t>the second step is slow</a:t>
                      </a:r>
                      <a:r>
                        <a:rPr lang="en-US" sz="1400" b="1" dirty="0">
                          <a:effectLst/>
                          <a:latin typeface="+mn-lt"/>
                          <a:cs typeface="Arial" panose="020B0604020202020204" pitchFamily="34" charset="0"/>
                        </a:rPr>
                        <a:t>.</a:t>
                      </a:r>
                      <a:endParaRPr lang="en-US" sz="1400" b="1" dirty="0">
                        <a:solidFill>
                          <a:srgbClr val="000000"/>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5"/>
                      </a:pPr>
                      <a:r>
                        <a:rPr lang="en-US" sz="1400" b="1" dirty="0">
                          <a:solidFill>
                            <a:schemeClr val="tx1"/>
                          </a:solidFill>
                          <a:effectLst/>
                          <a:latin typeface="+mn-lt"/>
                          <a:cs typeface="Arial" panose="020B0604020202020204" pitchFamily="34" charset="0"/>
                        </a:rPr>
                        <a:t>exothermic reaction with a 1 step mechanism.</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r h="531586">
                <a:tc>
                  <a:txBody>
                    <a:bodyPr/>
                    <a:lstStyle/>
                    <a:p>
                      <a:pPr marL="228600" marR="0" lvl="0" indent="-228600">
                        <a:lnSpc>
                          <a:spcPct val="115000"/>
                        </a:lnSpc>
                        <a:spcBef>
                          <a:spcPts val="0"/>
                        </a:spcBef>
                        <a:spcAft>
                          <a:spcPts val="0"/>
                        </a:spcAft>
                        <a:buFont typeface="+mj-lt"/>
                        <a:buAutoNum type="alphaUcPeriod" startAt="3"/>
                        <a:tabLst>
                          <a:tab pos="3427413" algn="l"/>
                        </a:tabLst>
                      </a:pPr>
                      <a:r>
                        <a:rPr lang="en-US" sz="1400" b="1" dirty="0">
                          <a:solidFill>
                            <a:schemeClr val="tx1"/>
                          </a:solidFill>
                          <a:effectLst/>
                          <a:latin typeface="+mn-lt"/>
                          <a:cs typeface="Arial" panose="020B0604020202020204" pitchFamily="34" charset="0"/>
                        </a:rPr>
                        <a:t>exothermic reaction with a 2 step mechanism </a:t>
                      </a:r>
                      <a:r>
                        <a:rPr lang="en-US" sz="1400" b="1" dirty="0" smtClean="0">
                          <a:solidFill>
                            <a:schemeClr val="tx1"/>
                          </a:solidFill>
                          <a:effectLst/>
                          <a:latin typeface="+mn-lt"/>
                          <a:cs typeface="Arial" panose="020B0604020202020204" pitchFamily="34" charset="0"/>
                        </a:rPr>
                        <a:t>where   the </a:t>
                      </a:r>
                      <a:r>
                        <a:rPr lang="en-US" sz="1400" b="1" dirty="0">
                          <a:solidFill>
                            <a:schemeClr val="tx1"/>
                          </a:solidFill>
                          <a:effectLst/>
                          <a:latin typeface="+mn-lt"/>
                          <a:cs typeface="Arial" panose="020B0604020202020204" pitchFamily="34" charset="0"/>
                        </a:rPr>
                        <a:t>second step is slow.</a:t>
                      </a:r>
                      <a:endParaRPr lang="en-US" sz="1400" b="1" dirty="0">
                        <a:solidFill>
                          <a:schemeClr val="tx1"/>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6"/>
                      </a:pPr>
                      <a:r>
                        <a:rPr lang="en-US" sz="1400" b="1" dirty="0">
                          <a:solidFill>
                            <a:schemeClr val="tx1"/>
                          </a:solidFill>
                          <a:effectLst/>
                          <a:latin typeface="+mn-lt"/>
                          <a:cs typeface="Arial" panose="020B0604020202020204" pitchFamily="34" charset="0"/>
                        </a:rPr>
                        <a:t>endothermic reaction with a 1 step mechanism.</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bl>
          </a:graphicData>
        </a:graphic>
      </p:graphicFrame>
      <p:sp>
        <p:nvSpPr>
          <p:cNvPr id="13" name="Rectangle 12"/>
          <p:cNvSpPr/>
          <p:nvPr/>
        </p:nvSpPr>
        <p:spPr>
          <a:xfrm>
            <a:off x="147782" y="6488668"/>
            <a:ext cx="8599054" cy="276999"/>
          </a:xfrm>
          <a:prstGeom prst="rect">
            <a:avLst/>
          </a:prstGeom>
        </p:spPr>
        <p:txBody>
          <a:bodyPr wrap="square">
            <a:spAutoFit/>
          </a:bodyPr>
          <a:lstStyle/>
          <a:p>
            <a:r>
              <a:rPr lang="en-US" sz="1200" dirty="0"/>
              <a:t>LO </a:t>
            </a:r>
            <a:r>
              <a:rPr lang="en-US" sz="1200" dirty="0" smtClean="0"/>
              <a:t>4.7  Cont.                                </a:t>
            </a:r>
            <a:r>
              <a:rPr lang="en-US" sz="1100" dirty="0"/>
              <a:t>Dena K. Leggett, PhD Advanced Chemistry Teacher Allen High School Copyright </a:t>
            </a:r>
            <a:r>
              <a:rPr lang="en-US" sz="1100" dirty="0" smtClean="0"/>
              <a:t>2015     </a:t>
            </a:r>
            <a:endParaRPr lang="en-US" sz="1100" dirty="0"/>
          </a:p>
        </p:txBody>
      </p:sp>
      <p:sp>
        <p:nvSpPr>
          <p:cNvPr id="14" name="TextBox 13"/>
          <p:cNvSpPr txBox="1"/>
          <p:nvPr/>
        </p:nvSpPr>
        <p:spPr>
          <a:xfrm>
            <a:off x="822036" y="299857"/>
            <a:ext cx="6545382" cy="369332"/>
          </a:xfrm>
          <a:prstGeom prst="rect">
            <a:avLst/>
          </a:prstGeom>
          <a:noFill/>
        </p:spPr>
        <p:txBody>
          <a:bodyPr wrap="none" rtlCol="0">
            <a:spAutoFit/>
          </a:bodyPr>
          <a:lstStyle/>
          <a:p>
            <a:r>
              <a:rPr lang="en-US" dirty="0" smtClean="0"/>
              <a:t>Reaction Mechanisms and Energy Profiles – Practice Problem</a:t>
            </a:r>
            <a:endParaRPr lang="en-US" dirty="0"/>
          </a:p>
        </p:txBody>
      </p:sp>
      <p:sp>
        <p:nvSpPr>
          <p:cNvPr id="35" name="Freeform 34"/>
          <p:cNvSpPr/>
          <p:nvPr/>
        </p:nvSpPr>
        <p:spPr>
          <a:xfrm>
            <a:off x="1549978" y="3967019"/>
            <a:ext cx="666750" cy="622935"/>
          </a:xfrm>
          <a:custGeom>
            <a:avLst/>
            <a:gdLst>
              <a:gd name="connsiteX0" fmla="*/ 0 w 666750"/>
              <a:gd name="connsiteY0" fmla="*/ 581865 h 623504"/>
              <a:gd name="connsiteX1" fmla="*/ 161925 w 666750"/>
              <a:gd name="connsiteY1" fmla="*/ 562815 h 623504"/>
              <a:gd name="connsiteX2" fmla="*/ 295275 w 666750"/>
              <a:gd name="connsiteY2" fmla="*/ 840 h 623504"/>
              <a:gd name="connsiteX3" fmla="*/ 400050 w 666750"/>
              <a:gd name="connsiteY3" fmla="*/ 429465 h 623504"/>
              <a:gd name="connsiteX4" fmla="*/ 514350 w 666750"/>
              <a:gd name="connsiteY4" fmla="*/ 153240 h 623504"/>
              <a:gd name="connsiteX5" fmla="*/ 600075 w 666750"/>
              <a:gd name="connsiteY5" fmla="*/ 486615 h 623504"/>
              <a:gd name="connsiteX6" fmla="*/ 666750 w 666750"/>
              <a:gd name="connsiteY6" fmla="*/ 524715 h 62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04">
                <a:moveTo>
                  <a:pt x="0" y="581865"/>
                </a:moveTo>
                <a:cubicBezTo>
                  <a:pt x="56356" y="620758"/>
                  <a:pt x="112713" y="659652"/>
                  <a:pt x="161925" y="562815"/>
                </a:cubicBezTo>
                <a:cubicBezTo>
                  <a:pt x="211137" y="465978"/>
                  <a:pt x="255588" y="23065"/>
                  <a:pt x="295275" y="840"/>
                </a:cubicBezTo>
                <a:cubicBezTo>
                  <a:pt x="334962" y="-21385"/>
                  <a:pt x="363538" y="404065"/>
                  <a:pt x="400050" y="429465"/>
                </a:cubicBezTo>
                <a:cubicBezTo>
                  <a:pt x="436562" y="454865"/>
                  <a:pt x="481013" y="143715"/>
                  <a:pt x="514350" y="153240"/>
                </a:cubicBezTo>
                <a:cubicBezTo>
                  <a:pt x="547688" y="162765"/>
                  <a:pt x="574675" y="424703"/>
                  <a:pt x="600075" y="486615"/>
                </a:cubicBezTo>
                <a:cubicBezTo>
                  <a:pt x="625475" y="548527"/>
                  <a:pt x="654050" y="518365"/>
                  <a:pt x="666750" y="5247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35"/>
          <p:cNvSpPr/>
          <p:nvPr/>
        </p:nvSpPr>
        <p:spPr>
          <a:xfrm>
            <a:off x="3774586" y="3648432"/>
            <a:ext cx="914400" cy="1102360"/>
          </a:xfrm>
          <a:custGeom>
            <a:avLst/>
            <a:gdLst>
              <a:gd name="connsiteX0" fmla="*/ 0 w 914400"/>
              <a:gd name="connsiteY0" fmla="*/ 515544 h 1102544"/>
              <a:gd name="connsiteX1" fmla="*/ 209550 w 914400"/>
              <a:gd name="connsiteY1" fmla="*/ 467919 h 1102544"/>
              <a:gd name="connsiteX2" fmla="*/ 333375 w 914400"/>
              <a:gd name="connsiteY2" fmla="*/ 144069 h 1102544"/>
              <a:gd name="connsiteX3" fmla="*/ 457200 w 914400"/>
              <a:gd name="connsiteY3" fmla="*/ 801294 h 1102544"/>
              <a:gd name="connsiteX4" fmla="*/ 619125 w 914400"/>
              <a:gd name="connsiteY4" fmla="*/ 1194 h 1102544"/>
              <a:gd name="connsiteX5" fmla="*/ 771525 w 914400"/>
              <a:gd name="connsiteY5" fmla="*/ 1020369 h 1102544"/>
              <a:gd name="connsiteX6" fmla="*/ 914400 w 914400"/>
              <a:gd name="connsiteY6" fmla="*/ 1039419 h 110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102544">
                <a:moveTo>
                  <a:pt x="0" y="515544"/>
                </a:moveTo>
                <a:cubicBezTo>
                  <a:pt x="76994" y="522688"/>
                  <a:pt x="153988" y="529832"/>
                  <a:pt x="209550" y="467919"/>
                </a:cubicBezTo>
                <a:cubicBezTo>
                  <a:pt x="265113" y="406006"/>
                  <a:pt x="292100" y="88506"/>
                  <a:pt x="333375" y="144069"/>
                </a:cubicBezTo>
                <a:cubicBezTo>
                  <a:pt x="374650" y="199631"/>
                  <a:pt x="409575" y="825107"/>
                  <a:pt x="457200" y="801294"/>
                </a:cubicBezTo>
                <a:cubicBezTo>
                  <a:pt x="504825" y="777482"/>
                  <a:pt x="566738" y="-35318"/>
                  <a:pt x="619125" y="1194"/>
                </a:cubicBezTo>
                <a:cubicBezTo>
                  <a:pt x="671512" y="37706"/>
                  <a:pt x="722313" y="847332"/>
                  <a:pt x="771525" y="1020369"/>
                </a:cubicBezTo>
                <a:cubicBezTo>
                  <a:pt x="820738" y="1193407"/>
                  <a:pt x="914400" y="1039419"/>
                  <a:pt x="914400" y="10394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reeform 36"/>
          <p:cNvSpPr/>
          <p:nvPr/>
        </p:nvSpPr>
        <p:spPr>
          <a:xfrm>
            <a:off x="6337444" y="3877310"/>
            <a:ext cx="647700" cy="809625"/>
          </a:xfrm>
          <a:custGeom>
            <a:avLst/>
            <a:gdLst>
              <a:gd name="connsiteX0" fmla="*/ 0 w 647700"/>
              <a:gd name="connsiteY0" fmla="*/ 781896 h 810014"/>
              <a:gd name="connsiteX1" fmla="*/ 200025 w 647700"/>
              <a:gd name="connsiteY1" fmla="*/ 715221 h 810014"/>
              <a:gd name="connsiteX2" fmla="*/ 381000 w 647700"/>
              <a:gd name="connsiteY2" fmla="*/ 846 h 810014"/>
              <a:gd name="connsiteX3" fmla="*/ 533400 w 647700"/>
              <a:gd name="connsiteY3" fmla="*/ 572346 h 810014"/>
              <a:gd name="connsiteX4" fmla="*/ 647700 w 647700"/>
              <a:gd name="connsiteY4" fmla="*/ 658071 h 8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810014">
                <a:moveTo>
                  <a:pt x="0" y="781896"/>
                </a:moveTo>
                <a:cubicBezTo>
                  <a:pt x="68262" y="813646"/>
                  <a:pt x="136525" y="845396"/>
                  <a:pt x="200025" y="715221"/>
                </a:cubicBezTo>
                <a:cubicBezTo>
                  <a:pt x="263525" y="585046"/>
                  <a:pt x="325438" y="24658"/>
                  <a:pt x="381000" y="846"/>
                </a:cubicBezTo>
                <a:cubicBezTo>
                  <a:pt x="436562" y="-22966"/>
                  <a:pt x="488950" y="462809"/>
                  <a:pt x="533400" y="572346"/>
                </a:cubicBezTo>
                <a:cubicBezTo>
                  <a:pt x="577850" y="681883"/>
                  <a:pt x="628650" y="646959"/>
                  <a:pt x="647700" y="6580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Freeform 37"/>
          <p:cNvSpPr/>
          <p:nvPr/>
        </p:nvSpPr>
        <p:spPr>
          <a:xfrm>
            <a:off x="6337444" y="5269519"/>
            <a:ext cx="904875" cy="857250"/>
          </a:xfrm>
          <a:custGeom>
            <a:avLst/>
            <a:gdLst>
              <a:gd name="connsiteX0" fmla="*/ 0 w 904875"/>
              <a:gd name="connsiteY0" fmla="*/ 562244 h 857519"/>
              <a:gd name="connsiteX1" fmla="*/ 209550 w 904875"/>
              <a:gd name="connsiteY1" fmla="*/ 533669 h 857519"/>
              <a:gd name="connsiteX2" fmla="*/ 371475 w 904875"/>
              <a:gd name="connsiteY2" fmla="*/ 269 h 857519"/>
              <a:gd name="connsiteX3" fmla="*/ 514350 w 904875"/>
              <a:gd name="connsiteY3" fmla="*/ 457469 h 857519"/>
              <a:gd name="connsiteX4" fmla="*/ 666750 w 904875"/>
              <a:gd name="connsiteY4" fmla="*/ 181244 h 857519"/>
              <a:gd name="connsiteX5" fmla="*/ 762000 w 904875"/>
              <a:gd name="connsiteY5" fmla="*/ 781319 h 857519"/>
              <a:gd name="connsiteX6" fmla="*/ 904875 w 904875"/>
              <a:gd name="connsiteY6" fmla="*/ 857519 h 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875" h="857519">
                <a:moveTo>
                  <a:pt x="0" y="562244"/>
                </a:moveTo>
                <a:cubicBezTo>
                  <a:pt x="73819" y="594787"/>
                  <a:pt x="147638" y="627331"/>
                  <a:pt x="209550" y="533669"/>
                </a:cubicBezTo>
                <a:cubicBezTo>
                  <a:pt x="271462" y="440007"/>
                  <a:pt x="320675" y="12969"/>
                  <a:pt x="371475" y="269"/>
                </a:cubicBezTo>
                <a:cubicBezTo>
                  <a:pt x="422275" y="-12431"/>
                  <a:pt x="465138" y="427307"/>
                  <a:pt x="514350" y="457469"/>
                </a:cubicBezTo>
                <a:cubicBezTo>
                  <a:pt x="563562" y="487631"/>
                  <a:pt x="625475" y="127269"/>
                  <a:pt x="666750" y="181244"/>
                </a:cubicBezTo>
                <a:cubicBezTo>
                  <a:pt x="708025" y="235219"/>
                  <a:pt x="722313" y="668607"/>
                  <a:pt x="762000" y="781319"/>
                </a:cubicBezTo>
                <a:cubicBezTo>
                  <a:pt x="801688" y="894032"/>
                  <a:pt x="882650" y="840057"/>
                  <a:pt x="904875" y="8575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reeform 38"/>
          <p:cNvSpPr/>
          <p:nvPr/>
        </p:nvSpPr>
        <p:spPr>
          <a:xfrm>
            <a:off x="1661103" y="5160241"/>
            <a:ext cx="704850" cy="978535"/>
          </a:xfrm>
          <a:custGeom>
            <a:avLst/>
            <a:gdLst>
              <a:gd name="connsiteX0" fmla="*/ 0 w 704850"/>
              <a:gd name="connsiteY0" fmla="*/ 530329 h 978695"/>
              <a:gd name="connsiteX1" fmla="*/ 171450 w 704850"/>
              <a:gd name="connsiteY1" fmla="*/ 454129 h 978695"/>
              <a:gd name="connsiteX2" fmla="*/ 333375 w 704850"/>
              <a:gd name="connsiteY2" fmla="*/ 6454 h 978695"/>
              <a:gd name="connsiteX3" fmla="*/ 523875 w 704850"/>
              <a:gd name="connsiteY3" fmla="*/ 835129 h 978695"/>
              <a:gd name="connsiteX4" fmla="*/ 704850 w 704850"/>
              <a:gd name="connsiteY4" fmla="*/ 978004 h 978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978695">
                <a:moveTo>
                  <a:pt x="0" y="530329"/>
                </a:moveTo>
                <a:cubicBezTo>
                  <a:pt x="57944" y="535885"/>
                  <a:pt x="115888" y="541441"/>
                  <a:pt x="171450" y="454129"/>
                </a:cubicBezTo>
                <a:cubicBezTo>
                  <a:pt x="227012" y="366817"/>
                  <a:pt x="274638" y="-57046"/>
                  <a:pt x="333375" y="6454"/>
                </a:cubicBezTo>
                <a:cubicBezTo>
                  <a:pt x="392113" y="69954"/>
                  <a:pt x="461963" y="673204"/>
                  <a:pt x="523875" y="835129"/>
                </a:cubicBezTo>
                <a:cubicBezTo>
                  <a:pt x="585788" y="997054"/>
                  <a:pt x="704850" y="978004"/>
                  <a:pt x="704850" y="9780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Freeform 39"/>
          <p:cNvSpPr/>
          <p:nvPr/>
        </p:nvSpPr>
        <p:spPr>
          <a:xfrm>
            <a:off x="3846023" y="5176174"/>
            <a:ext cx="771525" cy="950595"/>
          </a:xfrm>
          <a:custGeom>
            <a:avLst/>
            <a:gdLst>
              <a:gd name="connsiteX0" fmla="*/ 0 w 771525"/>
              <a:gd name="connsiteY0" fmla="*/ 944418 h 951127"/>
              <a:gd name="connsiteX1" fmla="*/ 190500 w 771525"/>
              <a:gd name="connsiteY1" fmla="*/ 877743 h 951127"/>
              <a:gd name="connsiteX2" fmla="*/ 304800 w 771525"/>
              <a:gd name="connsiteY2" fmla="*/ 420543 h 951127"/>
              <a:gd name="connsiteX3" fmla="*/ 409575 w 771525"/>
              <a:gd name="connsiteY3" fmla="*/ 849168 h 951127"/>
              <a:gd name="connsiteX4" fmla="*/ 552450 w 771525"/>
              <a:gd name="connsiteY4" fmla="*/ 1443 h 951127"/>
              <a:gd name="connsiteX5" fmla="*/ 647700 w 771525"/>
              <a:gd name="connsiteY5" fmla="*/ 649143 h 951127"/>
              <a:gd name="connsiteX6" fmla="*/ 771525 w 771525"/>
              <a:gd name="connsiteY6" fmla="*/ 763443 h 9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5" h="951127">
                <a:moveTo>
                  <a:pt x="0" y="944418"/>
                </a:moveTo>
                <a:cubicBezTo>
                  <a:pt x="69850" y="954737"/>
                  <a:pt x="139700" y="965056"/>
                  <a:pt x="190500" y="877743"/>
                </a:cubicBezTo>
                <a:cubicBezTo>
                  <a:pt x="241300" y="790430"/>
                  <a:pt x="268288" y="425305"/>
                  <a:pt x="304800" y="420543"/>
                </a:cubicBezTo>
                <a:cubicBezTo>
                  <a:pt x="341313" y="415780"/>
                  <a:pt x="368300" y="919018"/>
                  <a:pt x="409575" y="849168"/>
                </a:cubicBezTo>
                <a:cubicBezTo>
                  <a:pt x="450850" y="779318"/>
                  <a:pt x="512763" y="34780"/>
                  <a:pt x="552450" y="1443"/>
                </a:cubicBezTo>
                <a:cubicBezTo>
                  <a:pt x="592137" y="-31894"/>
                  <a:pt x="611188" y="522143"/>
                  <a:pt x="647700" y="649143"/>
                </a:cubicBezTo>
                <a:cubicBezTo>
                  <a:pt x="684213" y="776143"/>
                  <a:pt x="750888" y="747568"/>
                  <a:pt x="771525" y="7634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p:cNvSpPr txBox="1"/>
          <p:nvPr/>
        </p:nvSpPr>
        <p:spPr>
          <a:xfrm>
            <a:off x="5685006" y="5548291"/>
            <a:ext cx="338554" cy="369332"/>
          </a:xfrm>
          <a:prstGeom prst="rect">
            <a:avLst/>
          </a:prstGeom>
          <a:noFill/>
        </p:spPr>
        <p:txBody>
          <a:bodyPr wrap="none" rtlCol="0">
            <a:spAutoFit/>
          </a:bodyPr>
          <a:lstStyle/>
          <a:p>
            <a:r>
              <a:rPr lang="en-US" dirty="0" smtClean="0">
                <a:solidFill>
                  <a:srgbClr val="FF0000"/>
                </a:solidFill>
              </a:rPr>
              <a:t>A</a:t>
            </a:r>
            <a:endParaRPr lang="en-US" dirty="0">
              <a:solidFill>
                <a:srgbClr val="FF0000"/>
              </a:solidFill>
            </a:endParaRPr>
          </a:p>
        </p:txBody>
      </p:sp>
      <p:sp>
        <p:nvSpPr>
          <p:cNvPr id="15" name="TextBox 14"/>
          <p:cNvSpPr txBox="1"/>
          <p:nvPr/>
        </p:nvSpPr>
        <p:spPr>
          <a:xfrm>
            <a:off x="5667128" y="4167844"/>
            <a:ext cx="325730" cy="369332"/>
          </a:xfrm>
          <a:prstGeom prst="rect">
            <a:avLst/>
          </a:prstGeom>
          <a:noFill/>
        </p:spPr>
        <p:txBody>
          <a:bodyPr wrap="none" rtlCol="0">
            <a:spAutoFit/>
          </a:bodyPr>
          <a:lstStyle/>
          <a:p>
            <a:r>
              <a:rPr lang="en-US" dirty="0" smtClean="0">
                <a:solidFill>
                  <a:srgbClr val="FF0000"/>
                </a:solidFill>
              </a:rPr>
              <a:t>F</a:t>
            </a:r>
            <a:endParaRPr lang="en-US" dirty="0">
              <a:solidFill>
                <a:srgbClr val="FF0000"/>
              </a:solidFill>
            </a:endParaRPr>
          </a:p>
        </p:txBody>
      </p:sp>
      <p:sp>
        <p:nvSpPr>
          <p:cNvPr id="16" name="TextBox 15"/>
          <p:cNvSpPr txBox="1"/>
          <p:nvPr/>
        </p:nvSpPr>
        <p:spPr>
          <a:xfrm>
            <a:off x="3076208" y="5507913"/>
            <a:ext cx="338554" cy="369332"/>
          </a:xfrm>
          <a:prstGeom prst="rect">
            <a:avLst/>
          </a:prstGeom>
          <a:noFill/>
        </p:spPr>
        <p:txBody>
          <a:bodyPr wrap="none" rtlCol="0">
            <a:spAutoFit/>
          </a:bodyPr>
          <a:lstStyle/>
          <a:p>
            <a:r>
              <a:rPr lang="en-US" dirty="0">
                <a:solidFill>
                  <a:srgbClr val="FF0000"/>
                </a:solidFill>
              </a:rPr>
              <a:t>B</a:t>
            </a:r>
          </a:p>
        </p:txBody>
      </p:sp>
      <p:sp>
        <p:nvSpPr>
          <p:cNvPr id="17" name="TextBox 16"/>
          <p:cNvSpPr txBox="1"/>
          <p:nvPr/>
        </p:nvSpPr>
        <p:spPr>
          <a:xfrm>
            <a:off x="3085040" y="4137589"/>
            <a:ext cx="351378" cy="369332"/>
          </a:xfrm>
          <a:prstGeom prst="rect">
            <a:avLst/>
          </a:prstGeom>
          <a:noFill/>
        </p:spPr>
        <p:txBody>
          <a:bodyPr wrap="none" rtlCol="0">
            <a:spAutoFit/>
          </a:bodyPr>
          <a:lstStyle/>
          <a:p>
            <a:r>
              <a:rPr lang="en-US" dirty="0" smtClean="0">
                <a:solidFill>
                  <a:srgbClr val="FF0000"/>
                </a:solidFill>
              </a:rPr>
              <a:t>C</a:t>
            </a:r>
            <a:endParaRPr lang="en-US" dirty="0">
              <a:solidFill>
                <a:srgbClr val="FF0000"/>
              </a:solidFill>
            </a:endParaRPr>
          </a:p>
        </p:txBody>
      </p:sp>
      <p:sp>
        <p:nvSpPr>
          <p:cNvPr id="18" name="TextBox 17"/>
          <p:cNvSpPr txBox="1"/>
          <p:nvPr/>
        </p:nvSpPr>
        <p:spPr>
          <a:xfrm>
            <a:off x="939219" y="4116856"/>
            <a:ext cx="351378" cy="369332"/>
          </a:xfrm>
          <a:prstGeom prst="rect">
            <a:avLst/>
          </a:prstGeom>
          <a:noFill/>
        </p:spPr>
        <p:txBody>
          <a:bodyPr wrap="none" rtlCol="0">
            <a:spAutoFit/>
          </a:bodyPr>
          <a:lstStyle/>
          <a:p>
            <a:r>
              <a:rPr lang="en-US" dirty="0">
                <a:solidFill>
                  <a:srgbClr val="FF0000"/>
                </a:solidFill>
              </a:rPr>
              <a:t>D</a:t>
            </a:r>
          </a:p>
        </p:txBody>
      </p:sp>
      <p:sp>
        <p:nvSpPr>
          <p:cNvPr id="19" name="TextBox 18"/>
          <p:cNvSpPr txBox="1"/>
          <p:nvPr/>
        </p:nvSpPr>
        <p:spPr>
          <a:xfrm>
            <a:off x="933186" y="5486400"/>
            <a:ext cx="338554" cy="369332"/>
          </a:xfrm>
          <a:prstGeom prst="rect">
            <a:avLst/>
          </a:prstGeom>
          <a:noFill/>
        </p:spPr>
        <p:txBody>
          <a:bodyPr wrap="none" rtlCol="0">
            <a:spAutoFit/>
          </a:bodyPr>
          <a:lstStyle/>
          <a:p>
            <a:r>
              <a:rPr lang="en-US" dirty="0">
                <a:solidFill>
                  <a:srgbClr val="FF0000"/>
                </a:solidFill>
              </a:rPr>
              <a:t>E</a:t>
            </a:r>
          </a:p>
        </p:txBody>
      </p:sp>
      <p:grpSp>
        <p:nvGrpSpPr>
          <p:cNvPr id="20" name="Group 19"/>
          <p:cNvGrpSpPr/>
          <p:nvPr/>
        </p:nvGrpSpPr>
        <p:grpSpPr>
          <a:xfrm>
            <a:off x="1228251" y="3898823"/>
            <a:ext cx="1373246" cy="1185117"/>
            <a:chOff x="788063" y="1985963"/>
            <a:chExt cx="1373246" cy="1185117"/>
          </a:xfrm>
        </p:grpSpPr>
        <p:cxnSp>
          <p:nvCxnSpPr>
            <p:cNvPr id="21" name="Straight Arrow Connector 20"/>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24" name="TextBox 23"/>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25" name="Group 24"/>
          <p:cNvGrpSpPr/>
          <p:nvPr/>
        </p:nvGrpSpPr>
        <p:grpSpPr>
          <a:xfrm>
            <a:off x="3414252" y="3877310"/>
            <a:ext cx="1373246" cy="1185117"/>
            <a:chOff x="788063" y="1985963"/>
            <a:chExt cx="1373246" cy="1185117"/>
          </a:xfrm>
        </p:grpSpPr>
        <p:cxnSp>
          <p:nvCxnSpPr>
            <p:cNvPr id="26" name="Straight Arrow Connector 25"/>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29" name="TextBox 28"/>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30" name="Group 29"/>
          <p:cNvGrpSpPr/>
          <p:nvPr/>
        </p:nvGrpSpPr>
        <p:grpSpPr>
          <a:xfrm>
            <a:off x="6023561" y="3846161"/>
            <a:ext cx="1373246" cy="1185117"/>
            <a:chOff x="788063" y="1985963"/>
            <a:chExt cx="1373246" cy="1185117"/>
          </a:xfrm>
        </p:grpSpPr>
        <p:cxnSp>
          <p:nvCxnSpPr>
            <p:cNvPr id="31" name="Straight Arrow Connector 30"/>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34" name="TextBox 33"/>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41" name="Group 40"/>
          <p:cNvGrpSpPr/>
          <p:nvPr/>
        </p:nvGrpSpPr>
        <p:grpSpPr>
          <a:xfrm>
            <a:off x="1259772" y="5263173"/>
            <a:ext cx="1373246" cy="1185117"/>
            <a:chOff x="788063" y="1985963"/>
            <a:chExt cx="1373246" cy="1185117"/>
          </a:xfrm>
        </p:grpSpPr>
        <p:cxnSp>
          <p:nvCxnSpPr>
            <p:cNvPr id="42" name="Straight Arrow Connector 41"/>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45" name="TextBox 44"/>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46" name="Group 45"/>
          <p:cNvGrpSpPr/>
          <p:nvPr/>
        </p:nvGrpSpPr>
        <p:grpSpPr>
          <a:xfrm>
            <a:off x="3414763" y="5263173"/>
            <a:ext cx="1373246" cy="1185117"/>
            <a:chOff x="788063" y="1985963"/>
            <a:chExt cx="1373246" cy="1185117"/>
          </a:xfrm>
        </p:grpSpPr>
        <p:cxnSp>
          <p:nvCxnSpPr>
            <p:cNvPr id="47" name="Straight Arrow Connector 46"/>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50" name="TextBox 49"/>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51" name="Group 50"/>
          <p:cNvGrpSpPr/>
          <p:nvPr/>
        </p:nvGrpSpPr>
        <p:grpSpPr>
          <a:xfrm>
            <a:off x="6023561" y="5303551"/>
            <a:ext cx="1373246" cy="1185117"/>
            <a:chOff x="788063" y="1985963"/>
            <a:chExt cx="1373246" cy="1185117"/>
          </a:xfrm>
        </p:grpSpPr>
        <p:cxnSp>
          <p:nvCxnSpPr>
            <p:cNvPr id="52" name="Straight Arrow Connector 51"/>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55" name="TextBox 54"/>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spTree>
    <p:extLst>
      <p:ext uri="{BB962C8B-B14F-4D97-AF65-F5344CB8AC3E}">
        <p14:creationId xmlns:p14="http://schemas.microsoft.com/office/powerpoint/2010/main" val="125730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5" y="163263"/>
            <a:ext cx="6253308" cy="611252"/>
          </a:xfrm>
        </p:spPr>
        <p:txBody>
          <a:bodyPr/>
          <a:lstStyle/>
          <a:p>
            <a:r>
              <a:rPr lang="en-US" dirty="0" smtClean="0"/>
              <a:t>Catalysts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1" y="6319374"/>
            <a:ext cx="9144000" cy="738664"/>
          </a:xfrm>
          <a:prstGeom prst="rect">
            <a:avLst/>
          </a:prstGeom>
          <a:noFill/>
        </p:spPr>
        <p:txBody>
          <a:bodyPr wrap="square" rtlCol="0">
            <a:spAutoFit/>
          </a:bodyPr>
          <a:lstStyle/>
          <a:p>
            <a:r>
              <a:rPr lang="en-US" sz="1200" dirty="0"/>
              <a:t>LO 4.8 The student can translate among reaction energy profile representations, particulate representations, and symbolic representations (chemical equations) of a chemical reaction occurring in the presence and absence of a catalyst.</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051" name="Picture 3" descr="C:\Users\Bonnie Buchak\Documents\Radnor15\3 AP Chemistry\REVIEW PP Project\5519202549bf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92" y="3606881"/>
            <a:ext cx="3726996" cy="247664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15851" y="6034848"/>
            <a:ext cx="1473480" cy="276999"/>
          </a:xfrm>
          <a:prstGeom prst="rect">
            <a:avLst/>
          </a:prstGeom>
          <a:noFill/>
        </p:spPr>
        <p:txBody>
          <a:bodyPr wrap="none" rtlCol="0">
            <a:spAutoFit/>
          </a:bodyPr>
          <a:lstStyle/>
          <a:p>
            <a:r>
              <a:rPr lang="en-US" sz="1200" dirty="0" smtClean="0"/>
              <a:t>Iron based catalyst</a:t>
            </a:r>
            <a:endParaRPr lang="en-US" sz="1200" dirty="0"/>
          </a:p>
        </p:txBody>
      </p:sp>
      <p:sp>
        <p:nvSpPr>
          <p:cNvPr id="3" name="TextBox 2"/>
          <p:cNvSpPr txBox="1"/>
          <p:nvPr/>
        </p:nvSpPr>
        <p:spPr>
          <a:xfrm>
            <a:off x="661767" y="774514"/>
            <a:ext cx="7196073" cy="1323439"/>
          </a:xfrm>
          <a:prstGeom prst="rect">
            <a:avLst/>
          </a:prstGeom>
          <a:noFill/>
        </p:spPr>
        <p:txBody>
          <a:bodyPr wrap="none" rtlCol="0">
            <a:spAutoFit/>
          </a:bodyPr>
          <a:lstStyle/>
          <a:p>
            <a:pPr marL="342900" indent="-342900">
              <a:buAutoNum type="alphaLcPeriod"/>
            </a:pPr>
            <a:r>
              <a:rPr lang="en-US" sz="1600" dirty="0" smtClean="0"/>
              <a:t>A catalyst can stabilize a transition state, lowering </a:t>
            </a:r>
          </a:p>
          <a:p>
            <a:r>
              <a:rPr lang="en-US" sz="1600" dirty="0"/>
              <a:t> </a:t>
            </a:r>
            <a:r>
              <a:rPr lang="en-US" sz="1600" dirty="0" smtClean="0"/>
              <a:t>     the activation energy.</a:t>
            </a:r>
          </a:p>
          <a:p>
            <a:endParaRPr lang="en-US" sz="1600" dirty="0" smtClean="0"/>
          </a:p>
          <a:p>
            <a:pPr marL="342900" indent="-342900">
              <a:buAutoNum type="alphaLcPeriod" startAt="2"/>
            </a:pPr>
            <a:r>
              <a:rPr lang="en-US" sz="1600" dirty="0" smtClean="0"/>
              <a:t>A catalyst can participate in the formation of a new reaction intermediate, </a:t>
            </a:r>
          </a:p>
          <a:p>
            <a:r>
              <a:rPr lang="en-US" sz="1600" dirty="0" smtClean="0"/>
              <a:t>      providing a new reaction pathway.</a:t>
            </a:r>
          </a:p>
        </p:txBody>
      </p:sp>
      <p:sp>
        <p:nvSpPr>
          <p:cNvPr id="12" name="TextBox 11"/>
          <p:cNvSpPr txBox="1"/>
          <p:nvPr/>
        </p:nvSpPr>
        <p:spPr>
          <a:xfrm>
            <a:off x="447819" y="2201827"/>
            <a:ext cx="8248361" cy="646331"/>
          </a:xfrm>
          <a:prstGeom prst="rect">
            <a:avLst/>
          </a:prstGeom>
          <a:noFill/>
        </p:spPr>
        <p:txBody>
          <a:bodyPr wrap="square" rtlCol="0">
            <a:spAutoFit/>
          </a:bodyPr>
          <a:lstStyle/>
          <a:p>
            <a:r>
              <a:rPr lang="en-US" dirty="0" smtClean="0"/>
              <a:t>The rate of the Haber process for the synthesis of ammonia is increased</a:t>
            </a:r>
          </a:p>
          <a:p>
            <a:r>
              <a:rPr lang="en-US" dirty="0" smtClean="0"/>
              <a:t>by the use of a heterogeneous catalyst which provides a lower energy pathway.</a:t>
            </a:r>
            <a:endParaRPr lang="en-US" dirty="0"/>
          </a:p>
        </p:txBody>
      </p:sp>
      <p:pic>
        <p:nvPicPr>
          <p:cNvPr id="2053" name="Picture 5" descr="C:\Users\Bonnie Buchak\Documents\Radnor15\3 AP Chemistry\REVIEW PP Project\5519202549bf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393" y="3606881"/>
            <a:ext cx="3488508" cy="251947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8" name="Picture 2" descr="C:\Users\Bonnie Buchak\Documents\Radnor15\3 AP Chemistry\REVIEW PP Project\image0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593" y="250242"/>
            <a:ext cx="1736379" cy="12875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0554" y="3212645"/>
            <a:ext cx="5948994" cy="369332"/>
          </a:xfrm>
          <a:prstGeom prst="rect">
            <a:avLst/>
          </a:prstGeom>
          <a:noFill/>
        </p:spPr>
        <p:txBody>
          <a:bodyPr wrap="square" rtlCol="0">
            <a:spAutoFit/>
          </a:bodyPr>
          <a:lstStyle/>
          <a:p>
            <a:r>
              <a:rPr lang="en-US" dirty="0" smtClean="0"/>
              <a:t>N</a:t>
            </a:r>
            <a:r>
              <a:rPr lang="en-US" baseline="-25000" dirty="0" smtClean="0"/>
              <a:t>2</a:t>
            </a:r>
            <a:r>
              <a:rPr lang="en-US" dirty="0" smtClean="0"/>
              <a:t>(g)  + 2H</a:t>
            </a:r>
            <a:r>
              <a:rPr lang="en-US" baseline="-25000" dirty="0" smtClean="0"/>
              <a:t>2</a:t>
            </a:r>
            <a:r>
              <a:rPr lang="en-US" dirty="0" smtClean="0"/>
              <a:t> (g) </a:t>
            </a:r>
            <a:r>
              <a:rPr lang="en-US" dirty="0" smtClean="0">
                <a:sym typeface="Wingdings"/>
              </a:rPr>
              <a:t> iron-based catalyst + 2NH</a:t>
            </a:r>
            <a:r>
              <a:rPr lang="en-US" baseline="-25000" dirty="0" smtClean="0">
                <a:sym typeface="Wingdings"/>
              </a:rPr>
              <a:t>3 </a:t>
            </a:r>
            <a:r>
              <a:rPr lang="en-US" dirty="0" smtClean="0">
                <a:sym typeface="Wingdings"/>
              </a:rPr>
              <a:t>(g)</a:t>
            </a:r>
            <a:endParaRPr lang="en-US" dirty="0"/>
          </a:p>
        </p:txBody>
      </p:sp>
    </p:spTree>
    <p:extLst>
      <p:ext uri="{BB962C8B-B14F-4D97-AF65-F5344CB8AC3E}">
        <p14:creationId xmlns:p14="http://schemas.microsoft.com/office/powerpoint/2010/main" val="41445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45483"/>
            <a:ext cx="9144000" cy="738664"/>
          </a:xfrm>
          <a:prstGeom prst="rect">
            <a:avLst/>
          </a:prstGeom>
          <a:noFill/>
        </p:spPr>
        <p:txBody>
          <a:bodyPr wrap="square" rtlCol="0">
            <a:spAutoFit/>
          </a:bodyPr>
          <a:lstStyle/>
          <a:p>
            <a:r>
              <a:rPr lang="en-US" sz="1200" dirty="0"/>
              <a:t>LO 4.9 The student is able to explain changes in reaction rates arising from the use of acid-base catalysts, surface catalysts, or enzyme catalysts, including selecting appropriate mechanisms with or without the catalyst present.</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0" name="Title 3"/>
          <p:cNvSpPr>
            <a:spLocks noGrp="1"/>
          </p:cNvSpPr>
          <p:nvPr>
            <p:ph type="title"/>
          </p:nvPr>
        </p:nvSpPr>
        <p:spPr>
          <a:xfrm>
            <a:off x="498475" y="163513"/>
            <a:ext cx="7556500" cy="658523"/>
          </a:xfrm>
        </p:spPr>
        <p:txBody>
          <a:bodyPr/>
          <a:lstStyle/>
          <a:p>
            <a:r>
              <a:rPr lang="en-US" dirty="0" smtClean="0"/>
              <a:t>Catalysts</a:t>
            </a:r>
            <a:endParaRPr lang="en-US" dirty="0"/>
          </a:p>
        </p:txBody>
      </p:sp>
      <p:sp>
        <p:nvSpPr>
          <p:cNvPr id="2" name="TextBox 1"/>
          <p:cNvSpPr txBox="1"/>
          <p:nvPr/>
        </p:nvSpPr>
        <p:spPr>
          <a:xfrm>
            <a:off x="330168" y="1054140"/>
            <a:ext cx="7640034" cy="646331"/>
          </a:xfrm>
          <a:prstGeom prst="rect">
            <a:avLst/>
          </a:prstGeom>
          <a:noFill/>
        </p:spPr>
        <p:txBody>
          <a:bodyPr wrap="square" rtlCol="0">
            <a:spAutoFit/>
          </a:bodyPr>
          <a:lstStyle/>
          <a:p>
            <a:pPr marL="342900" indent="-342900">
              <a:buAutoNum type="alphaLcPeriod"/>
            </a:pPr>
            <a:r>
              <a:rPr lang="en-US" dirty="0" smtClean="0"/>
              <a:t>In acid-base catalysis, a reactant either gains or loses a proton, </a:t>
            </a:r>
          </a:p>
          <a:p>
            <a:r>
              <a:rPr lang="en-US" dirty="0"/>
              <a:t>c</a:t>
            </a:r>
            <a:r>
              <a:rPr lang="en-US" dirty="0" smtClean="0"/>
              <a:t>hanging the rate of the reaction.</a:t>
            </a:r>
            <a:endParaRPr lang="en-US" dirty="0"/>
          </a:p>
        </p:txBody>
      </p:sp>
      <p:sp>
        <p:nvSpPr>
          <p:cNvPr id="12" name="TextBox 11"/>
          <p:cNvSpPr txBox="1"/>
          <p:nvPr/>
        </p:nvSpPr>
        <p:spPr>
          <a:xfrm>
            <a:off x="336101" y="1774405"/>
            <a:ext cx="7640034" cy="646331"/>
          </a:xfrm>
          <a:prstGeom prst="rect">
            <a:avLst/>
          </a:prstGeom>
          <a:noFill/>
        </p:spPr>
        <p:txBody>
          <a:bodyPr wrap="square" rtlCol="0">
            <a:spAutoFit/>
          </a:bodyPr>
          <a:lstStyle/>
          <a:p>
            <a:r>
              <a:rPr lang="en-US" dirty="0" smtClean="0"/>
              <a:t>b.  In surface catalysis, either a new reaction intermediate is formed or the probability of successful collisions is increased.</a:t>
            </a:r>
            <a:endParaRPr lang="en-US" dirty="0"/>
          </a:p>
        </p:txBody>
      </p:sp>
      <p:sp>
        <p:nvSpPr>
          <p:cNvPr id="13" name="TextBox 12"/>
          <p:cNvSpPr txBox="1"/>
          <p:nvPr/>
        </p:nvSpPr>
        <p:spPr>
          <a:xfrm>
            <a:off x="336101" y="2530764"/>
            <a:ext cx="8161354" cy="646331"/>
          </a:xfrm>
          <a:prstGeom prst="rect">
            <a:avLst/>
          </a:prstGeom>
          <a:noFill/>
        </p:spPr>
        <p:txBody>
          <a:bodyPr wrap="square" rtlCol="0">
            <a:spAutoFit/>
          </a:bodyPr>
          <a:lstStyle/>
          <a:p>
            <a:r>
              <a:rPr lang="en-US" dirty="0" smtClean="0"/>
              <a:t>c.  In Enzyme catalysis enzymes bind to reactants in a way that lowers the activation energy.  Other enzymes react to form new reaction intermediates.</a:t>
            </a:r>
            <a:endParaRPr lang="en-US" dirty="0"/>
          </a:p>
        </p:txBody>
      </p:sp>
      <p:pic>
        <p:nvPicPr>
          <p:cNvPr id="14" name="Picture 13" descr="14_20"/>
          <p:cNvPicPr>
            <a:picLocks noGrp="1" noChangeAspect="1" noChangeArrowheads="1"/>
          </p:cNvPicPr>
          <p:nvPr/>
        </p:nvPicPr>
        <p:blipFill>
          <a:blip r:embed="rId3">
            <a:extLst>
              <a:ext uri="{28A0092B-C50C-407E-A947-70E740481C1C}">
                <a14:useLocalDpi xmlns:a14="http://schemas.microsoft.com/office/drawing/2010/main" val="0"/>
              </a:ext>
            </a:extLst>
          </a:blip>
          <a:srcRect b="4861"/>
          <a:stretch>
            <a:fillRect/>
          </a:stretch>
        </p:blipFill>
        <p:spPr bwMode="auto">
          <a:xfrm>
            <a:off x="3278621" y="3430094"/>
            <a:ext cx="4267200" cy="26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5564" y="4304144"/>
            <a:ext cx="2787943" cy="584775"/>
          </a:xfrm>
          <a:prstGeom prst="rect">
            <a:avLst/>
          </a:prstGeom>
          <a:noFill/>
        </p:spPr>
        <p:txBody>
          <a:bodyPr wrap="none" rtlCol="0">
            <a:spAutoFit/>
          </a:bodyPr>
          <a:lstStyle/>
          <a:p>
            <a:r>
              <a:rPr lang="en-US" sz="1600" dirty="0" smtClean="0"/>
              <a:t>Homogeneous catalysis</a:t>
            </a:r>
          </a:p>
          <a:p>
            <a:r>
              <a:rPr lang="en-US" sz="1600" dirty="0"/>
              <a:t>o</a:t>
            </a:r>
            <a:r>
              <a:rPr lang="en-US" sz="1600" dirty="0" smtClean="0"/>
              <a:t>f the decomposition of H</a:t>
            </a:r>
            <a:r>
              <a:rPr lang="en-US" sz="800" dirty="0" smtClean="0"/>
              <a:t>2</a:t>
            </a:r>
            <a:r>
              <a:rPr lang="en-US" sz="1600" dirty="0" smtClean="0"/>
              <a:t>O</a:t>
            </a:r>
            <a:r>
              <a:rPr lang="en-US" sz="800" dirty="0" smtClean="0"/>
              <a:t>2</a:t>
            </a:r>
            <a:endParaRPr lang="en-US" sz="800" dirty="0"/>
          </a:p>
        </p:txBody>
      </p:sp>
      <p:sp>
        <p:nvSpPr>
          <p:cNvPr id="11" name="TextBox 10"/>
          <p:cNvSpPr txBox="1"/>
          <p:nvPr/>
        </p:nvSpPr>
        <p:spPr>
          <a:xfrm>
            <a:off x="8139889"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5" name="Rectangle 14"/>
          <p:cNvSpPr/>
          <p:nvPr/>
        </p:nvSpPr>
        <p:spPr>
          <a:xfrm>
            <a:off x="2622839" y="179876"/>
            <a:ext cx="5126470" cy="646331"/>
          </a:xfrm>
          <a:prstGeom prst="rect">
            <a:avLst/>
          </a:prstGeom>
        </p:spPr>
        <p:txBody>
          <a:bodyPr wrap="square">
            <a:spAutoFit/>
          </a:bodyPr>
          <a:lstStyle/>
          <a:p>
            <a:r>
              <a:rPr lang="en-US" dirty="0"/>
              <a:t>catalysts provide alternative mechanisms with lower activation </a:t>
            </a:r>
            <a:r>
              <a:rPr lang="en-US" dirty="0" smtClean="0"/>
              <a:t>energy</a:t>
            </a:r>
            <a:endParaRPr lang="en-US" dirty="0"/>
          </a:p>
        </p:txBody>
      </p:sp>
    </p:spTree>
    <p:extLst>
      <p:ext uri="{BB962C8B-B14F-4D97-AF65-F5344CB8AC3E}">
        <p14:creationId xmlns:p14="http://schemas.microsoft.com/office/powerpoint/2010/main" val="3525173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4207042"/>
            <a:ext cx="5638800" cy="1362075"/>
          </a:xfrm>
        </p:spPr>
        <p:txBody>
          <a:bodyPr>
            <a:normAutofit/>
          </a:bodyPr>
          <a:lstStyle/>
          <a:p>
            <a:r>
              <a:rPr lang="en-US" sz="4000" dirty="0" smtClean="0"/>
              <a:t>Big Idea #5</a:t>
            </a:r>
            <a:endParaRPr lang="en-US" sz="4000" dirty="0"/>
          </a:p>
        </p:txBody>
      </p:sp>
      <p:sp>
        <p:nvSpPr>
          <p:cNvPr id="6" name="Text Placeholder 5"/>
          <p:cNvSpPr>
            <a:spLocks noGrp="1"/>
          </p:cNvSpPr>
          <p:nvPr>
            <p:ph type="body" idx="1"/>
          </p:nvPr>
        </p:nvSpPr>
        <p:spPr>
          <a:xfrm>
            <a:off x="1844852" y="5371181"/>
            <a:ext cx="6219371" cy="1500187"/>
          </a:xfrm>
        </p:spPr>
        <p:txBody>
          <a:bodyPr>
            <a:normAutofit/>
          </a:bodyPr>
          <a:lstStyle/>
          <a:p>
            <a:r>
              <a:rPr lang="en-US" sz="5000" dirty="0" smtClean="0"/>
              <a:t>Thermochemistry</a:t>
            </a:r>
            <a:endParaRPr lang="en-US" sz="5000" dirty="0"/>
          </a:p>
        </p:txBody>
      </p:sp>
      <p:pic>
        <p:nvPicPr>
          <p:cNvPr id="3" name="Picture 2"/>
          <p:cNvPicPr>
            <a:picLocks noChangeAspect="1"/>
          </p:cNvPicPr>
          <p:nvPr/>
        </p:nvPicPr>
        <p:blipFill rotWithShape="1">
          <a:blip r:embed="rId2">
            <a:alphaModFix/>
          </a:blip>
          <a:srcRect l="14812" t="14300" r="16177" b="16131"/>
          <a:stretch/>
        </p:blipFill>
        <p:spPr>
          <a:xfrm>
            <a:off x="1823874" y="332142"/>
            <a:ext cx="6535680" cy="4357918"/>
          </a:xfrm>
          <a:prstGeom prst="rect">
            <a:avLst/>
          </a:prstGeom>
        </p:spPr>
      </p:pic>
    </p:spTree>
    <p:extLst>
      <p:ext uri="{BB962C8B-B14F-4D97-AF65-F5344CB8AC3E}">
        <p14:creationId xmlns:p14="http://schemas.microsoft.com/office/powerpoint/2010/main" val="3371191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8316" y="118316"/>
            <a:ext cx="7556313" cy="1116106"/>
          </a:xfrm>
        </p:spPr>
        <p:txBody>
          <a:bodyPr/>
          <a:lstStyle/>
          <a:p>
            <a:r>
              <a:rPr lang="en-US" dirty="0" smtClean="0"/>
              <a:t>Bond Energy, Length &amp; Strength</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63540"/>
            <a:ext cx="9144000" cy="889474"/>
          </a:xfrm>
          <a:prstGeom prst="rect">
            <a:avLst/>
          </a:prstGeom>
          <a:noFill/>
        </p:spPr>
        <p:txBody>
          <a:bodyPr wrap="square" rtlCol="0">
            <a:spAutoFit/>
          </a:bodyPr>
          <a:lstStyle/>
          <a:p>
            <a:pPr>
              <a:lnSpc>
                <a:spcPct val="80000"/>
              </a:lnSpc>
            </a:pPr>
            <a:r>
              <a:rPr lang="en-US" sz="1400" dirty="0" smtClean="0"/>
              <a:t>LO</a:t>
            </a:r>
            <a:r>
              <a:rPr lang="en-US" sz="1400" dirty="0"/>
              <a:t>: 	5.1 The student is able to create or use graphical representations in order to connect the dependence of potential energy to the distance between atoms and factors, such as bond order and polarity, which influence the interaction strength.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Content Placeholder 2"/>
          <p:cNvSpPr>
            <a:spLocks noGrp="1"/>
          </p:cNvSpPr>
          <p:nvPr>
            <p:ph sz="half" idx="1"/>
          </p:nvPr>
        </p:nvSpPr>
        <p:spPr>
          <a:xfrm>
            <a:off x="154698" y="836042"/>
            <a:ext cx="8002840" cy="4925353"/>
          </a:xfrm>
        </p:spPr>
        <p:txBody>
          <a:bodyPr>
            <a:normAutofit/>
          </a:bodyPr>
          <a:lstStyle/>
          <a:p>
            <a:r>
              <a:rPr lang="en-US" dirty="0" smtClean="0"/>
              <a:t>Bond strength is determined by the distance between the atoms in a molecule and bond order.  Multiple bonds shorten the distance &amp; increase the force of attraction between atoms in a molecule. </a:t>
            </a:r>
          </a:p>
          <a:p>
            <a:r>
              <a:rPr lang="en-US" dirty="0" smtClean="0"/>
              <a:t>Bond Energy is ENDOTHERMIC –the energy needed to break the bond.</a:t>
            </a:r>
          </a:p>
        </p:txBody>
      </p:sp>
      <p:pic>
        <p:nvPicPr>
          <p:cNvPr id="12" name="Content Placeholder 12"/>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5318273" y="2629041"/>
            <a:ext cx="3825727" cy="2731659"/>
          </a:xfrm>
        </p:spPr>
      </p:pic>
      <p:sp>
        <p:nvSpPr>
          <p:cNvPr id="14" name="TextBox 13"/>
          <p:cNvSpPr txBox="1"/>
          <p:nvPr/>
        </p:nvSpPr>
        <p:spPr>
          <a:xfrm>
            <a:off x="6097382" y="5507606"/>
            <a:ext cx="2955115" cy="369332"/>
          </a:xfrm>
          <a:prstGeom prst="rect">
            <a:avLst/>
          </a:prstGeom>
          <a:noFill/>
        </p:spPr>
        <p:txBody>
          <a:bodyPr wrap="square" rtlCol="0">
            <a:spAutoFit/>
          </a:bodyPr>
          <a:lstStyle/>
          <a:p>
            <a:r>
              <a:rPr lang="en-US" dirty="0" smtClean="0"/>
              <a:t>Lowest PE =Bond Energy</a:t>
            </a:r>
            <a:endParaRPr lang="en-US" dirty="0"/>
          </a:p>
        </p:txBody>
      </p:sp>
      <p:sp>
        <p:nvSpPr>
          <p:cNvPr id="2" name="TextBox 1"/>
          <p:cNvSpPr txBox="1"/>
          <p:nvPr/>
        </p:nvSpPr>
        <p:spPr>
          <a:xfrm>
            <a:off x="3786385" y="2405071"/>
            <a:ext cx="1792301" cy="3970318"/>
          </a:xfrm>
          <a:prstGeom prst="rect">
            <a:avLst/>
          </a:prstGeom>
          <a:noFill/>
        </p:spPr>
        <p:txBody>
          <a:bodyPr wrap="square" rtlCol="0">
            <a:spAutoFit/>
          </a:bodyPr>
          <a:lstStyle/>
          <a:p>
            <a:r>
              <a:rPr lang="en-US" u="sng" dirty="0" smtClean="0"/>
              <a:t>3 Factors</a:t>
            </a:r>
          </a:p>
          <a:p>
            <a:r>
              <a:rPr lang="en-US" dirty="0" smtClean="0"/>
              <a:t>1) Size: H-</a:t>
            </a:r>
            <a:r>
              <a:rPr lang="en-US" dirty="0" err="1" smtClean="0"/>
              <a:t>Cl</a:t>
            </a:r>
            <a:r>
              <a:rPr lang="en-US" dirty="0" smtClean="0"/>
              <a:t> is smaller than</a:t>
            </a:r>
          </a:p>
          <a:p>
            <a:r>
              <a:rPr lang="en-US" dirty="0" smtClean="0"/>
              <a:t> H-Br</a:t>
            </a:r>
          </a:p>
          <a:p>
            <a:endParaRPr lang="en-US" dirty="0"/>
          </a:p>
          <a:p>
            <a:r>
              <a:rPr lang="en-US" dirty="0" smtClean="0"/>
              <a:t>2) Polarity: </a:t>
            </a:r>
            <a:r>
              <a:rPr lang="en-US" dirty="0" err="1" smtClean="0"/>
              <a:t>HCl</a:t>
            </a:r>
            <a:r>
              <a:rPr lang="en-US" dirty="0" smtClean="0"/>
              <a:t> is more polar than H-C</a:t>
            </a:r>
          </a:p>
          <a:p>
            <a:endParaRPr lang="en-US" dirty="0"/>
          </a:p>
          <a:p>
            <a:r>
              <a:rPr lang="en-US" dirty="0" smtClean="0"/>
              <a:t>3) Bond order (length) C=C involves more e-  is shorter than C-C.</a:t>
            </a:r>
            <a:endParaRPr lang="en-US" dirty="0"/>
          </a:p>
        </p:txBody>
      </p:sp>
      <p:cxnSp>
        <p:nvCxnSpPr>
          <p:cNvPr id="6" name="Straight Arrow Connector 5"/>
          <p:cNvCxnSpPr>
            <a:stCxn id="14" idx="1"/>
          </p:cNvCxnSpPr>
          <p:nvPr/>
        </p:nvCxnSpPr>
        <p:spPr>
          <a:xfrm flipH="1" flipV="1">
            <a:off x="5839816" y="5151661"/>
            <a:ext cx="257566" cy="5406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 name="Picture 4" descr="Screen Shot 2016-04-10 at 7.04.41 PM.png"/>
          <p:cNvPicPr>
            <a:picLocks noChangeAspect="1"/>
          </p:cNvPicPr>
          <p:nvPr/>
        </p:nvPicPr>
        <p:blipFill rotWithShape="1">
          <a:blip r:embed="rId6">
            <a:extLst>
              <a:ext uri="{28A0092B-C50C-407E-A947-70E740481C1C}">
                <a14:useLocalDpi xmlns:a14="http://schemas.microsoft.com/office/drawing/2010/main" val="0"/>
              </a:ext>
            </a:extLst>
          </a:blip>
          <a:srcRect l="2975" t="8635" r="1323"/>
          <a:stretch/>
        </p:blipFill>
        <p:spPr>
          <a:xfrm>
            <a:off x="142247" y="2554328"/>
            <a:ext cx="3619236" cy="3499171"/>
          </a:xfrm>
          <a:prstGeom prst="rect">
            <a:avLst/>
          </a:prstGeom>
          <a:ln w="38100" cmpd="sng">
            <a:solidFill>
              <a:schemeClr val="accent1"/>
            </a:solidFill>
          </a:ln>
        </p:spPr>
      </p:pic>
    </p:spTree>
    <p:extLst>
      <p:ext uri="{BB962C8B-B14F-4D97-AF65-F5344CB8AC3E}">
        <p14:creationId xmlns:p14="http://schemas.microsoft.com/office/powerpoint/2010/main" val="4069542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318" y="966345"/>
            <a:ext cx="6181611" cy="4832092"/>
          </a:xfrm>
          <a:prstGeom prst="rect">
            <a:avLst/>
          </a:prstGeom>
        </p:spPr>
        <p:txBody>
          <a:bodyPr wrap="square">
            <a:spAutoFit/>
          </a:bodyPr>
          <a:lstStyle/>
          <a:p>
            <a:r>
              <a:rPr lang="en-US" sz="4400" dirty="0">
                <a:solidFill>
                  <a:schemeClr val="bg1"/>
                </a:solidFill>
                <a:latin typeface="Century Gothic" panose="020B0502020202020204" pitchFamily="34" charset="0"/>
              </a:rPr>
              <a:t>Changes in matter involve the rearrangement and/or reorganizations of atoms and/or the transfer of electrons.</a:t>
            </a:r>
          </a:p>
        </p:txBody>
      </p:sp>
      <p:pic>
        <p:nvPicPr>
          <p:cNvPr id="5" name="Picture Placeholder 4" descr="acids_bases_ph_scale_small-copy-300x258.jpg"/>
          <p:cNvPicPr>
            <a:picLocks noGrp="1" noChangeAspect="1"/>
          </p:cNvPicPr>
          <p:nvPr>
            <p:ph type="pic" sz="quarter" idx="13"/>
          </p:nvPr>
        </p:nvPicPr>
        <p:blipFill>
          <a:blip r:embed="rId2"/>
          <a:srcRect l="6632" r="6632"/>
          <a:stretch>
            <a:fillRect/>
          </a:stretch>
        </p:blipFill>
        <p:spPr/>
      </p:pic>
      <p:pic>
        <p:nvPicPr>
          <p:cNvPr id="7" name="Picture Placeholder 6" descr="water1.jpg"/>
          <p:cNvPicPr>
            <a:picLocks noGrp="1" noChangeAspect="1"/>
          </p:cNvPicPr>
          <p:nvPr>
            <p:ph type="pic" sz="quarter" idx="14"/>
          </p:nvPr>
        </p:nvPicPr>
        <p:blipFill>
          <a:blip r:embed="rId3"/>
          <a:srcRect l="-46622" t="-42380" r="-38053" b="-36323"/>
          <a:stretch>
            <a:fillRect/>
          </a:stretch>
        </p:blipFill>
        <p:spPr>
          <a:xfrm>
            <a:off x="5714431" y="3745312"/>
            <a:ext cx="4071013" cy="2710625"/>
          </a:xfrm>
        </p:spPr>
      </p:pic>
    </p:spTree>
    <p:extLst>
      <p:ext uri="{BB962C8B-B14F-4D97-AF65-F5344CB8AC3E}">
        <p14:creationId xmlns:p14="http://schemas.microsoft.com/office/powerpoint/2010/main" val="3993738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4770"/>
            <a:ext cx="7556313" cy="1116106"/>
          </a:xfrm>
        </p:spPr>
        <p:txBody>
          <a:bodyPr/>
          <a:lstStyle/>
          <a:p>
            <a:r>
              <a:rPr lang="en-US" dirty="0" smtClean="0"/>
              <a:t>Maxwell –Boltzmann Distributions</a:t>
            </a:r>
            <a:endParaRPr lang="en-US" dirty="0"/>
          </a:p>
        </p:txBody>
      </p:sp>
      <p:sp>
        <p:nvSpPr>
          <p:cNvPr id="6" name="Content Placeholder 5"/>
          <p:cNvSpPr>
            <a:spLocks noGrp="1"/>
          </p:cNvSpPr>
          <p:nvPr>
            <p:ph sz="half" idx="2"/>
          </p:nvPr>
        </p:nvSpPr>
        <p:spPr>
          <a:xfrm>
            <a:off x="160840" y="777922"/>
            <a:ext cx="4877012" cy="5348589"/>
          </a:xfrm>
        </p:spPr>
        <p:txBody>
          <a:bodyPr>
            <a:normAutofit fontScale="85000" lnSpcReduction="10000"/>
          </a:bodyPr>
          <a:lstStyle/>
          <a:p>
            <a:r>
              <a:rPr lang="en-US" dirty="0" smtClean="0"/>
              <a:t>Temperature is a measure of the average Kinetic Energy of a sample of substance. </a:t>
            </a:r>
          </a:p>
          <a:p>
            <a:r>
              <a:rPr lang="en-US" dirty="0" smtClean="0"/>
              <a:t>Particles with larger mass will have a lower velocity but the same Average KE at the same Temperature.</a:t>
            </a:r>
          </a:p>
          <a:p>
            <a:r>
              <a:rPr lang="en-US" dirty="0" smtClean="0"/>
              <a:t>Kinetic Energy is directly proportional to the temperature of particles in a substance. (if you double the Kelvin Temp you double the KE) </a:t>
            </a:r>
          </a:p>
          <a:p>
            <a:r>
              <a:rPr lang="en-US" dirty="0" smtClean="0"/>
              <a:t>The M-B Distribution shows that the distribution of KE becomes greater at higher temperature. </a:t>
            </a:r>
          </a:p>
          <a:p>
            <a:r>
              <a:rPr lang="en-US" dirty="0" smtClean="0"/>
              <a:t>The areas under the curve are equal and therefore the number of molecules is constant</a:t>
            </a:r>
          </a:p>
          <a:p>
            <a:r>
              <a:rPr lang="en-US" dirty="0" smtClean="0"/>
              <a:t>Increasing Temperature (KE) increases the number of particles with the Activation Energy necessary to react. </a:t>
            </a:r>
          </a:p>
          <a:p>
            <a:r>
              <a:rPr lang="en-US" dirty="0" smtClean="0"/>
              <a:t>Activation Energy is not changed with temperature but may be changed with a catalyst.</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109182" y="6126511"/>
            <a:ext cx="9144000" cy="615553"/>
          </a:xfrm>
          <a:prstGeom prst="rect">
            <a:avLst/>
          </a:prstGeom>
          <a:noFill/>
        </p:spPr>
        <p:txBody>
          <a:bodyPr wrap="square" rtlCol="0">
            <a:spAutoFit/>
          </a:bodyPr>
          <a:lstStyle/>
          <a:p>
            <a:r>
              <a:rPr lang="en-US" sz="1600" dirty="0" smtClean="0"/>
              <a:t>LO</a:t>
            </a:r>
            <a:r>
              <a:rPr lang="en-US" sz="1600" dirty="0"/>
              <a:t> </a:t>
            </a:r>
            <a:r>
              <a:rPr lang="en-US" sz="1600" dirty="0" smtClean="0"/>
              <a:t>5.2:  The </a:t>
            </a:r>
            <a:r>
              <a:rPr lang="en-US" sz="1600" dirty="0"/>
              <a:t>student is able to relate Temp to motions of particles in particulate representations including velocity , and/ or via KE and distributions of KE of the particles. </a:t>
            </a:r>
            <a:r>
              <a:rPr lang="en-US" dirty="0"/>
              <a:t>			</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026" name="Picture 2" descr="Boltzmann distribution"/>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037852" y="2337550"/>
            <a:ext cx="4014645" cy="317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16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720470"/>
          </a:xfrm>
        </p:spPr>
        <p:txBody>
          <a:bodyPr/>
          <a:lstStyle/>
          <a:p>
            <a:r>
              <a:rPr lang="en-US" dirty="0" smtClean="0"/>
              <a:t>Thermodynamic vocabulary</a:t>
            </a:r>
            <a:endParaRPr lang="en-US" dirty="0"/>
          </a:p>
        </p:txBody>
      </p:sp>
      <p:sp>
        <p:nvSpPr>
          <p:cNvPr id="10" name="TextBox 9">
            <a:hlinkClick r:id="rId2"/>
          </p:cNvPr>
          <p:cNvSpPr txBox="1"/>
          <p:nvPr/>
        </p:nvSpPr>
        <p:spPr>
          <a:xfrm>
            <a:off x="8054787" y="-38248"/>
            <a:ext cx="1194859"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41640" y="6053007"/>
            <a:ext cx="9144000" cy="800219"/>
          </a:xfrm>
          <a:prstGeom prst="rect">
            <a:avLst/>
          </a:prstGeom>
          <a:noFill/>
        </p:spPr>
        <p:txBody>
          <a:bodyPr wrap="square" rtlCol="0">
            <a:spAutoFit/>
          </a:bodyPr>
          <a:lstStyle/>
          <a:p>
            <a:r>
              <a:rPr lang="en-US" sz="1400" dirty="0" smtClean="0"/>
              <a:t>LO 5.3: The student can generate explanations or make predictions about the transfer of thermal energy between systems based on this transfer being due to a kinetic energy transfer between systems arising from molecular collisions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3" name="Picture 2" descr="http://2.bp.blogspot.com/-wWKwgwWDdW0/To1lf5CNtzI/AAAAAAAAADQ/JPadVSgYs7Q/s1600/thermodynamic_system.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643961" y="3176268"/>
            <a:ext cx="5633867" cy="2940879"/>
          </a:xfrm>
          <a:prstGeom prst="rect">
            <a:avLst/>
          </a:pr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Content Placeholder 7"/>
          <p:cNvSpPr>
            <a:spLocks noGrp="1"/>
          </p:cNvSpPr>
          <p:nvPr>
            <p:ph sz="half" idx="1"/>
          </p:nvPr>
        </p:nvSpPr>
        <p:spPr>
          <a:xfrm>
            <a:off x="150125" y="820672"/>
            <a:ext cx="8927031" cy="3088326"/>
          </a:xfrm>
        </p:spPr>
        <p:txBody>
          <a:bodyPr>
            <a:normAutofit/>
          </a:bodyPr>
          <a:lstStyle/>
          <a:p>
            <a:pPr>
              <a:spcBef>
                <a:spcPts val="0"/>
              </a:spcBef>
              <a:spcAft>
                <a:spcPts val="600"/>
              </a:spcAft>
            </a:pPr>
            <a:r>
              <a:rPr lang="en-US" b="1" dirty="0" smtClean="0"/>
              <a:t>Universe</a:t>
            </a:r>
            <a:r>
              <a:rPr lang="en-US" dirty="0" smtClean="0"/>
              <a:t>: The sum of the system and surroundings </a:t>
            </a:r>
          </a:p>
          <a:p>
            <a:pPr>
              <a:spcBef>
                <a:spcPts val="0"/>
              </a:spcBef>
              <a:spcAft>
                <a:spcPts val="600"/>
              </a:spcAft>
            </a:pPr>
            <a:r>
              <a:rPr lang="en-US" b="1" dirty="0" smtClean="0"/>
              <a:t>System</a:t>
            </a:r>
            <a:r>
              <a:rPr lang="en-US" dirty="0" smtClean="0"/>
              <a:t>: The species we want to study</a:t>
            </a:r>
          </a:p>
          <a:p>
            <a:pPr>
              <a:spcBef>
                <a:spcPts val="0"/>
              </a:spcBef>
              <a:spcAft>
                <a:spcPts val="600"/>
              </a:spcAft>
            </a:pPr>
            <a:r>
              <a:rPr lang="en-US" b="1" dirty="0" smtClean="0"/>
              <a:t>Surroundings</a:t>
            </a:r>
            <a:r>
              <a:rPr lang="en-US" dirty="0" smtClean="0"/>
              <a:t>: the environment outside the system </a:t>
            </a:r>
          </a:p>
          <a:p>
            <a:pPr>
              <a:spcBef>
                <a:spcPts val="0"/>
              </a:spcBef>
              <a:spcAft>
                <a:spcPts val="600"/>
              </a:spcAft>
            </a:pPr>
            <a:r>
              <a:rPr lang="en-US" b="1" dirty="0" smtClean="0"/>
              <a:t>Endothermic:</a:t>
            </a:r>
            <a:r>
              <a:rPr lang="en-US" dirty="0" smtClean="0"/>
              <a:t> Heat flows to the system from the surroundings (surroundings temperature drops-i.e. beaker feels cold)</a:t>
            </a:r>
          </a:p>
          <a:p>
            <a:pPr>
              <a:spcBef>
                <a:spcPts val="0"/>
              </a:spcBef>
              <a:spcAft>
                <a:spcPts val="600"/>
              </a:spcAft>
            </a:pPr>
            <a:r>
              <a:rPr lang="en-US" b="1" dirty="0" smtClean="0"/>
              <a:t>Exothermic</a:t>
            </a:r>
            <a:r>
              <a:rPr lang="en-US" dirty="0" smtClean="0"/>
              <a:t>: Heat flows from the system to the surroundings. (surroundings temperature rises-i.e. beaker feels hot) </a:t>
            </a:r>
            <a:endParaRPr lang="en-US" dirty="0"/>
          </a:p>
        </p:txBody>
      </p:sp>
    </p:spTree>
    <p:extLst>
      <p:ext uri="{BB962C8B-B14F-4D97-AF65-F5344CB8AC3E}">
        <p14:creationId xmlns:p14="http://schemas.microsoft.com/office/powerpoint/2010/main" val="1017046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720470"/>
          </a:xfrm>
        </p:spPr>
        <p:txBody>
          <a:bodyPr/>
          <a:lstStyle/>
          <a:p>
            <a:r>
              <a:rPr lang="en-US" dirty="0" smtClean="0"/>
              <a:t>Heat Transfer </a:t>
            </a:r>
            <a:endParaRPr lang="en-US" dirty="0"/>
          </a:p>
        </p:txBody>
      </p:sp>
      <p:sp>
        <p:nvSpPr>
          <p:cNvPr id="8" name="Content Placeholder 7"/>
          <p:cNvSpPr>
            <a:spLocks noGrp="1"/>
          </p:cNvSpPr>
          <p:nvPr>
            <p:ph sz="half" idx="1"/>
          </p:nvPr>
        </p:nvSpPr>
        <p:spPr>
          <a:xfrm>
            <a:off x="396412" y="910469"/>
            <a:ext cx="7273630" cy="5083350"/>
          </a:xfrm>
        </p:spPr>
        <p:txBody>
          <a:bodyPr>
            <a:normAutofit fontScale="92500" lnSpcReduction="20000"/>
          </a:bodyPr>
          <a:lstStyle/>
          <a:p>
            <a:r>
              <a:rPr lang="en-US" sz="2200" dirty="0" smtClean="0"/>
              <a:t>Kinetic energy transferred between particles of varying temperature is heat energy.</a:t>
            </a:r>
          </a:p>
          <a:p>
            <a:r>
              <a:rPr lang="en-US" sz="2200" dirty="0" smtClean="0"/>
              <a:t>Heat flows from particles of higher energy (hot) to those of lower energy (cold) when particles collide.</a:t>
            </a:r>
          </a:p>
          <a:p>
            <a:r>
              <a:rPr lang="en-US" sz="2200" dirty="0" smtClean="0"/>
              <a:t>When the temperature of both particles are equal the substances are in thermal equilibrium.</a:t>
            </a:r>
          </a:p>
          <a:p>
            <a:r>
              <a:rPr lang="en-US" sz="2200" dirty="0" smtClean="0"/>
              <a:t>Not all particles will absorb or                                                release the same amount of heat                                                  per gram.</a:t>
            </a:r>
          </a:p>
          <a:p>
            <a:r>
              <a:rPr lang="en-US" sz="2200" dirty="0" smtClean="0"/>
              <a:t>Specific Heat Capacity is a                                                       measure of the amount of heat                                                       energy in Joules that is absorbed                                                 to raise the temperature of 1 gram                                                 of a substance by 1 degree Kelvin.</a:t>
            </a:r>
          </a:p>
          <a:p>
            <a:r>
              <a:rPr lang="en-US" sz="2200" dirty="0" smtClean="0"/>
              <a:t>Heat transfer can be measured q=</a:t>
            </a:r>
            <a:r>
              <a:rPr lang="en-US" sz="2200" dirty="0" err="1" smtClean="0"/>
              <a:t>mc</a:t>
            </a:r>
            <a:r>
              <a:rPr lang="en-US" sz="2200" baseline="-25000" dirty="0" err="1" smtClean="0"/>
              <a:t>p</a:t>
            </a:r>
            <a:r>
              <a:rPr lang="en-US" sz="2200" dirty="0" err="1" smtClean="0"/>
              <a:t>∆T</a:t>
            </a:r>
            <a:endParaRPr lang="en-US" sz="2200" dirty="0" smtClean="0"/>
          </a:p>
          <a:p>
            <a:endParaRPr lang="en-US" dirty="0" smtClean="0"/>
          </a:p>
          <a:p>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150126" y="5993819"/>
            <a:ext cx="9144000" cy="1138773"/>
          </a:xfrm>
          <a:prstGeom prst="rect">
            <a:avLst/>
          </a:prstGeom>
          <a:noFill/>
        </p:spPr>
        <p:txBody>
          <a:bodyPr wrap="square" rtlCol="0">
            <a:spAutoFit/>
          </a:bodyPr>
          <a:lstStyle/>
          <a:p>
            <a:r>
              <a:rPr lang="en-US" sz="1600" dirty="0" smtClean="0"/>
              <a:t>LO 5.3: The student can generate explanations or make predictions about the transfer of thermal energy between systems based on this transfer being due to a kinetic energy transfer between systems arising from molecular collisions.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 name="Picture 1"/>
          <p:cNvPicPr>
            <a:picLocks noChangeAspect="1"/>
          </p:cNvPicPr>
          <p:nvPr/>
        </p:nvPicPr>
        <p:blipFill>
          <a:blip r:embed="rId4"/>
          <a:stretch>
            <a:fillRect/>
          </a:stretch>
        </p:blipFill>
        <p:spPr>
          <a:xfrm>
            <a:off x="4829175" y="3025018"/>
            <a:ext cx="4314825" cy="2114550"/>
          </a:xfrm>
          <a:prstGeom prst="rect">
            <a:avLst/>
          </a:prstGeom>
        </p:spPr>
      </p:pic>
    </p:spTree>
    <p:extLst>
      <p:ext uri="{BB962C8B-B14F-4D97-AF65-F5344CB8AC3E}">
        <p14:creationId xmlns:p14="http://schemas.microsoft.com/office/powerpoint/2010/main" val="499664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Conservation of Energy </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700730"/>
            <a:ext cx="9144000" cy="1200329"/>
          </a:xfrm>
          <a:prstGeom prst="rect">
            <a:avLst/>
          </a:prstGeom>
          <a:noFill/>
        </p:spPr>
        <p:txBody>
          <a:bodyPr wrap="square" rtlCol="0">
            <a:spAutoFit/>
          </a:bodyPr>
          <a:lstStyle/>
          <a:p>
            <a:r>
              <a:rPr lang="en-US" dirty="0" smtClean="0"/>
              <a:t>LO 5.4: The student is able to use conservation of energy to relate the magnitude of the energy changes occurring in two or more interacting systems, including identification of the systems, the type (heat vs. work), or the direction of the energy flow.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Content Placeholder 7"/>
          <p:cNvSpPr>
            <a:spLocks noGrp="1"/>
          </p:cNvSpPr>
          <p:nvPr>
            <p:ph sz="half" idx="1"/>
          </p:nvPr>
        </p:nvSpPr>
        <p:spPr>
          <a:xfrm>
            <a:off x="163773" y="1009935"/>
            <a:ext cx="4527006" cy="4421874"/>
          </a:xfrm>
        </p:spPr>
        <p:txBody>
          <a:bodyPr>
            <a:normAutofit/>
          </a:bodyPr>
          <a:lstStyle/>
          <a:p>
            <a:r>
              <a:rPr lang="en-US" dirty="0" smtClean="0"/>
              <a:t>1</a:t>
            </a:r>
            <a:r>
              <a:rPr lang="en-US" baseline="30000" dirty="0" smtClean="0"/>
              <a:t>st</a:t>
            </a:r>
            <a:r>
              <a:rPr lang="en-US" dirty="0" smtClean="0"/>
              <a:t> Law of Thermodynamics: Energy is conserved</a:t>
            </a:r>
          </a:p>
          <a:p>
            <a:r>
              <a:rPr lang="en-US" dirty="0" smtClean="0"/>
              <a:t>Temperature is a measure of the average Kinetic energy of particles in a substance</a:t>
            </a:r>
          </a:p>
          <a:p>
            <a:r>
              <a:rPr lang="en-US" dirty="0" smtClean="0"/>
              <a:t>Energy can be transferred as Work or Heat</a:t>
            </a:r>
          </a:p>
          <a:p>
            <a:r>
              <a:rPr lang="en-US" dirty="0" smtClean="0"/>
              <a:t>∆E = </a:t>
            </a:r>
            <a:r>
              <a:rPr lang="en-US" dirty="0" err="1" smtClean="0"/>
              <a:t>q+w</a:t>
            </a:r>
            <a:r>
              <a:rPr lang="en-US" dirty="0" smtClean="0"/>
              <a:t> </a:t>
            </a:r>
          </a:p>
          <a:p>
            <a:r>
              <a:rPr lang="en-US" dirty="0" smtClean="0"/>
              <a:t>Work = -P∆V  (this is the work a gas does on the surroundings i:e the volume expanding a piston) a gas does no work in a vacuum.</a:t>
            </a:r>
          </a:p>
          <a:p>
            <a:pPr marL="0" indent="0">
              <a:buNone/>
            </a:pPr>
            <a:endParaRPr lang="en-US" dirty="0" smtClean="0"/>
          </a:p>
          <a:p>
            <a:endParaRPr lang="en-US" dirty="0"/>
          </a:p>
        </p:txBody>
      </p:sp>
      <p:pic>
        <p:nvPicPr>
          <p:cNvPr id="14" name="Picture 13"/>
          <p:cNvPicPr>
            <a:picLocks noChangeAspect="1"/>
          </p:cNvPicPr>
          <p:nvPr/>
        </p:nvPicPr>
        <p:blipFill>
          <a:blip r:embed="rId4"/>
          <a:stretch>
            <a:fillRect/>
          </a:stretch>
        </p:blipFill>
        <p:spPr>
          <a:xfrm>
            <a:off x="4733574" y="2593796"/>
            <a:ext cx="4410426" cy="2622006"/>
          </a:xfrm>
          <a:prstGeom prst="rect">
            <a:avLst/>
          </a:prstGeom>
        </p:spPr>
      </p:pic>
    </p:spTree>
    <p:extLst>
      <p:ext uri="{BB962C8B-B14F-4D97-AF65-F5344CB8AC3E}">
        <p14:creationId xmlns:p14="http://schemas.microsoft.com/office/powerpoint/2010/main" val="40746202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Conservation of Energy </a:t>
            </a:r>
            <a:endParaRPr lang="en-US" dirty="0"/>
          </a:p>
        </p:txBody>
      </p:sp>
      <p:sp>
        <p:nvSpPr>
          <p:cNvPr id="8" name="Content Placeholder 7"/>
          <p:cNvSpPr>
            <a:spLocks noGrp="1"/>
          </p:cNvSpPr>
          <p:nvPr>
            <p:ph sz="half" idx="1"/>
          </p:nvPr>
        </p:nvSpPr>
        <p:spPr>
          <a:xfrm>
            <a:off x="6003016" y="2214724"/>
            <a:ext cx="3049481" cy="2441291"/>
          </a:xfrm>
        </p:spPr>
        <p:txBody>
          <a:bodyPr/>
          <a:lstStyle/>
          <a:p>
            <a:r>
              <a:rPr lang="en-US" dirty="0" smtClean="0"/>
              <a:t>Expansion/Compression of a gas </a:t>
            </a:r>
          </a:p>
          <a:p>
            <a:r>
              <a:rPr lang="en-US" dirty="0" smtClean="0"/>
              <a:t>Volume increases, work is done by the gas</a:t>
            </a:r>
          </a:p>
          <a:p>
            <a:r>
              <a:rPr lang="en-US" dirty="0" smtClean="0"/>
              <a:t>Volume decreases, work is done on the gas</a:t>
            </a:r>
          </a:p>
          <a:p>
            <a:endParaRPr lang="en-US" dirty="0"/>
          </a:p>
        </p:txBody>
      </p:sp>
      <p:sp>
        <p:nvSpPr>
          <p:cNvPr id="10" name="TextBox 9"/>
          <p:cNvSpPr txBox="1"/>
          <p:nvPr/>
        </p:nvSpPr>
        <p:spPr>
          <a:xfrm>
            <a:off x="8080111" y="-58673"/>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581622"/>
            <a:ext cx="9144000" cy="1477328"/>
          </a:xfrm>
          <a:prstGeom prst="rect">
            <a:avLst/>
          </a:prstGeom>
          <a:noFill/>
        </p:spPr>
        <p:txBody>
          <a:bodyPr wrap="square" rtlCol="0">
            <a:spAutoFit/>
          </a:bodyPr>
          <a:lstStyle/>
          <a:p>
            <a:r>
              <a:rPr lang="en-US" dirty="0" smtClean="0"/>
              <a:t>LO</a:t>
            </a:r>
            <a:r>
              <a:rPr lang="en-US" dirty="0"/>
              <a:t> </a:t>
            </a:r>
            <a:r>
              <a:rPr lang="en-US" dirty="0" smtClean="0"/>
              <a:t>5.4: The </a:t>
            </a:r>
            <a:r>
              <a:rPr lang="en-US" dirty="0"/>
              <a:t>student is able to use conservation of energy to relate the magnitude of the energy changes occurring in two or more interacting systems, including identification of the systems, the type (heat vs. work), or the direction of the energy flow.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3" name="Picture 16" descr="05_13_Figure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 y="1030431"/>
            <a:ext cx="5831747" cy="451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08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1225" y="184689"/>
            <a:ext cx="7556313" cy="1116106"/>
          </a:xfrm>
        </p:spPr>
        <p:txBody>
          <a:bodyPr/>
          <a:lstStyle/>
          <a:p>
            <a:r>
              <a:rPr lang="en-US" dirty="0" smtClean="0"/>
              <a:t>Conservation of Energy when Mixing</a:t>
            </a:r>
            <a:endParaRPr lang="en-US" dirty="0"/>
          </a:p>
        </p:txBody>
      </p:sp>
      <p:sp>
        <p:nvSpPr>
          <p:cNvPr id="8" name="Content Placeholder 7"/>
          <p:cNvSpPr>
            <a:spLocks noGrp="1"/>
          </p:cNvSpPr>
          <p:nvPr>
            <p:ph sz="half" idx="1"/>
          </p:nvPr>
        </p:nvSpPr>
        <p:spPr>
          <a:xfrm>
            <a:off x="202604" y="1335422"/>
            <a:ext cx="5624990" cy="4057655"/>
          </a:xfrm>
        </p:spPr>
        <p:txBody>
          <a:bodyPr/>
          <a:lstStyle/>
          <a:p>
            <a:r>
              <a:rPr lang="en-US" dirty="0" smtClean="0"/>
              <a:t>Energy is transferred between systems in contact with one another</a:t>
            </a:r>
          </a:p>
          <a:p>
            <a:r>
              <a:rPr lang="en-US" dirty="0" smtClean="0"/>
              <a:t>Energy lost by one system is gained by the other so that total energy is always conserved.</a:t>
            </a:r>
          </a:p>
          <a:p>
            <a:r>
              <a:rPr lang="en-US" dirty="0" smtClean="0"/>
              <a:t>-Q lost by system = +Q gained by surroundings</a:t>
            </a:r>
          </a:p>
          <a:p>
            <a:r>
              <a:rPr lang="en-US" dirty="0" smtClean="0"/>
              <a:t> For example :</a:t>
            </a:r>
          </a:p>
          <a:p>
            <a:pPr lvl="1"/>
            <a:r>
              <a:rPr lang="en-US" dirty="0" smtClean="0"/>
              <a:t>When room temperature water T</a:t>
            </a:r>
            <a:r>
              <a:rPr lang="en-US" sz="1400" dirty="0" smtClean="0"/>
              <a:t>1 (system)  </a:t>
            </a:r>
            <a:r>
              <a:rPr lang="en-US" dirty="0" smtClean="0"/>
              <a:t>is mixed with cold water T</a:t>
            </a:r>
            <a:r>
              <a:rPr lang="en-US" sz="1600" dirty="0" smtClean="0"/>
              <a:t>2 (surroundings), t</a:t>
            </a:r>
            <a:r>
              <a:rPr lang="en-US" sz="2000" dirty="0" smtClean="0"/>
              <a:t>he final temperature T</a:t>
            </a:r>
            <a:r>
              <a:rPr lang="en-US" sz="1600" dirty="0" smtClean="0"/>
              <a:t>3</a:t>
            </a:r>
            <a:r>
              <a:rPr lang="en-US" sz="1400" dirty="0" smtClean="0"/>
              <a:t> </a:t>
            </a:r>
            <a:r>
              <a:rPr lang="en-US" sz="2000" dirty="0" smtClean="0"/>
              <a:t>will be in-between.</a:t>
            </a:r>
          </a:p>
          <a:p>
            <a:r>
              <a:rPr lang="en-US" sz="2000" dirty="0" smtClean="0"/>
              <a:t>Q</a:t>
            </a:r>
            <a:r>
              <a:rPr lang="en-US" sz="1400" dirty="0" smtClean="0"/>
              <a:t>1</a:t>
            </a:r>
            <a:r>
              <a:rPr lang="en-US" sz="2000" dirty="0" smtClean="0"/>
              <a:t> + Q </a:t>
            </a:r>
            <a:r>
              <a:rPr lang="en-US" sz="1600" dirty="0" smtClean="0"/>
              <a:t>2</a:t>
            </a:r>
            <a:r>
              <a:rPr lang="en-US" sz="2000" dirty="0" smtClean="0"/>
              <a:t> = 0 and energy is conserved </a:t>
            </a:r>
          </a:p>
          <a:p>
            <a:pPr marL="0" indent="0">
              <a:buNone/>
            </a:pP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21995" y="5923138"/>
            <a:ext cx="9144000" cy="923330"/>
          </a:xfrm>
          <a:prstGeom prst="rect">
            <a:avLst/>
          </a:prstGeom>
          <a:noFill/>
        </p:spPr>
        <p:txBody>
          <a:bodyPr wrap="square" rtlCol="0">
            <a:spAutoFit/>
          </a:bodyPr>
          <a:lstStyle/>
          <a:p>
            <a:r>
              <a:rPr lang="en-US" dirty="0" smtClean="0"/>
              <a:t>LO</a:t>
            </a:r>
            <a:r>
              <a:rPr lang="en-US" dirty="0"/>
              <a:t> </a:t>
            </a:r>
            <a:r>
              <a:rPr lang="en-US" dirty="0" smtClean="0"/>
              <a:t>5.5: The student is able to use conservation of energy to relate the magnitudes of the energy changes when two non reacting 	substances are mixed or brought into contact with one another.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4" name="Content Placeholder 3"/>
          <p:cNvPicPr>
            <a:picLocks noGrp="1" noChangeAspect="1"/>
          </p:cNvPicPr>
          <p:nvPr>
            <p:ph sz="half" idx="14"/>
          </p:nvPr>
        </p:nvPicPr>
        <p:blipFill>
          <a:blip r:embed="rId4"/>
          <a:stretch>
            <a:fillRect/>
          </a:stretch>
        </p:blipFill>
        <p:spPr>
          <a:xfrm>
            <a:off x="5801920" y="2241062"/>
            <a:ext cx="3250577" cy="3346994"/>
          </a:xfrm>
          <a:prstGeom prst="rect">
            <a:avLst/>
          </a:prstGeom>
        </p:spPr>
      </p:pic>
    </p:spTree>
    <p:extLst>
      <p:ext uri="{BB962C8B-B14F-4D97-AF65-F5344CB8AC3E}">
        <p14:creationId xmlns:p14="http://schemas.microsoft.com/office/powerpoint/2010/main" val="3156775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sz="2000" b="1" dirty="0" smtClean="0"/>
              <a:t>Calorimetry: </a:t>
            </a:r>
            <a:r>
              <a:rPr lang="en-US" sz="1800" dirty="0" smtClean="0"/>
              <a:t>an experimental technique used to determine the heat transferred in a chemical system. System can be a chemical reaction or physical process.</a:t>
            </a:r>
            <a:r>
              <a:rPr lang="en-US" sz="2400" dirty="0" smtClean="0"/>
              <a:t/>
            </a:r>
            <a:br>
              <a:rPr lang="en-US" sz="2400" dirty="0" smtClean="0"/>
            </a:br>
            <a:r>
              <a:rPr lang="en-US" sz="2400" dirty="0"/>
              <a:t/>
            </a:r>
            <a:br>
              <a:rPr lang="en-US" sz="2400" dirty="0"/>
            </a:br>
            <a:endParaRPr lang="en-US" sz="2400" dirty="0"/>
          </a:p>
        </p:txBody>
      </p:sp>
      <p:sp>
        <p:nvSpPr>
          <p:cNvPr id="5" name="Content Placeholder 4"/>
          <p:cNvSpPr>
            <a:spLocks noGrp="1"/>
          </p:cNvSpPr>
          <p:nvPr>
            <p:ph sz="half" idx="1"/>
          </p:nvPr>
        </p:nvSpPr>
        <p:spPr>
          <a:xfrm>
            <a:off x="0" y="1192307"/>
            <a:ext cx="4898368" cy="5056094"/>
          </a:xfrm>
        </p:spPr>
        <p:txBody>
          <a:bodyPr>
            <a:normAutofit/>
          </a:bodyPr>
          <a:lstStyle/>
          <a:p>
            <a:pPr>
              <a:buFont typeface="Wingdings" panose="05000000000000000000" pitchFamily="2" charset="2"/>
              <a:buChar char="Ø"/>
            </a:pPr>
            <a:r>
              <a:rPr lang="en-US" sz="1400" dirty="0"/>
              <a:t>Can use Calorimetry to solve for Heat Capacity of a calorimeter (C),, specific heat of a substance, (c), and </a:t>
            </a:r>
            <a:r>
              <a:rPr lang="en-US" sz="1400" dirty="0" err="1"/>
              <a:t>ΔHvap</a:t>
            </a:r>
            <a:r>
              <a:rPr lang="en-US" sz="1400" dirty="0"/>
              <a:t>, </a:t>
            </a:r>
            <a:r>
              <a:rPr lang="en-US" sz="1400" dirty="0" err="1"/>
              <a:t>Δfus</a:t>
            </a:r>
            <a:r>
              <a:rPr lang="en-US" sz="1400" dirty="0"/>
              <a:t>, </a:t>
            </a:r>
            <a:r>
              <a:rPr lang="en-US" sz="1400" dirty="0" err="1"/>
              <a:t>ΔHrxn</a:t>
            </a:r>
            <a:r>
              <a:rPr lang="en-US" sz="1400" dirty="0"/>
              <a:t>.</a:t>
            </a:r>
          </a:p>
          <a:p>
            <a:pPr>
              <a:spcBef>
                <a:spcPts val="600"/>
              </a:spcBef>
              <a:buFont typeface="Wingdings" panose="05000000000000000000" pitchFamily="2" charset="2"/>
              <a:buChar char="Ø"/>
            </a:pPr>
            <a:r>
              <a:rPr lang="en-US" sz="1400" dirty="0"/>
              <a:t>The data handling and math:</a:t>
            </a:r>
          </a:p>
          <a:p>
            <a:pPr lvl="1"/>
            <a:r>
              <a:rPr lang="en-US" sz="1400" dirty="0"/>
              <a:t>Law of Conservation of Energy: Q system + </a:t>
            </a:r>
            <a:r>
              <a:rPr lang="en-US" sz="1400" dirty="0" err="1"/>
              <a:t>Qsurroundings</a:t>
            </a:r>
            <a:r>
              <a:rPr lang="en-US" sz="1400" dirty="0"/>
              <a:t> = 0  </a:t>
            </a:r>
          </a:p>
          <a:p>
            <a:pPr lvl="1"/>
            <a:r>
              <a:rPr lang="en-US" sz="1400" dirty="0" err="1"/>
              <a:t>Qsystem</a:t>
            </a:r>
            <a:r>
              <a:rPr lang="en-US" sz="1400" dirty="0"/>
              <a:t> = - </a:t>
            </a:r>
            <a:r>
              <a:rPr lang="en-US" sz="1400" dirty="0" err="1"/>
              <a:t>Qsurroundings</a:t>
            </a:r>
            <a:r>
              <a:rPr lang="en-US" sz="1400" dirty="0"/>
              <a:t> where System = reaction, Surroundings = calorimeter</a:t>
            </a:r>
          </a:p>
          <a:p>
            <a:pPr lvl="1"/>
            <a:r>
              <a:rPr lang="en-US" sz="1400" dirty="0"/>
              <a:t>SO: Q </a:t>
            </a:r>
            <a:r>
              <a:rPr lang="en-US" sz="1400" dirty="0" err="1"/>
              <a:t>rxn</a:t>
            </a:r>
            <a:r>
              <a:rPr lang="en-US" sz="1400" dirty="0"/>
              <a:t> = - Q calorimeter</a:t>
            </a:r>
          </a:p>
          <a:p>
            <a:pPr lvl="1"/>
            <a:r>
              <a:rPr lang="en-US" sz="1400" dirty="0"/>
              <a:t>Heat Transfer due to Temperature Change in the Calorimeter:</a:t>
            </a:r>
          </a:p>
          <a:p>
            <a:pPr lvl="1"/>
            <a:r>
              <a:rPr lang="en-US" sz="1400" dirty="0"/>
              <a:t> Q= C</a:t>
            </a:r>
            <a:r>
              <a:rPr lang="el-GR" sz="1400" dirty="0"/>
              <a:t>Δ</a:t>
            </a:r>
            <a:r>
              <a:rPr lang="en-US" sz="1400" dirty="0"/>
              <a:t>T, or Q=  mc </a:t>
            </a:r>
            <a:r>
              <a:rPr lang="el-GR" sz="1400" dirty="0"/>
              <a:t>Δ</a:t>
            </a:r>
            <a:r>
              <a:rPr lang="en-US" sz="1400" dirty="0"/>
              <a:t>T where Q in J, C in J/K, m in g, c in </a:t>
            </a:r>
            <a:r>
              <a:rPr lang="en-US" sz="1400" dirty="0" smtClean="0"/>
              <a:t>J/g-K, </a:t>
            </a:r>
            <a:r>
              <a:rPr lang="el-GR" sz="1400" dirty="0"/>
              <a:t>Δ</a:t>
            </a:r>
            <a:r>
              <a:rPr lang="en-US" sz="1400" dirty="0" smtClean="0"/>
              <a:t>T in K</a:t>
            </a:r>
            <a:endParaRPr lang="en-US" sz="1400" dirty="0"/>
          </a:p>
          <a:p>
            <a:r>
              <a:rPr lang="en-US" sz="1400" b="1" dirty="0"/>
              <a:t>Q </a:t>
            </a:r>
            <a:r>
              <a:rPr lang="en-US" sz="1400" b="1" dirty="0" err="1"/>
              <a:t>rxn</a:t>
            </a:r>
            <a:r>
              <a:rPr lang="en-US" sz="1400" b="1" dirty="0"/>
              <a:t> = - Q calorimeter = - C</a:t>
            </a:r>
            <a:r>
              <a:rPr lang="el-GR" sz="1400" b="1" dirty="0"/>
              <a:t>Δ</a:t>
            </a:r>
            <a:r>
              <a:rPr lang="en-US" sz="1400" b="1" dirty="0"/>
              <a:t>T </a:t>
            </a:r>
            <a:r>
              <a:rPr lang="en-US" sz="1400" dirty="0"/>
              <a:t>if the calorimeter Heat Capacity is Known, or </a:t>
            </a:r>
            <a:r>
              <a:rPr lang="en-US" sz="1400" dirty="0" smtClean="0"/>
              <a:t>can be determined</a:t>
            </a:r>
            <a:r>
              <a:rPr lang="en-US" sz="1400" dirty="0"/>
              <a:t>.</a:t>
            </a:r>
          </a:p>
          <a:p>
            <a:pPr>
              <a:spcBef>
                <a:spcPts val="600"/>
              </a:spcBef>
            </a:pPr>
            <a:r>
              <a:rPr lang="en-US" sz="1400" b="1" dirty="0"/>
              <a:t>Q </a:t>
            </a:r>
            <a:r>
              <a:rPr lang="en-US" sz="1400" b="1" dirty="0" err="1"/>
              <a:t>rxn</a:t>
            </a:r>
            <a:r>
              <a:rPr lang="en-US" sz="1400" b="1" dirty="0"/>
              <a:t> = - Q calorimeter = - mc</a:t>
            </a:r>
            <a:r>
              <a:rPr lang="el-GR" sz="1400" b="1" dirty="0"/>
              <a:t>Δ</a:t>
            </a:r>
            <a:r>
              <a:rPr lang="en-US" sz="1400" b="1" dirty="0"/>
              <a:t>T </a:t>
            </a:r>
            <a:r>
              <a:rPr lang="en-US" sz="1400" dirty="0" smtClean="0"/>
              <a:t>for reactions in solution. </a:t>
            </a:r>
            <a:endParaRPr lang="en-US" sz="1400" dirty="0"/>
          </a:p>
          <a:p>
            <a:pPr>
              <a:spcBef>
                <a:spcPts val="600"/>
              </a:spcBef>
              <a:buFont typeface="Wingdings" panose="05000000000000000000" pitchFamily="2" charset="2"/>
              <a:buChar char="Ø"/>
            </a:pPr>
            <a:r>
              <a:rPr lang="en-US" sz="1400" b="1" i="1" dirty="0" smtClean="0"/>
              <a:t>When calculating </a:t>
            </a:r>
            <a:r>
              <a:rPr lang="el-GR" sz="1400" b="1" i="1" dirty="0" smtClean="0">
                <a:latin typeface="Arial" panose="020B0604020202020204" pitchFamily="34" charset="0"/>
                <a:cs typeface="Arial" panose="020B0604020202020204" pitchFamily="34" charset="0"/>
              </a:rPr>
              <a:t>Δ</a:t>
            </a:r>
            <a:r>
              <a:rPr lang="en-US" sz="1400" b="1" i="1" dirty="0" smtClean="0">
                <a:latin typeface="Arial" panose="020B0604020202020204" pitchFamily="34" charset="0"/>
                <a:cs typeface="Arial" panose="020B0604020202020204" pitchFamily="34" charset="0"/>
              </a:rPr>
              <a:t>H, must take into account the mass of reactant that caused Q </a:t>
            </a:r>
            <a:r>
              <a:rPr lang="en-US" sz="1400" b="1" i="1" dirty="0" err="1" smtClean="0">
                <a:latin typeface="Arial" panose="020B0604020202020204" pitchFamily="34" charset="0"/>
                <a:cs typeface="Arial" panose="020B0604020202020204" pitchFamily="34" charset="0"/>
              </a:rPr>
              <a:t>rxn</a:t>
            </a:r>
            <a:r>
              <a:rPr lang="en-US" sz="1400" b="1" i="1" dirty="0" smtClean="0">
                <a:latin typeface="Arial" panose="020B0604020202020204" pitchFamily="34" charset="0"/>
                <a:cs typeface="Arial" panose="020B0604020202020204" pitchFamily="34" charset="0"/>
              </a:rPr>
              <a:t>. </a:t>
            </a:r>
            <a:endParaRPr lang="en-US" sz="1400" b="1" i="1" dirty="0" smtClean="0"/>
          </a:p>
        </p:txBody>
      </p:sp>
      <p:pic>
        <p:nvPicPr>
          <p:cNvPr id="2" name="Content Placeholder 1"/>
          <p:cNvPicPr>
            <a:picLocks noGrp="1" noChangeAspect="1"/>
          </p:cNvPicPr>
          <p:nvPr>
            <p:ph sz="half" idx="2"/>
          </p:nvPr>
        </p:nvPicPr>
        <p:blipFill>
          <a:blip r:embed="rId2"/>
          <a:stretch>
            <a:fillRect/>
          </a:stretch>
        </p:blipFill>
        <p:spPr>
          <a:xfrm>
            <a:off x="4798760" y="976966"/>
            <a:ext cx="3156419" cy="4960938"/>
          </a:xfrm>
          <a:prstGeom prst="rect">
            <a:avLst/>
          </a:prstGeo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84673"/>
            <a:ext cx="9144000" cy="523220"/>
          </a:xfrm>
          <a:prstGeom prst="rect">
            <a:avLst/>
          </a:prstGeom>
          <a:noFill/>
        </p:spPr>
        <p:txBody>
          <a:bodyPr wrap="square" rtlCol="0">
            <a:spAutoFit/>
          </a:bodyPr>
          <a:lstStyle/>
          <a:p>
            <a:r>
              <a:rPr lang="en-US" sz="1400" dirty="0" smtClean="0"/>
              <a:t>LO 5.5: The student is able to use conservation of energy to relate the magnitudes of the energy changes when two non-reacting substances are brought into contact with one another.</a:t>
            </a:r>
            <a:endParaRPr lang="en-US" sz="1400"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a:hlinkClick r:id="rId4"/>
          </p:cNvPr>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Cloud Callout 2"/>
          <p:cNvSpPr/>
          <p:nvPr/>
        </p:nvSpPr>
        <p:spPr>
          <a:xfrm>
            <a:off x="7694968" y="2353449"/>
            <a:ext cx="1793002" cy="1805556"/>
          </a:xfrm>
          <a:prstGeom prst="cloud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Example problem in video</a:t>
            </a:r>
            <a:endParaRPr lang="en-US" dirty="0"/>
          </a:p>
        </p:txBody>
      </p:sp>
    </p:spTree>
    <p:extLst>
      <p:ext uri="{BB962C8B-B14F-4D97-AF65-F5344CB8AC3E}">
        <p14:creationId xmlns:p14="http://schemas.microsoft.com/office/powerpoint/2010/main" val="420806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646331"/>
          </a:xfrm>
        </p:spPr>
        <p:txBody>
          <a:bodyPr/>
          <a:lstStyle/>
          <a:p>
            <a:r>
              <a:rPr lang="en-US" sz="1600" dirty="0" smtClean="0"/>
              <a:t>Chemical Systems undergo 3 main processes that change their energy: heating/cooling, phase transitions, and chemical reactions.</a:t>
            </a:r>
            <a:endParaRPr lang="en-US" sz="1600"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793037"/>
            <a:ext cx="9144000" cy="1292662"/>
          </a:xfrm>
          <a:prstGeom prst="rect">
            <a:avLst/>
          </a:prstGeom>
          <a:noFill/>
        </p:spPr>
        <p:txBody>
          <a:bodyPr wrap="square" rtlCol="0">
            <a:spAutoFit/>
          </a:bodyPr>
          <a:lstStyle/>
          <a:p>
            <a:r>
              <a:rPr lang="en-US" sz="1400" dirty="0" smtClean="0"/>
              <a:t>LO 5.6: The student is able to use calculations or estimations to relate energy changes associated with heating/cooling a substance to the heat capacity, relate the energy changes associated with a phase transition to the enthalpy of fusion/vaporization, relate energy changes associated with a chemical reaction to the enthalpy of the reaction, and relate the energy changes to P</a:t>
            </a:r>
            <a:r>
              <a:rPr lang="el-GR" sz="1400" dirty="0">
                <a:latin typeface="Arial" panose="020B0604020202020204" pitchFamily="34" charset="0"/>
                <a:cs typeface="Arial" panose="020B0604020202020204" pitchFamily="34" charset="0"/>
              </a:rPr>
              <a:t>Δ</a:t>
            </a:r>
            <a:r>
              <a:rPr lang="en-US" sz="1400" dirty="0" smtClean="0"/>
              <a:t>V work.</a:t>
            </a:r>
            <a:r>
              <a:rPr lang="en-US" sz="1400" i="1" dirty="0" smtClean="0"/>
              <a:t>	</a:t>
            </a:r>
            <a:r>
              <a:rPr lang="en-US" dirty="0" smtClean="0"/>
              <a:t>									</a:t>
            </a:r>
            <a:endParaRPr lang="en-US" dirty="0"/>
          </a:p>
        </p:txBody>
      </p:sp>
      <p:sp>
        <p:nvSpPr>
          <p:cNvPr id="9" name="TextBox 8">
            <a:hlinkClick r:id="rId2"/>
          </p:cNvPr>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5" name="Content Placeholder 14"/>
          <p:cNvSpPr>
            <a:spLocks noGrp="1"/>
          </p:cNvSpPr>
          <p:nvPr>
            <p:ph sz="half" idx="2"/>
          </p:nvPr>
        </p:nvSpPr>
        <p:spPr>
          <a:xfrm>
            <a:off x="3992967" y="809593"/>
            <a:ext cx="4283760" cy="5501560"/>
          </a:xfrm>
        </p:spPr>
        <p:txBody>
          <a:bodyPr>
            <a:noAutofit/>
          </a:bodyPr>
          <a:lstStyle/>
          <a:p>
            <a:pPr marL="0" indent="0">
              <a:spcBef>
                <a:spcPts val="600"/>
              </a:spcBef>
              <a:buNone/>
            </a:pPr>
            <a:r>
              <a:rPr lang="en-US" sz="1200" b="1" i="1" dirty="0" smtClean="0">
                <a:solidFill>
                  <a:srgbClr val="0070C0"/>
                </a:solidFill>
                <a:latin typeface="Arial" panose="020B0604020202020204" pitchFamily="34" charset="0"/>
                <a:cs typeface="Arial" panose="020B0604020202020204" pitchFamily="34" charset="0"/>
              </a:rPr>
              <a:t>1.   Heat Transfer due to Temperature Change: (kJ)</a:t>
            </a:r>
          </a:p>
          <a:p>
            <a:pPr marL="0" indent="0" algn="ctr">
              <a:spcBef>
                <a:spcPts val="600"/>
              </a:spcBef>
              <a:buNone/>
            </a:pPr>
            <a:r>
              <a:rPr lang="en-US" sz="1200" dirty="0" smtClean="0">
                <a:solidFill>
                  <a:srgbClr val="0070C0"/>
                </a:solidFill>
                <a:latin typeface="Arial" panose="020B0604020202020204" pitchFamily="34" charset="0"/>
                <a:cs typeface="Arial" panose="020B0604020202020204" pitchFamily="34" charset="0"/>
              </a:rPr>
              <a:t> Q= mc</a:t>
            </a:r>
            <a:r>
              <a:rPr lang="el-GR" sz="1200" dirty="0" smtClean="0">
                <a:solidFill>
                  <a:srgbClr val="0070C0"/>
                </a:solidFill>
                <a:latin typeface="Arial" panose="020B0604020202020204" pitchFamily="34" charset="0"/>
                <a:cs typeface="Arial" panose="020B0604020202020204" pitchFamily="34" charset="0"/>
              </a:rPr>
              <a:t>Δ</a:t>
            </a:r>
            <a:r>
              <a:rPr lang="en-US" sz="1200" dirty="0" smtClean="0">
                <a:solidFill>
                  <a:srgbClr val="0070C0"/>
                </a:solidFill>
                <a:latin typeface="Arial" panose="020B0604020202020204" pitchFamily="34" charset="0"/>
                <a:cs typeface="Arial" panose="020B0604020202020204" pitchFamily="34" charset="0"/>
              </a:rPr>
              <a:t>T</a:t>
            </a:r>
          </a:p>
          <a:p>
            <a:pPr marL="0" indent="0">
              <a:spcBef>
                <a:spcPts val="600"/>
              </a:spcBef>
              <a:buNone/>
            </a:pPr>
            <a:r>
              <a:rPr lang="en-US" sz="1200" dirty="0" smtClean="0">
                <a:solidFill>
                  <a:srgbClr val="0070C0"/>
                </a:solidFill>
                <a:latin typeface="Arial" panose="020B0604020202020204" pitchFamily="34" charset="0"/>
                <a:cs typeface="Arial" panose="020B0604020202020204" pitchFamily="34" charset="0"/>
              </a:rPr>
              <a:t>m= mass (g), c= specific heat capacity (J/g-°C), </a:t>
            </a:r>
            <a:r>
              <a:rPr lang="el-GR" sz="1200" dirty="0">
                <a:solidFill>
                  <a:srgbClr val="0070C0"/>
                </a:solidFill>
                <a:latin typeface="Arial" panose="020B0604020202020204" pitchFamily="34" charset="0"/>
                <a:cs typeface="Arial" panose="020B0604020202020204" pitchFamily="34" charset="0"/>
              </a:rPr>
              <a:t>Δ</a:t>
            </a:r>
            <a:r>
              <a:rPr lang="en-US" sz="1200" dirty="0" smtClean="0">
                <a:solidFill>
                  <a:srgbClr val="0070C0"/>
                </a:solidFill>
                <a:latin typeface="Arial" panose="020B0604020202020204" pitchFamily="34" charset="0"/>
                <a:cs typeface="Arial" panose="020B0604020202020204" pitchFamily="34" charset="0"/>
              </a:rPr>
              <a:t>T= Temp. change in °C</a:t>
            </a:r>
          </a:p>
          <a:p>
            <a:pPr marL="0" indent="0" algn="ctr">
              <a:spcBef>
                <a:spcPts val="600"/>
              </a:spcBef>
              <a:buNone/>
            </a:pPr>
            <a:r>
              <a:rPr lang="en-US" sz="1200" dirty="0" smtClean="0">
                <a:solidFill>
                  <a:srgbClr val="0070C0"/>
                </a:solidFill>
                <a:latin typeface="Arial" panose="020B0604020202020204" pitchFamily="34" charset="0"/>
                <a:cs typeface="Arial" panose="020B0604020202020204" pitchFamily="34" charset="0"/>
              </a:rPr>
              <a:t>Q is + for Heating, - for cooling</a:t>
            </a:r>
          </a:p>
          <a:p>
            <a:pPr marL="0" indent="0">
              <a:spcBef>
                <a:spcPts val="600"/>
              </a:spcBef>
              <a:buNone/>
            </a:pPr>
            <a:r>
              <a:rPr lang="en-US" sz="1200" b="1" i="1" dirty="0" smtClean="0">
                <a:solidFill>
                  <a:schemeClr val="accent2">
                    <a:lumMod val="75000"/>
                    <a:lumOff val="25000"/>
                  </a:schemeClr>
                </a:solidFill>
                <a:latin typeface="Arial" panose="020B0604020202020204" pitchFamily="34" charset="0"/>
                <a:cs typeface="Arial" panose="020B0604020202020204" pitchFamily="34" charset="0"/>
              </a:rPr>
              <a:t>2.   Heat </a:t>
            </a:r>
            <a:r>
              <a:rPr lang="en-US" sz="1200" b="1" i="1" dirty="0">
                <a:solidFill>
                  <a:schemeClr val="accent2">
                    <a:lumMod val="75000"/>
                    <a:lumOff val="25000"/>
                  </a:schemeClr>
                </a:solidFill>
                <a:latin typeface="Arial" panose="020B0604020202020204" pitchFamily="34" charset="0"/>
                <a:cs typeface="Arial" panose="020B0604020202020204" pitchFamily="34" charset="0"/>
              </a:rPr>
              <a:t>Transfer due to </a:t>
            </a:r>
            <a:r>
              <a:rPr lang="en-US" sz="1200" b="1" i="1" dirty="0" smtClean="0">
                <a:solidFill>
                  <a:schemeClr val="accent2">
                    <a:lumMod val="75000"/>
                    <a:lumOff val="25000"/>
                  </a:schemeClr>
                </a:solidFill>
                <a:latin typeface="Arial" panose="020B0604020202020204" pitchFamily="34" charset="0"/>
                <a:cs typeface="Arial" panose="020B0604020202020204" pitchFamily="34" charset="0"/>
              </a:rPr>
              <a:t>Phase </a:t>
            </a:r>
            <a:r>
              <a:rPr lang="en-US" sz="1200" b="1" i="1" dirty="0">
                <a:solidFill>
                  <a:schemeClr val="accent2">
                    <a:lumMod val="75000"/>
                    <a:lumOff val="25000"/>
                  </a:schemeClr>
                </a:solidFill>
                <a:latin typeface="Arial" panose="020B0604020202020204" pitchFamily="34" charset="0"/>
                <a:cs typeface="Arial" panose="020B0604020202020204" pitchFamily="34" charset="0"/>
              </a:rPr>
              <a:t>Change</a:t>
            </a:r>
            <a:r>
              <a:rPr lang="en-US" sz="1200" b="1" i="1" dirty="0" smtClean="0">
                <a:solidFill>
                  <a:schemeClr val="accent2">
                    <a:lumMod val="75000"/>
                    <a:lumOff val="25000"/>
                  </a:schemeClr>
                </a:solidFill>
                <a:latin typeface="Arial" panose="020B0604020202020204" pitchFamily="34" charset="0"/>
                <a:cs typeface="Arial" panose="020B0604020202020204" pitchFamily="34" charset="0"/>
              </a:rPr>
              <a:t>: (kJ/mol )</a:t>
            </a:r>
            <a:endParaRPr lang="en-US" sz="1200" b="1" i="1" dirty="0">
              <a:solidFill>
                <a:schemeClr val="accent2">
                  <a:lumMod val="75000"/>
                  <a:lumOff val="25000"/>
                </a:schemeClr>
              </a:solidFill>
              <a:latin typeface="Arial" panose="020B0604020202020204" pitchFamily="34" charset="0"/>
              <a:cs typeface="Arial" panose="020B0604020202020204" pitchFamily="34" charset="0"/>
            </a:endParaRPr>
          </a:p>
          <a:p>
            <a:pPr marL="0" indent="0" algn="ctr">
              <a:spcBef>
                <a:spcPts val="600"/>
              </a:spcBef>
              <a:buNone/>
            </a:pPr>
            <a:r>
              <a:rPr lang="en-US" sz="1200" dirty="0">
                <a:solidFill>
                  <a:schemeClr val="accent2">
                    <a:lumMod val="75000"/>
                    <a:lumOff val="25000"/>
                  </a:schemeClr>
                </a:solidFill>
                <a:latin typeface="Arial" panose="020B0604020202020204" pitchFamily="34" charset="0"/>
                <a:cs typeface="Arial" panose="020B0604020202020204" pitchFamily="34" charset="0"/>
              </a:rPr>
              <a:t> Q= </a:t>
            </a:r>
            <a:r>
              <a:rPr lang="el-GR" sz="1200" dirty="0" smtClean="0">
                <a:solidFill>
                  <a:schemeClr val="accent2">
                    <a:lumMod val="75000"/>
                    <a:lumOff val="25000"/>
                  </a:schemeClr>
                </a:solidFill>
                <a:latin typeface="Arial" panose="020B0604020202020204" pitchFamily="34" charset="0"/>
                <a:cs typeface="Arial" panose="020B0604020202020204" pitchFamily="34" charset="0"/>
              </a:rPr>
              <a:t>Δ</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H phase change</a:t>
            </a:r>
            <a:endParaRPr lang="en-US" sz="1200" dirty="0">
              <a:solidFill>
                <a:schemeClr val="accent2">
                  <a:lumMod val="75000"/>
                  <a:lumOff val="25000"/>
                </a:schemeClr>
              </a:solidFill>
              <a:latin typeface="Arial" panose="020B0604020202020204" pitchFamily="34" charset="0"/>
              <a:cs typeface="Arial" panose="020B0604020202020204" pitchFamily="34" charset="0"/>
            </a:endParaRPr>
          </a:p>
          <a:p>
            <a:pPr marL="0" indent="0">
              <a:spcBef>
                <a:spcPts val="600"/>
              </a:spcBef>
              <a:buNone/>
            </a:pPr>
            <a:r>
              <a:rPr lang="en-US" sz="1200" dirty="0" smtClean="0">
                <a:solidFill>
                  <a:schemeClr val="accent2">
                    <a:lumMod val="75000"/>
                    <a:lumOff val="25000"/>
                  </a:schemeClr>
                </a:solidFill>
                <a:latin typeface="Arial" panose="020B0604020202020204" pitchFamily="34" charset="0"/>
                <a:cs typeface="Arial" panose="020B0604020202020204" pitchFamily="34" charset="0"/>
              </a:rPr>
              <a:t>Q phase change = + for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fusion,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vaporizing,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subliming,  - </a:t>
            </a:r>
            <a:r>
              <a:rPr lang="en-US" sz="1200" dirty="0">
                <a:solidFill>
                  <a:schemeClr val="accent2">
                    <a:lumMod val="75000"/>
                    <a:lumOff val="25000"/>
                  </a:schemeClr>
                </a:solidFill>
                <a:latin typeface="Arial" panose="020B0604020202020204" pitchFamily="34" charset="0"/>
                <a:cs typeface="Arial" panose="020B0604020202020204" pitchFamily="34" charset="0"/>
              </a:rPr>
              <a:t>for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freezing,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condensing,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deposition</a:t>
            </a:r>
            <a:endParaRPr lang="en-US" sz="1200" b="1" dirty="0" smtClean="0">
              <a:solidFill>
                <a:schemeClr val="tx1"/>
              </a:solidFill>
              <a:latin typeface="Arial" panose="020B0604020202020204" pitchFamily="34" charset="0"/>
              <a:cs typeface="Arial" panose="020B0604020202020204" pitchFamily="34" charset="0"/>
            </a:endParaRPr>
          </a:p>
          <a:p>
            <a:pPr marL="0" indent="0">
              <a:spcBef>
                <a:spcPts val="600"/>
              </a:spcBef>
              <a:buNone/>
            </a:pPr>
            <a:r>
              <a:rPr lang="en-US" sz="1200" b="1" i="1" dirty="0" smtClean="0">
                <a:solidFill>
                  <a:srgbClr val="0070C0"/>
                </a:solidFill>
                <a:latin typeface="Arial" panose="020B0604020202020204" pitchFamily="34" charset="0"/>
                <a:cs typeface="Arial" panose="020B0604020202020204" pitchFamily="34" charset="0"/>
              </a:rPr>
              <a:t>3.  Q for a chemical reaction at constant pressure = </a:t>
            </a:r>
            <a:r>
              <a:rPr lang="el-GR" sz="1200" b="1" i="1" dirty="0">
                <a:solidFill>
                  <a:srgbClr val="0070C0"/>
                </a:solidFill>
                <a:latin typeface="Arial" panose="020B0604020202020204" pitchFamily="34" charset="0"/>
                <a:cs typeface="Arial" panose="020B0604020202020204" pitchFamily="34" charset="0"/>
              </a:rPr>
              <a:t>Δ</a:t>
            </a:r>
            <a:r>
              <a:rPr lang="en-US" sz="1200" b="1" i="1" dirty="0">
                <a:solidFill>
                  <a:srgbClr val="0070C0"/>
                </a:solidFill>
                <a:latin typeface="Arial" panose="020B0604020202020204" pitchFamily="34" charset="0"/>
                <a:cs typeface="Arial" panose="020B0604020202020204" pitchFamily="34" charset="0"/>
              </a:rPr>
              <a:t>H </a:t>
            </a:r>
            <a:r>
              <a:rPr lang="en-US" sz="1200" b="1" i="1" dirty="0" err="1" smtClean="0">
                <a:solidFill>
                  <a:srgbClr val="0070C0"/>
                </a:solidFill>
                <a:latin typeface="Arial" panose="020B0604020202020204" pitchFamily="34" charset="0"/>
                <a:cs typeface="Arial" panose="020B0604020202020204" pitchFamily="34" charset="0"/>
              </a:rPr>
              <a:t>rxn</a:t>
            </a:r>
            <a:endParaRPr lang="en-US" sz="1200" b="1" i="1" dirty="0">
              <a:solidFill>
                <a:srgbClr val="0070C0"/>
              </a:solidFill>
              <a:latin typeface="Arial" panose="020B0604020202020204" pitchFamily="34" charset="0"/>
              <a:cs typeface="Arial" panose="020B0604020202020204" pitchFamily="34" charset="0"/>
            </a:endParaRPr>
          </a:p>
          <a:p>
            <a:pPr marL="0" indent="0">
              <a:spcBef>
                <a:spcPts val="600"/>
              </a:spcBef>
              <a:buNone/>
            </a:pPr>
            <a:r>
              <a:rPr lang="en-US" sz="1200" i="1" dirty="0" smtClean="0">
                <a:solidFill>
                  <a:srgbClr val="0070C0"/>
                </a:solidFill>
                <a:latin typeface="Arial" panose="020B0604020202020204" pitchFamily="34" charset="0"/>
                <a:cs typeface="Arial" panose="020B0604020202020204" pitchFamily="34" charset="0"/>
              </a:rPr>
              <a:t>When calculating </a:t>
            </a:r>
            <a:r>
              <a:rPr lang="el-GR" sz="1200" i="1" dirty="0" smtClean="0">
                <a:solidFill>
                  <a:srgbClr val="0070C0"/>
                </a:solidFill>
                <a:latin typeface="Arial" panose="020B0604020202020204" pitchFamily="34" charset="0"/>
                <a:cs typeface="Arial" panose="020B0604020202020204" pitchFamily="34" charset="0"/>
              </a:rPr>
              <a:t>Δ</a:t>
            </a:r>
            <a:r>
              <a:rPr lang="en-US" sz="1200" i="1" dirty="0" smtClean="0">
                <a:solidFill>
                  <a:srgbClr val="0070C0"/>
                </a:solidFill>
                <a:latin typeface="Arial" panose="020B0604020202020204" pitchFamily="34" charset="0"/>
                <a:cs typeface="Arial" panose="020B0604020202020204" pitchFamily="34" charset="0"/>
              </a:rPr>
              <a:t>H </a:t>
            </a:r>
            <a:r>
              <a:rPr lang="en-US" sz="1200" i="1" dirty="0" err="1" smtClean="0">
                <a:solidFill>
                  <a:srgbClr val="0070C0"/>
                </a:solidFill>
                <a:latin typeface="Arial" panose="020B0604020202020204" pitchFamily="34" charset="0"/>
                <a:cs typeface="Arial" panose="020B0604020202020204" pitchFamily="34" charset="0"/>
              </a:rPr>
              <a:t>rxn</a:t>
            </a:r>
            <a:r>
              <a:rPr lang="en-US" sz="1200" i="1" dirty="0" smtClean="0">
                <a:solidFill>
                  <a:srgbClr val="0070C0"/>
                </a:solidFill>
                <a:latin typeface="Arial" panose="020B0604020202020204" pitchFamily="34" charset="0"/>
                <a:cs typeface="Arial" panose="020B0604020202020204" pitchFamily="34" charset="0"/>
              </a:rPr>
              <a:t>  from Q, remember </a:t>
            </a:r>
            <a:r>
              <a:rPr lang="el-GR" sz="1200" i="1" dirty="0" smtClean="0">
                <a:solidFill>
                  <a:srgbClr val="0070C0"/>
                </a:solidFill>
                <a:latin typeface="Arial" panose="020B0604020202020204" pitchFamily="34" charset="0"/>
                <a:cs typeface="Arial" panose="020B0604020202020204" pitchFamily="34" charset="0"/>
              </a:rPr>
              <a:t>Δ</a:t>
            </a:r>
            <a:r>
              <a:rPr lang="en-US" sz="1200" i="1" dirty="0" smtClean="0">
                <a:solidFill>
                  <a:srgbClr val="0070C0"/>
                </a:solidFill>
                <a:latin typeface="Arial" panose="020B0604020202020204" pitchFamily="34" charset="0"/>
                <a:cs typeface="Arial" panose="020B0604020202020204" pitchFamily="34" charset="0"/>
              </a:rPr>
              <a:t>H </a:t>
            </a:r>
            <a:r>
              <a:rPr lang="en-US" sz="1200" i="1" dirty="0" err="1" smtClean="0">
                <a:solidFill>
                  <a:srgbClr val="0070C0"/>
                </a:solidFill>
                <a:latin typeface="Arial" panose="020B0604020202020204" pitchFamily="34" charset="0"/>
                <a:cs typeface="Arial" panose="020B0604020202020204" pitchFamily="34" charset="0"/>
              </a:rPr>
              <a:t>rxn</a:t>
            </a:r>
            <a:r>
              <a:rPr lang="en-US" sz="1200" i="1" dirty="0" smtClean="0">
                <a:solidFill>
                  <a:srgbClr val="0070C0"/>
                </a:solidFill>
                <a:latin typeface="Arial" panose="020B0604020202020204" pitchFamily="34" charset="0"/>
                <a:cs typeface="Arial" panose="020B0604020202020204" pitchFamily="34" charset="0"/>
              </a:rPr>
              <a:t>  must agree with the stoichiometric coefficients in the reaction.  Units of </a:t>
            </a:r>
            <a:r>
              <a:rPr lang="el-GR" sz="1200" i="1" dirty="0" smtClean="0">
                <a:solidFill>
                  <a:srgbClr val="0070C0"/>
                </a:solidFill>
                <a:latin typeface="Arial" panose="020B0604020202020204" pitchFamily="34" charset="0"/>
                <a:cs typeface="Arial" panose="020B0604020202020204" pitchFamily="34" charset="0"/>
              </a:rPr>
              <a:t>Δ</a:t>
            </a:r>
            <a:r>
              <a:rPr lang="en-US" sz="1200" i="1" dirty="0" smtClean="0">
                <a:solidFill>
                  <a:srgbClr val="0070C0"/>
                </a:solidFill>
                <a:latin typeface="Arial" panose="020B0604020202020204" pitchFamily="34" charset="0"/>
                <a:cs typeface="Arial" panose="020B0604020202020204" pitchFamily="34" charset="0"/>
              </a:rPr>
              <a:t>H </a:t>
            </a:r>
            <a:r>
              <a:rPr lang="en-US" sz="1200" i="1" dirty="0" err="1" smtClean="0">
                <a:solidFill>
                  <a:srgbClr val="0070C0"/>
                </a:solidFill>
                <a:latin typeface="Arial" panose="020B0604020202020204" pitchFamily="34" charset="0"/>
                <a:cs typeface="Arial" panose="020B0604020202020204" pitchFamily="34" charset="0"/>
              </a:rPr>
              <a:t>rxn</a:t>
            </a:r>
            <a:r>
              <a:rPr lang="en-US" sz="1200" i="1" dirty="0" smtClean="0">
                <a:solidFill>
                  <a:srgbClr val="0070C0"/>
                </a:solidFill>
                <a:latin typeface="Arial" panose="020B0604020202020204" pitchFamily="34" charset="0"/>
                <a:cs typeface="Arial" panose="020B0604020202020204" pitchFamily="34" charset="0"/>
              </a:rPr>
              <a:t>  are </a:t>
            </a:r>
            <a:r>
              <a:rPr lang="en-US" sz="1200" b="1" i="1" dirty="0" smtClean="0">
                <a:solidFill>
                  <a:srgbClr val="0070C0"/>
                </a:solidFill>
                <a:latin typeface="Arial" panose="020B0604020202020204" pitchFamily="34" charset="0"/>
                <a:cs typeface="Arial" panose="020B0604020202020204" pitchFamily="34" charset="0"/>
              </a:rPr>
              <a:t>kJ/mol </a:t>
            </a:r>
            <a:r>
              <a:rPr lang="en-US" sz="1200" b="1" i="1" dirty="0" err="1" smtClean="0">
                <a:solidFill>
                  <a:srgbClr val="0070C0"/>
                </a:solidFill>
                <a:latin typeface="Arial" panose="020B0604020202020204" pitchFamily="34" charset="0"/>
                <a:cs typeface="Arial" panose="020B0604020202020204" pitchFamily="34" charset="0"/>
              </a:rPr>
              <a:t>rxn</a:t>
            </a:r>
            <a:r>
              <a:rPr lang="en-US" sz="1200" b="1" i="1" dirty="0" smtClean="0">
                <a:solidFill>
                  <a:srgbClr val="0070C0"/>
                </a:solidFill>
                <a:latin typeface="Arial" panose="020B0604020202020204" pitchFamily="34" charset="0"/>
                <a:cs typeface="Arial" panose="020B0604020202020204" pitchFamily="34" charset="0"/>
              </a:rPr>
              <a:t>.</a:t>
            </a:r>
            <a:endParaRPr lang="en-US" sz="1200" dirty="0" smtClean="0">
              <a:solidFill>
                <a:srgbClr val="0070C0"/>
              </a:solidFill>
              <a:latin typeface="Arial" panose="020B0604020202020204" pitchFamily="34" charset="0"/>
              <a:cs typeface="Arial" panose="020B0604020202020204" pitchFamily="34" charset="0"/>
            </a:endParaRPr>
          </a:p>
          <a:p>
            <a:pPr marL="0" indent="0">
              <a:spcBef>
                <a:spcPts val="600"/>
              </a:spcBef>
              <a:buNone/>
            </a:pPr>
            <a:r>
              <a:rPr lang="en-US" sz="1200" dirty="0" smtClean="0">
                <a:solidFill>
                  <a:schemeClr val="tx2">
                    <a:lumMod val="75000"/>
                    <a:lumOff val="25000"/>
                  </a:schemeClr>
                </a:solidFill>
                <a:latin typeface="Arial" panose="020B0604020202020204" pitchFamily="34" charset="0"/>
                <a:cs typeface="Arial" panose="020B0604020202020204" pitchFamily="34" charset="0"/>
              </a:rPr>
              <a:t>4.   </a:t>
            </a:r>
            <a:r>
              <a:rPr lang="en-US" sz="1200" b="1" i="1" dirty="0" smtClean="0">
                <a:solidFill>
                  <a:schemeClr val="tx2">
                    <a:lumMod val="75000"/>
                    <a:lumOff val="25000"/>
                  </a:schemeClr>
                </a:solidFill>
                <a:latin typeface="Arial" panose="020B0604020202020204" pitchFamily="34" charset="0"/>
                <a:cs typeface="Arial" panose="020B0604020202020204" pitchFamily="34" charset="0"/>
              </a:rPr>
              <a:t>When a gas expands or contracts in a chemical reaction, energy is transferred in the form of Pressure- Volume work.        </a:t>
            </a:r>
            <a:r>
              <a:rPr lang="en-US" sz="1200" dirty="0" smtClean="0">
                <a:solidFill>
                  <a:schemeClr val="tx2">
                    <a:lumMod val="75000"/>
                    <a:lumOff val="25000"/>
                  </a:schemeClr>
                </a:solidFill>
                <a:latin typeface="Arial" panose="020B0604020202020204" pitchFamily="34" charset="0"/>
                <a:cs typeface="Arial" panose="020B0604020202020204" pitchFamily="34" charset="0"/>
              </a:rPr>
              <a:t> </a:t>
            </a:r>
            <a:r>
              <a:rPr lang="en-US" sz="1200" b="1" dirty="0" smtClean="0">
                <a:solidFill>
                  <a:schemeClr val="tx2">
                    <a:lumMod val="75000"/>
                    <a:lumOff val="25000"/>
                  </a:schemeClr>
                </a:solidFill>
                <a:latin typeface="Arial" panose="020B0604020202020204" pitchFamily="34" charset="0"/>
                <a:cs typeface="Arial" panose="020B0604020202020204" pitchFamily="34" charset="0"/>
              </a:rPr>
              <a:t>W= -P</a:t>
            </a:r>
            <a:r>
              <a:rPr lang="el-GR" sz="1200" b="1" dirty="0" smtClean="0">
                <a:solidFill>
                  <a:schemeClr val="tx2">
                    <a:lumMod val="75000"/>
                    <a:lumOff val="25000"/>
                  </a:schemeClr>
                </a:solidFill>
                <a:latin typeface="Arial" panose="020B0604020202020204" pitchFamily="34" charset="0"/>
                <a:cs typeface="Arial" panose="020B0604020202020204" pitchFamily="34" charset="0"/>
              </a:rPr>
              <a:t>Δ</a:t>
            </a:r>
            <a:r>
              <a:rPr lang="en-US" sz="1200" b="1" dirty="0" smtClean="0">
                <a:solidFill>
                  <a:schemeClr val="tx2">
                    <a:lumMod val="75000"/>
                    <a:lumOff val="25000"/>
                  </a:schemeClr>
                </a:solidFill>
                <a:latin typeface="Arial" panose="020B0604020202020204" pitchFamily="34" charset="0"/>
                <a:cs typeface="Arial" panose="020B0604020202020204" pitchFamily="34" charset="0"/>
              </a:rPr>
              <a:t>V (l-</a:t>
            </a:r>
            <a:r>
              <a:rPr lang="en-US" sz="1200" b="1" dirty="0" err="1" smtClean="0">
                <a:solidFill>
                  <a:schemeClr val="tx2">
                    <a:lumMod val="75000"/>
                    <a:lumOff val="25000"/>
                  </a:schemeClr>
                </a:solidFill>
                <a:latin typeface="Arial" panose="020B0604020202020204" pitchFamily="34" charset="0"/>
                <a:cs typeface="Arial" panose="020B0604020202020204" pitchFamily="34" charset="0"/>
              </a:rPr>
              <a:t>atm</a:t>
            </a:r>
            <a:r>
              <a:rPr lang="en-US" sz="1200" b="1" dirty="0" smtClean="0">
                <a:solidFill>
                  <a:schemeClr val="tx2">
                    <a:lumMod val="75000"/>
                    <a:lumOff val="25000"/>
                  </a:schemeClr>
                </a:solidFill>
                <a:latin typeface="Arial" panose="020B0604020202020204" pitchFamily="34" charset="0"/>
                <a:cs typeface="Arial" panose="020B0604020202020204" pitchFamily="34" charset="0"/>
              </a:rPr>
              <a:t>) </a:t>
            </a:r>
          </a:p>
          <a:p>
            <a:pPr marL="0" indent="0">
              <a:spcBef>
                <a:spcPts val="600"/>
              </a:spcBef>
              <a:buNone/>
            </a:pPr>
            <a:r>
              <a:rPr lang="en-US" sz="1200" dirty="0" smtClean="0">
                <a:solidFill>
                  <a:schemeClr val="tx2">
                    <a:lumMod val="75000"/>
                    <a:lumOff val="25000"/>
                  </a:schemeClr>
                </a:solidFill>
                <a:latin typeface="Arial" panose="020B0604020202020204" pitchFamily="34" charset="0"/>
                <a:cs typeface="Arial" panose="020B0604020202020204" pitchFamily="34" charset="0"/>
              </a:rPr>
              <a:t>Gas Expands – Does work on surroundings (system loses energy) </a:t>
            </a:r>
          </a:p>
          <a:p>
            <a:pPr marL="0" indent="0">
              <a:spcBef>
                <a:spcPts val="600"/>
              </a:spcBef>
              <a:buNone/>
            </a:pPr>
            <a:r>
              <a:rPr lang="en-US" sz="1200" dirty="0" smtClean="0">
                <a:solidFill>
                  <a:schemeClr val="tx2">
                    <a:lumMod val="75000"/>
                    <a:lumOff val="25000"/>
                  </a:schemeClr>
                </a:solidFill>
                <a:latin typeface="Arial" panose="020B0604020202020204" pitchFamily="34" charset="0"/>
                <a:cs typeface="Arial" panose="020B0604020202020204" pitchFamily="34" charset="0"/>
              </a:rPr>
              <a:t>Gas Contracts – Work done on the gas (system gains energy)       No change in volume, no work done.</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pic>
        <p:nvPicPr>
          <p:cNvPr id="19" name="Content Placeholder 18"/>
          <p:cNvPicPr>
            <a:picLocks noGrp="1" noChangeAspect="1"/>
          </p:cNvPicPr>
          <p:nvPr>
            <p:ph sz="half" idx="1"/>
          </p:nvPr>
        </p:nvPicPr>
        <p:blipFill>
          <a:blip r:embed="rId4"/>
          <a:stretch>
            <a:fillRect/>
          </a:stretch>
        </p:blipFill>
        <p:spPr>
          <a:xfrm>
            <a:off x="487007" y="834681"/>
            <a:ext cx="3395591" cy="4453352"/>
          </a:xfrm>
          <a:prstGeom prst="rect">
            <a:avLst/>
          </a:prstGeom>
        </p:spPr>
      </p:pic>
    </p:spTree>
    <p:extLst>
      <p:ext uri="{BB962C8B-B14F-4D97-AF65-F5344CB8AC3E}">
        <p14:creationId xmlns:p14="http://schemas.microsoft.com/office/powerpoint/2010/main" val="20468644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48890"/>
            <a:ext cx="7556313" cy="1116106"/>
          </a:xfrm>
        </p:spPr>
        <p:txBody>
          <a:bodyPr/>
          <a:lstStyle/>
          <a:p>
            <a:r>
              <a:rPr lang="en-US" sz="1800" b="1" dirty="0"/>
              <a:t>Calorimetry: </a:t>
            </a:r>
            <a:r>
              <a:rPr lang="en-US" sz="1800" dirty="0"/>
              <a:t>an experimental technique used to determine the heat transferred in a chemical system. System can be a chemical reaction or physical process.</a:t>
            </a:r>
          </a:p>
        </p:txBody>
      </p:sp>
      <p:pic>
        <p:nvPicPr>
          <p:cNvPr id="2" name="Content Placeholder 1"/>
          <p:cNvPicPr>
            <a:picLocks noGrp="1" noChangeAspect="1"/>
          </p:cNvPicPr>
          <p:nvPr>
            <p:ph sz="half" idx="1"/>
          </p:nvPr>
        </p:nvPicPr>
        <p:blipFill>
          <a:blip r:embed="rId2"/>
          <a:stretch>
            <a:fillRect/>
          </a:stretch>
        </p:blipFill>
        <p:spPr>
          <a:xfrm>
            <a:off x="498474" y="1118661"/>
            <a:ext cx="7069893" cy="4898828"/>
          </a:xfrm>
          <a:prstGeom prst="rect">
            <a:avLst/>
          </a:prstGeom>
          <a:ln w="38100" cmpd="sng">
            <a:solidFill>
              <a:schemeClr val="accent1"/>
            </a:solidFill>
          </a:ln>
        </p:spPr>
      </p:pic>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51320" y="6019082"/>
            <a:ext cx="9144000" cy="1138773"/>
          </a:xfrm>
          <a:prstGeom prst="rect">
            <a:avLst/>
          </a:prstGeom>
          <a:noFill/>
        </p:spPr>
        <p:txBody>
          <a:bodyPr wrap="square" rtlCol="0">
            <a:spAutoFit/>
          </a:bodyPr>
          <a:lstStyle/>
          <a:p>
            <a:r>
              <a:rPr lang="en-US" sz="1600" dirty="0" smtClean="0"/>
              <a:t>LO</a:t>
            </a:r>
            <a:r>
              <a:rPr lang="en-US" sz="1600" dirty="0"/>
              <a:t> </a:t>
            </a:r>
            <a:r>
              <a:rPr lang="en-US" sz="1600" dirty="0" smtClean="0"/>
              <a:t>5.7 </a:t>
            </a:r>
            <a:r>
              <a:rPr lang="en-US" sz="1600" dirty="0"/>
              <a:t>The student is able to design and/or interpret the results of an experiment in which calorimetry is used to determine the change in enthalpy of a chemical process. (heating/cooling, phase transition, or chemical reaction) at constant pressure</a:t>
            </a:r>
            <a:r>
              <a:rPr lang="en-US" i="1" dirty="0"/>
              <a:t>.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3" name="Picture 2" descr="Screen Shot 2016-04-10 at 2.20.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545" y="2753172"/>
            <a:ext cx="7772400" cy="1625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24301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1"/>
            <a:ext cx="7556313" cy="1149862"/>
          </a:xfrm>
        </p:spPr>
        <p:txBody>
          <a:bodyPr/>
          <a:lstStyle/>
          <a:p>
            <a:r>
              <a:rPr lang="en-US" sz="1600" dirty="0" smtClean="0"/>
              <a:t>The net energy change during a reaction is the sum of the energy required to break the reactant bonds and the energy released in forming the product bonds. The net energy change may be positive for endothermic reactions where energy is required, or negative for exothermic reactions where energy is released.</a:t>
            </a:r>
            <a:endParaRPr lang="en-US" sz="1600" dirty="0"/>
          </a:p>
        </p:txBody>
      </p:sp>
      <p:sp>
        <p:nvSpPr>
          <p:cNvPr id="5" name="Content Placeholder 4"/>
          <p:cNvSpPr>
            <a:spLocks noGrp="1"/>
          </p:cNvSpPr>
          <p:nvPr>
            <p:ph sz="half" idx="1"/>
          </p:nvPr>
        </p:nvSpPr>
        <p:spPr>
          <a:xfrm>
            <a:off x="265668" y="1205768"/>
            <a:ext cx="3875381" cy="4959685"/>
          </a:xfrm>
        </p:spPr>
        <p:txBody>
          <a:bodyPr>
            <a:normAutofit fontScale="92500" lnSpcReduction="20000"/>
          </a:bodyPr>
          <a:lstStyle/>
          <a:p>
            <a:pPr marL="0" indent="0">
              <a:buNone/>
            </a:pPr>
            <a:endParaRPr lang="en-US" sz="1400" dirty="0" smtClean="0">
              <a:solidFill>
                <a:srgbClr val="0070C0"/>
              </a:solidFill>
              <a:latin typeface="Arial" panose="020B0604020202020204" pitchFamily="34" charset="0"/>
              <a:cs typeface="Arial" panose="020B0604020202020204" pitchFamily="34" charset="0"/>
            </a:endParaRPr>
          </a:p>
          <a:p>
            <a:pPr marL="0" indent="0">
              <a:buNone/>
            </a:pPr>
            <a:r>
              <a:rPr lang="en-US" sz="1400" dirty="0" smtClean="0">
                <a:solidFill>
                  <a:srgbClr val="0070C0"/>
                </a:solidFill>
                <a:latin typeface="Arial" panose="020B0604020202020204" pitchFamily="34" charset="0"/>
                <a:cs typeface="Arial" panose="020B0604020202020204" pitchFamily="34" charset="0"/>
              </a:rPr>
              <a:t>Any bond that can be formed can be broken. These processes are in opposition. (their enthalpy changes are equal in magnitude, opposite sign)</a:t>
            </a:r>
          </a:p>
          <a:p>
            <a:pPr>
              <a:spcBef>
                <a:spcPts val="600"/>
              </a:spcBef>
              <a:buFont typeface="Wingdings" panose="05000000000000000000" pitchFamily="2" charset="2"/>
              <a:buChar char="Ø"/>
            </a:pPr>
            <a:r>
              <a:rPr lang="en-US" sz="1400" dirty="0" smtClean="0">
                <a:solidFill>
                  <a:srgbClr val="0070C0"/>
                </a:solidFill>
                <a:latin typeface="Arial" panose="020B0604020202020204" pitchFamily="34" charset="0"/>
                <a:cs typeface="Arial" panose="020B0604020202020204" pitchFamily="34" charset="0"/>
              </a:rPr>
              <a:t>ΔH bonds breaking </a:t>
            </a:r>
            <a:r>
              <a:rPr lang="en-US" sz="1400" dirty="0" smtClean="0">
                <a:solidFill>
                  <a:srgbClr val="0070C0"/>
                </a:solidFill>
                <a:latin typeface="Arial" panose="020B0604020202020204" pitchFamily="34" charset="0"/>
                <a:cs typeface="Arial" panose="020B0604020202020204" pitchFamily="34" charset="0"/>
                <a:sym typeface="Wingdings" panose="05000000000000000000" pitchFamily="2" charset="2"/>
              </a:rPr>
              <a:t> ENDOTHERMIC (+)</a:t>
            </a:r>
          </a:p>
          <a:p>
            <a:pPr>
              <a:spcBef>
                <a:spcPts val="600"/>
              </a:spcBef>
              <a:buFont typeface="Wingdings" panose="05000000000000000000" pitchFamily="2" charset="2"/>
              <a:buChar char="Ø"/>
            </a:pPr>
            <a:r>
              <a:rPr lang="en-US" sz="1400" dirty="0">
                <a:solidFill>
                  <a:srgbClr val="0070C0"/>
                </a:solidFill>
                <a:latin typeface="Arial" panose="020B0604020202020204" pitchFamily="34" charset="0"/>
                <a:cs typeface="Arial" panose="020B0604020202020204" pitchFamily="34" charset="0"/>
              </a:rPr>
              <a:t>ΔH bonds </a:t>
            </a:r>
            <a:r>
              <a:rPr lang="en-US" sz="1400" dirty="0" smtClean="0">
                <a:solidFill>
                  <a:srgbClr val="0070C0"/>
                </a:solidFill>
                <a:latin typeface="Arial" panose="020B0604020202020204" pitchFamily="34" charset="0"/>
                <a:cs typeface="Arial" panose="020B0604020202020204" pitchFamily="34" charset="0"/>
              </a:rPr>
              <a:t>forming </a:t>
            </a:r>
            <a:r>
              <a:rPr lang="en-US" sz="1400"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1400" dirty="0" smtClean="0">
                <a:solidFill>
                  <a:srgbClr val="0070C0"/>
                </a:solidFill>
                <a:latin typeface="Arial" panose="020B0604020202020204" pitchFamily="34" charset="0"/>
                <a:cs typeface="Arial" panose="020B0604020202020204" pitchFamily="34" charset="0"/>
                <a:sym typeface="Wingdings" panose="05000000000000000000" pitchFamily="2" charset="2"/>
              </a:rPr>
              <a:t>EXOTHERMIC (-)</a:t>
            </a:r>
          </a:p>
          <a:p>
            <a:pPr>
              <a:spcBef>
                <a:spcPts val="600"/>
              </a:spcBef>
              <a:buFont typeface="Wingdings" panose="05000000000000000000" pitchFamily="2" charset="2"/>
              <a:buChar char="Ø"/>
            </a:pPr>
            <a:r>
              <a:rPr lang="en-US" sz="1400" dirty="0" smtClean="0">
                <a:solidFill>
                  <a:srgbClr val="0070C0"/>
                </a:solidFill>
                <a:latin typeface="Arial" panose="020B0604020202020204" pitchFamily="34" charset="0"/>
                <a:cs typeface="Arial" panose="020B0604020202020204" pitchFamily="34" charset="0"/>
                <a:sym typeface="Wingdings" panose="05000000000000000000" pitchFamily="2" charset="2"/>
              </a:rPr>
              <a:t>To find </a:t>
            </a:r>
            <a:r>
              <a:rPr lang="en-US" sz="1400" dirty="0" err="1" smtClean="0">
                <a:solidFill>
                  <a:srgbClr val="0070C0"/>
                </a:solidFill>
                <a:latin typeface="Arial" panose="020B0604020202020204" pitchFamily="34" charset="0"/>
                <a:cs typeface="Arial" panose="020B0604020202020204" pitchFamily="34" charset="0"/>
              </a:rPr>
              <a:t>ΔHrxn</a:t>
            </a:r>
            <a:r>
              <a:rPr lang="en-US" sz="1400" dirty="0" smtClean="0">
                <a:solidFill>
                  <a:srgbClr val="0070C0"/>
                </a:solidFill>
                <a:latin typeface="Arial" panose="020B0604020202020204" pitchFamily="34" charset="0"/>
                <a:cs typeface="Arial" panose="020B0604020202020204" pitchFamily="34" charset="0"/>
              </a:rPr>
              <a:t>, apply Hess’s Law:</a:t>
            </a:r>
            <a:endParaRPr lang="en-US" sz="1400" dirty="0">
              <a:solidFill>
                <a:srgbClr val="0070C0"/>
              </a:solidFill>
              <a:latin typeface="Arial" panose="020B0604020202020204" pitchFamily="34" charset="0"/>
              <a:cs typeface="Arial" panose="020B0604020202020204" pitchFamily="34" charset="0"/>
              <a:sym typeface="Wingdings" panose="05000000000000000000" pitchFamily="2" charset="2"/>
            </a:endParaRPr>
          </a:p>
          <a:p>
            <a:pPr>
              <a:spcBef>
                <a:spcPts val="600"/>
              </a:spcBef>
              <a:buFont typeface="Wingdings" panose="05000000000000000000" pitchFamily="2" charset="2"/>
              <a:buChar char="Ø"/>
            </a:pPr>
            <a:r>
              <a:rPr lang="en-US" sz="1400" dirty="0" err="1" smtClean="0">
                <a:solidFill>
                  <a:srgbClr val="0070C0"/>
                </a:solidFill>
                <a:latin typeface="Arial" panose="020B0604020202020204" pitchFamily="34" charset="0"/>
                <a:cs typeface="Arial" panose="020B0604020202020204" pitchFamily="34" charset="0"/>
              </a:rPr>
              <a:t>ΔHrxn</a:t>
            </a:r>
            <a:r>
              <a:rPr lang="en-US" sz="1400" dirty="0" smtClean="0">
                <a:solidFill>
                  <a:srgbClr val="0070C0"/>
                </a:solidFill>
                <a:latin typeface="Arial" panose="020B0604020202020204" pitchFamily="34" charset="0"/>
                <a:cs typeface="Arial" panose="020B0604020202020204" pitchFamily="34" charset="0"/>
              </a:rPr>
              <a:t> = </a:t>
            </a:r>
            <a:r>
              <a:rPr lang="el-GR" sz="1400" dirty="0" smtClean="0">
                <a:solidFill>
                  <a:srgbClr val="0070C0"/>
                </a:solidFill>
                <a:latin typeface="Arial" panose="020B0604020202020204" pitchFamily="34" charset="0"/>
                <a:cs typeface="Arial" panose="020B0604020202020204" pitchFamily="34" charset="0"/>
              </a:rPr>
              <a:t>Σ</a:t>
            </a:r>
            <a:r>
              <a:rPr lang="en-US" sz="1400" dirty="0" smtClean="0">
                <a:solidFill>
                  <a:srgbClr val="0070C0"/>
                </a:solidFill>
                <a:latin typeface="Arial" panose="020B0604020202020204" pitchFamily="34" charset="0"/>
                <a:cs typeface="Arial" panose="020B0604020202020204" pitchFamily="34" charset="0"/>
              </a:rPr>
              <a:t>ΔH </a:t>
            </a:r>
            <a:r>
              <a:rPr lang="en-US" sz="1400" dirty="0">
                <a:solidFill>
                  <a:srgbClr val="0070C0"/>
                </a:solidFill>
                <a:latin typeface="Arial" panose="020B0604020202020204" pitchFamily="34" charset="0"/>
                <a:cs typeface="Arial" panose="020B0604020202020204" pitchFamily="34" charset="0"/>
              </a:rPr>
              <a:t>bonds </a:t>
            </a:r>
            <a:r>
              <a:rPr lang="en-US" sz="1400" dirty="0" smtClean="0">
                <a:solidFill>
                  <a:srgbClr val="0070C0"/>
                </a:solidFill>
                <a:latin typeface="Arial" panose="020B0604020202020204" pitchFamily="34" charset="0"/>
                <a:cs typeface="Arial" panose="020B0604020202020204" pitchFamily="34" charset="0"/>
              </a:rPr>
              <a:t>breaking (+)  + </a:t>
            </a:r>
            <a:r>
              <a:rPr lang="el-GR" sz="1400" dirty="0">
                <a:solidFill>
                  <a:srgbClr val="0070C0"/>
                </a:solidFill>
                <a:latin typeface="Arial" panose="020B0604020202020204" pitchFamily="34" charset="0"/>
                <a:cs typeface="Arial" panose="020B0604020202020204" pitchFamily="34" charset="0"/>
              </a:rPr>
              <a:t>Σ</a:t>
            </a:r>
            <a:r>
              <a:rPr lang="en-US" sz="1400" dirty="0" smtClean="0">
                <a:solidFill>
                  <a:srgbClr val="0070C0"/>
                </a:solidFill>
                <a:latin typeface="Arial" panose="020B0604020202020204" pitchFamily="34" charset="0"/>
                <a:cs typeface="Arial" panose="020B0604020202020204" pitchFamily="34" charset="0"/>
              </a:rPr>
              <a:t> ΔH bonds </a:t>
            </a:r>
            <a:r>
              <a:rPr lang="en-US" sz="1400" dirty="0">
                <a:solidFill>
                  <a:srgbClr val="0070C0"/>
                </a:solidFill>
                <a:latin typeface="Arial" panose="020B0604020202020204" pitchFamily="34" charset="0"/>
                <a:cs typeface="Arial" panose="020B0604020202020204" pitchFamily="34" charset="0"/>
              </a:rPr>
              <a:t>forming </a:t>
            </a:r>
            <a:r>
              <a:rPr lang="en-US" sz="1400" dirty="0" smtClean="0">
                <a:solidFill>
                  <a:srgbClr val="0070C0"/>
                </a:solidFill>
                <a:latin typeface="Arial" panose="020B0604020202020204" pitchFamily="34" charset="0"/>
                <a:cs typeface="Arial" panose="020B0604020202020204" pitchFamily="34" charset="0"/>
              </a:rPr>
              <a:t>(-)</a:t>
            </a:r>
          </a:p>
          <a:p>
            <a:pPr>
              <a:spcBef>
                <a:spcPts val="600"/>
              </a:spcBef>
              <a:buFont typeface="Wingdings" panose="05000000000000000000" pitchFamily="2" charset="2"/>
              <a:buChar char="Ø"/>
            </a:pPr>
            <a:endParaRPr lang="en-US" sz="1400" dirty="0" smtClean="0">
              <a:latin typeface="Arial" panose="020B0604020202020204" pitchFamily="34" charset="0"/>
              <a:cs typeface="Arial" panose="020B0604020202020204" pitchFamily="34" charset="0"/>
            </a:endParaRPr>
          </a:p>
          <a:p>
            <a:pPr marL="0" indent="0">
              <a:spcBef>
                <a:spcPts val="600"/>
              </a:spcBef>
              <a:buNone/>
            </a:pPr>
            <a:r>
              <a:rPr lang="en-US" sz="1400" b="1" dirty="0" smtClean="0">
                <a:solidFill>
                  <a:schemeClr val="tx1"/>
                </a:solidFill>
                <a:latin typeface="Arial" panose="020B0604020202020204" pitchFamily="34" charset="0"/>
                <a:cs typeface="Arial" panose="020B0604020202020204" pitchFamily="34" charset="0"/>
              </a:rPr>
              <a:t>To calculate or estimate </a:t>
            </a:r>
            <a:r>
              <a:rPr lang="en-US" sz="1400" b="1" dirty="0" err="1" smtClean="0">
                <a:solidFill>
                  <a:schemeClr val="tx1"/>
                </a:solidFill>
                <a:latin typeface="Arial" panose="020B0604020202020204" pitchFamily="34" charset="0"/>
                <a:cs typeface="Arial" panose="020B0604020202020204" pitchFamily="34" charset="0"/>
              </a:rPr>
              <a:t>ΔHrxn</a:t>
            </a:r>
            <a:r>
              <a:rPr lang="en-US" sz="1400" b="1" dirty="0" smtClean="0">
                <a:solidFill>
                  <a:schemeClr val="tx1"/>
                </a:solidFill>
                <a:latin typeface="Arial" panose="020B0604020202020204" pitchFamily="34" charset="0"/>
                <a:cs typeface="Arial" panose="020B0604020202020204" pitchFamily="34" charset="0"/>
              </a:rPr>
              <a:t> from Bond Energy:</a:t>
            </a:r>
          </a:p>
          <a:p>
            <a:pPr marL="342900" indent="-342900">
              <a:spcBef>
                <a:spcPts val="600"/>
              </a:spcBef>
              <a:buFont typeface="+mj-lt"/>
              <a:buAutoNum type="arabicPeriod"/>
            </a:pPr>
            <a:r>
              <a:rPr lang="en-US" sz="1400" dirty="0">
                <a:solidFill>
                  <a:schemeClr val="tx1"/>
                </a:solidFill>
                <a:latin typeface="Arial" panose="020B0604020202020204" pitchFamily="34" charset="0"/>
                <a:cs typeface="Arial" panose="020B0604020202020204" pitchFamily="34" charset="0"/>
              </a:rPr>
              <a:t>D</a:t>
            </a:r>
            <a:r>
              <a:rPr lang="en-US" sz="1400" dirty="0" smtClean="0">
                <a:solidFill>
                  <a:schemeClr val="tx1"/>
                </a:solidFill>
                <a:latin typeface="Arial" panose="020B0604020202020204" pitchFamily="34" charset="0"/>
                <a:cs typeface="Arial" panose="020B0604020202020204" pitchFamily="34" charset="0"/>
              </a:rPr>
              <a:t>raw the Lewis Structure. Don’t forget about double and triple bonds!</a:t>
            </a:r>
          </a:p>
          <a:p>
            <a:pPr marL="342900" indent="-342900">
              <a:spcBef>
                <a:spcPts val="600"/>
              </a:spcBef>
              <a:buFont typeface="+mj-lt"/>
              <a:buAutoNum type="arabicPeriod"/>
            </a:pPr>
            <a:r>
              <a:rPr lang="en-US" sz="1400" dirty="0" smtClean="0">
                <a:solidFill>
                  <a:schemeClr val="tx1"/>
                </a:solidFill>
                <a:latin typeface="Arial" panose="020B0604020202020204" pitchFamily="34" charset="0"/>
                <a:cs typeface="Arial" panose="020B0604020202020204" pitchFamily="34" charset="0"/>
              </a:rPr>
              <a:t>Add up </a:t>
            </a:r>
            <a:r>
              <a:rPr lang="en-US" sz="1400" dirty="0">
                <a:solidFill>
                  <a:schemeClr val="tx1"/>
                </a:solidFill>
                <a:latin typeface="Arial" panose="020B0604020202020204" pitchFamily="34" charset="0"/>
                <a:cs typeface="Arial" panose="020B0604020202020204" pitchFamily="34" charset="0"/>
              </a:rPr>
              <a:t>ΔH bonds </a:t>
            </a:r>
            <a:r>
              <a:rPr lang="en-US" sz="1400" dirty="0" smtClean="0">
                <a:solidFill>
                  <a:schemeClr val="tx1"/>
                </a:solidFill>
                <a:latin typeface="Arial" panose="020B0604020202020204" pitchFamily="34" charset="0"/>
                <a:cs typeface="Arial" panose="020B0604020202020204" pitchFamily="34" charset="0"/>
              </a:rPr>
              <a:t>breaking. It’s + (kJ)</a:t>
            </a:r>
          </a:p>
          <a:p>
            <a:pPr marL="342900" indent="-342900">
              <a:spcBef>
                <a:spcPts val="600"/>
              </a:spcBef>
              <a:buFont typeface="+mj-lt"/>
              <a:buAutoNum type="arabicPeriod"/>
            </a:pPr>
            <a:r>
              <a:rPr lang="en-US" sz="1400" dirty="0">
                <a:solidFill>
                  <a:schemeClr val="tx1"/>
                </a:solidFill>
                <a:latin typeface="Arial" panose="020B0604020202020204" pitchFamily="34" charset="0"/>
                <a:cs typeface="Arial" panose="020B0604020202020204" pitchFamily="34" charset="0"/>
              </a:rPr>
              <a:t>Add up ΔH bonds </a:t>
            </a:r>
            <a:r>
              <a:rPr lang="en-US" sz="1400" dirty="0" smtClean="0">
                <a:solidFill>
                  <a:schemeClr val="tx1"/>
                </a:solidFill>
                <a:latin typeface="Arial" panose="020B0604020202020204" pitchFamily="34" charset="0"/>
                <a:cs typeface="Arial" panose="020B0604020202020204" pitchFamily="34" charset="0"/>
              </a:rPr>
              <a:t>forming. </a:t>
            </a:r>
            <a:r>
              <a:rPr lang="en-US" sz="1400" dirty="0">
                <a:solidFill>
                  <a:schemeClr val="tx1"/>
                </a:solidFill>
                <a:latin typeface="Arial" panose="020B0604020202020204" pitchFamily="34" charset="0"/>
                <a:cs typeface="Arial" panose="020B0604020202020204" pitchFamily="34" charset="0"/>
              </a:rPr>
              <a:t>It’s </a:t>
            </a:r>
            <a:r>
              <a:rPr lang="en-US" sz="1400" dirty="0" smtClean="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(kJ</a:t>
            </a:r>
            <a:r>
              <a:rPr lang="en-US" sz="1400" dirty="0" smtClean="0">
                <a:solidFill>
                  <a:schemeClr val="tx1"/>
                </a:solidFill>
                <a:latin typeface="Arial" panose="020B0604020202020204" pitchFamily="34" charset="0"/>
                <a:cs typeface="Arial" panose="020B0604020202020204" pitchFamily="34" charset="0"/>
              </a:rPr>
              <a:t>).</a:t>
            </a:r>
          </a:p>
          <a:p>
            <a:pPr marL="342900" indent="-342900">
              <a:spcBef>
                <a:spcPts val="600"/>
              </a:spcBef>
              <a:buFont typeface="+mj-lt"/>
              <a:buAutoNum type="arabicPeriod"/>
            </a:pPr>
            <a:r>
              <a:rPr lang="en-US" sz="1400" dirty="0" smtClean="0">
                <a:solidFill>
                  <a:schemeClr val="tx1"/>
                </a:solidFill>
                <a:latin typeface="Arial" panose="020B0604020202020204" pitchFamily="34" charset="0"/>
                <a:cs typeface="Arial" panose="020B0604020202020204" pitchFamily="34" charset="0"/>
              </a:rPr>
              <a:t>Add the two terms. Units are kJ/mol </a:t>
            </a:r>
            <a:r>
              <a:rPr lang="en-US" sz="1400" dirty="0" err="1" smtClean="0">
                <a:solidFill>
                  <a:schemeClr val="tx1"/>
                </a:solidFill>
                <a:latin typeface="Arial" panose="020B0604020202020204" pitchFamily="34" charset="0"/>
                <a:cs typeface="Arial" panose="020B0604020202020204" pitchFamily="34" charset="0"/>
              </a:rPr>
              <a:t>rxn</a:t>
            </a:r>
            <a:r>
              <a:rPr lang="en-US" sz="1400" dirty="0" smtClean="0">
                <a:solidFill>
                  <a:schemeClr val="tx1"/>
                </a:solidFill>
                <a:latin typeface="Arial" panose="020B0604020202020204" pitchFamily="34" charset="0"/>
                <a:cs typeface="Arial" panose="020B0604020202020204" pitchFamily="34" charset="0"/>
              </a:rPr>
              <a:t>.</a:t>
            </a:r>
          </a:p>
          <a:p>
            <a:pPr marL="342900" indent="-342900">
              <a:spcBef>
                <a:spcPts val="600"/>
              </a:spcBef>
              <a:buFont typeface="+mj-lt"/>
              <a:buAutoNum type="arabicPeriod"/>
            </a:pPr>
            <a:endParaRPr lang="en-US" sz="1400" dirty="0">
              <a:solidFill>
                <a:schemeClr val="tx1"/>
              </a:solidFill>
              <a:latin typeface="Arial" panose="020B0604020202020204" pitchFamily="34" charset="0"/>
              <a:cs typeface="Arial" panose="020B0604020202020204" pitchFamily="34" charset="0"/>
            </a:endParaRPr>
          </a:p>
          <a:p>
            <a:pPr marL="0" indent="0">
              <a:spcBef>
                <a:spcPts val="600"/>
              </a:spcBef>
              <a:buNone/>
            </a:pPr>
            <a:r>
              <a:rPr lang="en-US" sz="1400" b="1" dirty="0">
                <a:solidFill>
                  <a:srgbClr val="7030A0"/>
                </a:solidFill>
                <a:latin typeface="Arial" panose="020B0604020202020204" pitchFamily="34" charset="0"/>
                <a:cs typeface="Arial" panose="020B0604020202020204" pitchFamily="34" charset="0"/>
              </a:rPr>
              <a:t>To calculate </a:t>
            </a:r>
            <a:r>
              <a:rPr lang="en-US" sz="1400" b="1" dirty="0" err="1">
                <a:solidFill>
                  <a:srgbClr val="7030A0"/>
                </a:solidFill>
                <a:latin typeface="Arial" panose="020B0604020202020204" pitchFamily="34" charset="0"/>
                <a:cs typeface="Arial" panose="020B0604020202020204" pitchFamily="34" charset="0"/>
              </a:rPr>
              <a:t>ΔH°</a:t>
            </a:r>
            <a:r>
              <a:rPr lang="en-US" sz="1400" b="1" baseline="-25000" dirty="0" err="1">
                <a:solidFill>
                  <a:srgbClr val="7030A0"/>
                </a:solidFill>
                <a:latin typeface="Arial" panose="020B0604020202020204" pitchFamily="34" charset="0"/>
                <a:cs typeface="Arial" panose="020B0604020202020204" pitchFamily="34" charset="0"/>
              </a:rPr>
              <a:t>rxn</a:t>
            </a:r>
            <a:r>
              <a:rPr lang="en-US" sz="1400" b="1" dirty="0" smtClean="0">
                <a:solidFill>
                  <a:srgbClr val="7030A0"/>
                </a:solidFill>
                <a:latin typeface="Arial" panose="020B0604020202020204" pitchFamily="34" charset="0"/>
                <a:cs typeface="Arial" panose="020B0604020202020204" pitchFamily="34" charset="0"/>
              </a:rPr>
              <a:t> </a:t>
            </a:r>
            <a:r>
              <a:rPr lang="en-US" sz="1400" b="1" dirty="0">
                <a:solidFill>
                  <a:srgbClr val="7030A0"/>
                </a:solidFill>
                <a:latin typeface="Arial" panose="020B0604020202020204" pitchFamily="34" charset="0"/>
                <a:cs typeface="Arial" panose="020B0604020202020204" pitchFamily="34" charset="0"/>
              </a:rPr>
              <a:t>from </a:t>
            </a:r>
            <a:r>
              <a:rPr lang="en-US" sz="1400" b="1" dirty="0" smtClean="0">
                <a:solidFill>
                  <a:srgbClr val="7030A0"/>
                </a:solidFill>
                <a:latin typeface="Arial" panose="020B0604020202020204" pitchFamily="34" charset="0"/>
                <a:cs typeface="Arial" panose="020B0604020202020204" pitchFamily="34" charset="0"/>
              </a:rPr>
              <a:t>a table of standard enthalpies of formation:</a:t>
            </a:r>
            <a:endParaRPr lang="en-US" sz="1400" dirty="0" smtClean="0">
              <a:solidFill>
                <a:srgbClr val="7030A0"/>
              </a:solidFill>
              <a:latin typeface="Arial" panose="020B0604020202020204" pitchFamily="34" charset="0"/>
              <a:cs typeface="Arial" panose="020B0604020202020204" pitchFamily="34" charset="0"/>
            </a:endParaRPr>
          </a:p>
          <a:p>
            <a:pPr marL="0" indent="0">
              <a:spcBef>
                <a:spcPts val="600"/>
              </a:spcBef>
              <a:buNone/>
            </a:pPr>
            <a:r>
              <a:rPr lang="en-US" sz="1400" b="1" dirty="0" err="1" smtClean="0">
                <a:solidFill>
                  <a:srgbClr val="7030A0"/>
                </a:solidFill>
                <a:latin typeface="Arial" panose="020B0604020202020204" pitchFamily="34" charset="0"/>
                <a:cs typeface="Arial" panose="020B0604020202020204" pitchFamily="34" charset="0"/>
              </a:rPr>
              <a:t>ΔH°</a:t>
            </a:r>
            <a:r>
              <a:rPr lang="en-US" sz="1400" b="1" baseline="-25000" dirty="0" err="1" smtClean="0">
                <a:solidFill>
                  <a:srgbClr val="7030A0"/>
                </a:solidFill>
                <a:latin typeface="Arial" panose="020B0604020202020204" pitchFamily="34" charset="0"/>
                <a:cs typeface="Arial" panose="020B0604020202020204" pitchFamily="34" charset="0"/>
              </a:rPr>
              <a:t>rxn</a:t>
            </a:r>
            <a:r>
              <a:rPr lang="en-US" sz="1400" b="1" dirty="0" smtClean="0">
                <a:solidFill>
                  <a:srgbClr val="7030A0"/>
                </a:solidFill>
                <a:latin typeface="Arial" panose="020B0604020202020204" pitchFamily="34" charset="0"/>
                <a:cs typeface="Arial" panose="020B0604020202020204" pitchFamily="34" charset="0"/>
              </a:rPr>
              <a:t> = </a:t>
            </a:r>
            <a:r>
              <a:rPr lang="el-GR" sz="1400" dirty="0">
                <a:solidFill>
                  <a:srgbClr val="7030A0"/>
                </a:solidFill>
                <a:latin typeface="Arial" panose="020B0604020202020204" pitchFamily="34" charset="0"/>
                <a:cs typeface="Arial" panose="020B0604020202020204" pitchFamily="34" charset="0"/>
              </a:rPr>
              <a:t>Σ</a:t>
            </a:r>
            <a:r>
              <a:rPr lang="en-US" sz="1400" dirty="0" err="1" smtClean="0">
                <a:solidFill>
                  <a:srgbClr val="7030A0"/>
                </a:solidFill>
                <a:latin typeface="Arial" panose="020B0604020202020204" pitchFamily="34" charset="0"/>
                <a:cs typeface="Arial" panose="020B0604020202020204" pitchFamily="34" charset="0"/>
              </a:rPr>
              <a:t>ΔH</a:t>
            </a:r>
            <a:r>
              <a:rPr lang="en-US" sz="1400" b="1" dirty="0" err="1" smtClean="0">
                <a:solidFill>
                  <a:srgbClr val="7030A0"/>
                </a:solidFill>
                <a:latin typeface="Arial" panose="020B0604020202020204" pitchFamily="34" charset="0"/>
                <a:cs typeface="Arial" panose="020B0604020202020204" pitchFamily="34" charset="0"/>
              </a:rPr>
              <a:t>°</a:t>
            </a:r>
            <a:r>
              <a:rPr lang="en-US" sz="1400" b="1" baseline="-25000" dirty="0" err="1" smtClean="0">
                <a:solidFill>
                  <a:srgbClr val="7030A0"/>
                </a:solidFill>
                <a:latin typeface="Arial" panose="020B0604020202020204" pitchFamily="34" charset="0"/>
                <a:cs typeface="Arial" panose="020B0604020202020204" pitchFamily="34" charset="0"/>
              </a:rPr>
              <a:t>f</a:t>
            </a:r>
            <a:r>
              <a:rPr lang="en-US" sz="1400" dirty="0" smtClean="0">
                <a:solidFill>
                  <a:srgbClr val="7030A0"/>
                </a:solidFill>
                <a:latin typeface="Arial" panose="020B0604020202020204" pitchFamily="34" charset="0"/>
                <a:cs typeface="Arial" panose="020B0604020202020204" pitchFamily="34" charset="0"/>
              </a:rPr>
              <a:t> products -</a:t>
            </a:r>
            <a:r>
              <a:rPr lang="el-GR" sz="1400" dirty="0">
                <a:solidFill>
                  <a:srgbClr val="7030A0"/>
                </a:solidFill>
                <a:latin typeface="Arial" panose="020B0604020202020204" pitchFamily="34" charset="0"/>
                <a:cs typeface="Arial" panose="020B0604020202020204" pitchFamily="34" charset="0"/>
              </a:rPr>
              <a:t> Σ</a:t>
            </a:r>
            <a:r>
              <a:rPr lang="en-US" sz="1400" dirty="0" err="1">
                <a:solidFill>
                  <a:srgbClr val="7030A0"/>
                </a:solidFill>
                <a:latin typeface="Arial" panose="020B0604020202020204" pitchFamily="34" charset="0"/>
                <a:cs typeface="Arial" panose="020B0604020202020204" pitchFamily="34" charset="0"/>
              </a:rPr>
              <a:t>ΔH</a:t>
            </a:r>
            <a:r>
              <a:rPr lang="en-US" sz="1400" b="1" dirty="0" err="1">
                <a:solidFill>
                  <a:srgbClr val="7030A0"/>
                </a:solidFill>
                <a:latin typeface="Arial" panose="020B0604020202020204" pitchFamily="34" charset="0"/>
                <a:cs typeface="Arial" panose="020B0604020202020204" pitchFamily="34" charset="0"/>
              </a:rPr>
              <a:t>°</a:t>
            </a:r>
            <a:r>
              <a:rPr lang="en-US" sz="1400" b="1" baseline="-25000" dirty="0" err="1">
                <a:solidFill>
                  <a:srgbClr val="7030A0"/>
                </a:solidFill>
                <a:latin typeface="Arial" panose="020B0604020202020204" pitchFamily="34" charset="0"/>
                <a:cs typeface="Arial" panose="020B0604020202020204" pitchFamily="34" charset="0"/>
              </a:rPr>
              <a:t>f</a:t>
            </a:r>
            <a:r>
              <a:rPr lang="en-US" sz="1400" dirty="0">
                <a:solidFill>
                  <a:srgbClr val="7030A0"/>
                </a:solidFill>
                <a:latin typeface="Arial" panose="020B0604020202020204" pitchFamily="34" charset="0"/>
                <a:cs typeface="Arial" panose="020B0604020202020204" pitchFamily="34" charset="0"/>
              </a:rPr>
              <a:t> </a:t>
            </a:r>
            <a:r>
              <a:rPr lang="en-US" sz="1400" dirty="0" smtClean="0">
                <a:solidFill>
                  <a:srgbClr val="7030A0"/>
                </a:solidFill>
                <a:latin typeface="Arial" panose="020B0604020202020204" pitchFamily="34" charset="0"/>
                <a:cs typeface="Arial" panose="020B0604020202020204" pitchFamily="34" charset="0"/>
              </a:rPr>
              <a:t>reactants</a:t>
            </a:r>
          </a:p>
          <a:p>
            <a:pPr marL="0" indent="0">
              <a:spcBef>
                <a:spcPts val="600"/>
              </a:spcBef>
              <a:buNone/>
            </a:pP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pic>
        <p:nvPicPr>
          <p:cNvPr id="2" name="Content Placeholder 1"/>
          <p:cNvPicPr>
            <a:picLocks noGrp="1" noChangeAspect="1"/>
          </p:cNvPicPr>
          <p:nvPr>
            <p:ph sz="half" idx="2"/>
          </p:nvPr>
        </p:nvPicPr>
        <p:blipFill>
          <a:blip r:embed="rId3"/>
          <a:stretch>
            <a:fillRect/>
          </a:stretch>
        </p:blipFill>
        <p:spPr>
          <a:xfrm>
            <a:off x="4276630" y="1313123"/>
            <a:ext cx="3734124" cy="2248095"/>
          </a:xfrm>
          <a:prstGeom prst="rect">
            <a:avLst/>
          </a:prstGeo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98611" y="5978820"/>
            <a:ext cx="9144000" cy="1200329"/>
          </a:xfrm>
          <a:prstGeom prst="rect">
            <a:avLst/>
          </a:prstGeom>
          <a:noFill/>
        </p:spPr>
        <p:txBody>
          <a:bodyPr wrap="square" rtlCol="0">
            <a:spAutoFit/>
          </a:bodyPr>
          <a:lstStyle/>
          <a:p>
            <a:r>
              <a:rPr lang="en-US" dirty="0" smtClean="0"/>
              <a:t>LO 5.8: The student is able to draw qualitative and quantitative connections between the reaction enthalpy and the energies involved in the breaking and formation of chemical bonds. </a:t>
            </a:r>
            <a:r>
              <a:rPr lang="en-US" i="1" dirty="0" smtClean="0"/>
              <a:t>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4"/>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5"/>
              </a:rPr>
              <a:t>Video</a:t>
            </a:r>
            <a:endParaRPr lang="en-US" dirty="0"/>
          </a:p>
        </p:txBody>
      </p:sp>
      <p:sp>
        <p:nvSpPr>
          <p:cNvPr id="3" name="Rectangle 2"/>
          <p:cNvSpPr/>
          <p:nvPr/>
        </p:nvSpPr>
        <p:spPr>
          <a:xfrm>
            <a:off x="4276630" y="3694579"/>
            <a:ext cx="4284709" cy="2246769"/>
          </a:xfrm>
          <a:prstGeom prst="rect">
            <a:avLst/>
          </a:prstGeom>
        </p:spPr>
        <p:txBody>
          <a:bodyPr wrap="square">
            <a:spAutoFit/>
          </a:bodyPr>
          <a:lstStyle/>
          <a:p>
            <a:pPr>
              <a:spcBef>
                <a:spcPts val="600"/>
              </a:spcBef>
            </a:pPr>
            <a:r>
              <a:rPr lang="en-US" sz="1400" dirty="0">
                <a:latin typeface="Arial" panose="020B0604020202020204" pitchFamily="34" charset="0"/>
                <a:cs typeface="Arial" panose="020B0604020202020204" pitchFamily="34" charset="0"/>
              </a:rPr>
              <a:t>If a reaction is EXOTHERMIC, there is a </a:t>
            </a:r>
            <a:r>
              <a:rPr lang="en-US" sz="1400" b="1" u="sng" dirty="0">
                <a:latin typeface="Arial" panose="020B0604020202020204" pitchFamily="34" charset="0"/>
                <a:cs typeface="Arial" panose="020B0604020202020204" pitchFamily="34" charset="0"/>
              </a:rPr>
              <a:t>net release in energy, </a:t>
            </a:r>
            <a:r>
              <a:rPr lang="en-US" sz="1400" dirty="0">
                <a:latin typeface="Arial" panose="020B0604020202020204" pitchFamily="34" charset="0"/>
                <a:cs typeface="Arial" panose="020B0604020202020204" pitchFamily="34" charset="0"/>
              </a:rPr>
              <a:t>since weaker bonds break and stronger bonds form. Product has higher kinetic energy and lower potential energy than reactant</a:t>
            </a:r>
            <a:r>
              <a:rPr lang="en-US" sz="1400" dirty="0" smtClean="0">
                <a:latin typeface="Arial" panose="020B0604020202020204" pitchFamily="34" charset="0"/>
                <a:cs typeface="Arial" panose="020B0604020202020204" pitchFamily="34" charset="0"/>
              </a:rPr>
              <a:t>.</a:t>
            </a:r>
          </a:p>
          <a:p>
            <a:pPr>
              <a:spcBef>
                <a:spcPts val="600"/>
              </a:spcBef>
            </a:pPr>
            <a:endParaRPr lang="en-US" sz="1400" dirty="0">
              <a:latin typeface="Arial" panose="020B0604020202020204" pitchFamily="34" charset="0"/>
              <a:cs typeface="Arial" panose="020B0604020202020204" pitchFamily="34" charset="0"/>
            </a:endParaRPr>
          </a:p>
          <a:p>
            <a:pPr>
              <a:spcBef>
                <a:spcPts val="600"/>
              </a:spcBef>
            </a:pPr>
            <a:r>
              <a:rPr lang="en-US" sz="1400" dirty="0">
                <a:latin typeface="Arial" panose="020B0604020202020204" pitchFamily="34" charset="0"/>
                <a:cs typeface="Arial" panose="020B0604020202020204" pitchFamily="34" charset="0"/>
              </a:rPr>
              <a:t>If a reaction is ENDOTHERMIC, there is a </a:t>
            </a:r>
            <a:r>
              <a:rPr lang="en-US" sz="1400" b="1" u="sng" dirty="0">
                <a:latin typeface="Arial" panose="020B0604020202020204" pitchFamily="34" charset="0"/>
                <a:cs typeface="Arial" panose="020B0604020202020204" pitchFamily="34" charset="0"/>
              </a:rPr>
              <a:t>net absorption of energy</a:t>
            </a:r>
            <a:r>
              <a:rPr lang="en-US" sz="1400" dirty="0">
                <a:latin typeface="Arial" panose="020B0604020202020204" pitchFamily="34" charset="0"/>
                <a:cs typeface="Arial" panose="020B0604020202020204" pitchFamily="34" charset="0"/>
              </a:rPr>
              <a:t>, since stronger bonds break, and weaker bonds form. Product has lower kinetic energy, and higher potential energy than reactant</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99604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Types of Chemical Reactions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73199"/>
            <a:ext cx="9144000" cy="923330"/>
          </a:xfrm>
          <a:prstGeom prst="rect">
            <a:avLst/>
          </a:prstGeom>
          <a:noFill/>
        </p:spPr>
        <p:txBody>
          <a:bodyPr wrap="square" rtlCol="0">
            <a:spAutoFit/>
          </a:bodyPr>
          <a:lstStyle/>
          <a:p>
            <a:r>
              <a:rPr lang="en-US" dirty="0" smtClean="0"/>
              <a:t>LO 3.1: 	Students </a:t>
            </a:r>
            <a:r>
              <a:rPr lang="en-US" dirty="0"/>
              <a:t>can translate among macroscopic observations of change, chemical equations, and particle views.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033" name="Picture 9" descr="D:\data\files\CHEM12_C11_figure_11.4.png"/>
          <p:cNvPicPr>
            <a:picLocks noChangeAspect="1" noChangeArrowheads="1"/>
          </p:cNvPicPr>
          <p:nvPr/>
        </p:nvPicPr>
        <p:blipFill rotWithShape="1">
          <a:blip r:embed="rId4">
            <a:extLst>
              <a:ext uri="{28A0092B-C50C-407E-A947-70E740481C1C}">
                <a14:useLocalDpi xmlns:a14="http://schemas.microsoft.com/office/drawing/2010/main" val="0"/>
              </a:ext>
            </a:extLst>
          </a:blip>
          <a:srcRect b="7481"/>
          <a:stretch/>
        </p:blipFill>
        <p:spPr bwMode="auto">
          <a:xfrm>
            <a:off x="80157" y="1133302"/>
            <a:ext cx="2888307" cy="26722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ata\files\CHEM12_C11_figure_11.5.png"/>
          <p:cNvPicPr>
            <a:picLocks noChangeAspect="1" noChangeArrowheads="1"/>
          </p:cNvPicPr>
          <p:nvPr/>
        </p:nvPicPr>
        <p:blipFill rotWithShape="1">
          <a:blip r:embed="rId5">
            <a:extLst>
              <a:ext uri="{28A0092B-C50C-407E-A947-70E740481C1C}">
                <a14:useLocalDpi xmlns:a14="http://schemas.microsoft.com/office/drawing/2010/main" val="0"/>
              </a:ext>
            </a:extLst>
          </a:blip>
          <a:srcRect b="22545"/>
          <a:stretch/>
        </p:blipFill>
        <p:spPr bwMode="auto">
          <a:xfrm>
            <a:off x="4390863" y="1059816"/>
            <a:ext cx="3449844" cy="26720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3438" y="893524"/>
            <a:ext cx="3576526" cy="923330"/>
          </a:xfrm>
          <a:prstGeom prst="rect">
            <a:avLst/>
          </a:prstGeom>
          <a:noFill/>
        </p:spPr>
        <p:txBody>
          <a:bodyPr wrap="square" rtlCol="0">
            <a:spAutoFit/>
          </a:bodyPr>
          <a:lstStyle/>
          <a:p>
            <a:pPr fontAlgn="t"/>
            <a:r>
              <a:rPr lang="en-US" b="1" dirty="0" smtClean="0"/>
              <a:t>Synthesis</a:t>
            </a:r>
            <a:r>
              <a:rPr lang="en-US" dirty="0"/>
              <a:t> </a:t>
            </a:r>
            <a:r>
              <a:rPr lang="en-US" dirty="0" smtClean="0"/>
              <a:t>   </a:t>
            </a:r>
          </a:p>
          <a:p>
            <a:pPr fontAlgn="t"/>
            <a:r>
              <a:rPr lang="en-US" b="1" dirty="0" smtClean="0"/>
              <a:t>A </a:t>
            </a:r>
            <a:r>
              <a:rPr lang="en-US" b="1" dirty="0"/>
              <a:t>+ B </a:t>
            </a:r>
            <a:r>
              <a:rPr lang="en-US" b="1" dirty="0">
                <a:sym typeface="Wingdings"/>
              </a:rPr>
              <a:t></a:t>
            </a:r>
            <a:r>
              <a:rPr lang="en-US" b="1" dirty="0"/>
              <a:t> AB</a:t>
            </a:r>
            <a:endParaRPr lang="en-US" dirty="0"/>
          </a:p>
          <a:p>
            <a:endParaRPr lang="en-US" dirty="0"/>
          </a:p>
        </p:txBody>
      </p:sp>
      <p:sp>
        <p:nvSpPr>
          <p:cNvPr id="20" name="TextBox 19"/>
          <p:cNvSpPr txBox="1"/>
          <p:nvPr/>
        </p:nvSpPr>
        <p:spPr>
          <a:xfrm>
            <a:off x="4521056" y="853171"/>
            <a:ext cx="3576526" cy="923330"/>
          </a:xfrm>
          <a:prstGeom prst="rect">
            <a:avLst/>
          </a:prstGeom>
          <a:noFill/>
        </p:spPr>
        <p:txBody>
          <a:bodyPr wrap="square" rtlCol="0">
            <a:spAutoFit/>
          </a:bodyPr>
          <a:lstStyle/>
          <a:p>
            <a:pPr fontAlgn="t"/>
            <a:r>
              <a:rPr lang="en-US" b="1" dirty="0"/>
              <a:t>Decomposition</a:t>
            </a:r>
            <a:endParaRPr lang="en-US" dirty="0"/>
          </a:p>
          <a:p>
            <a:r>
              <a:rPr lang="en-US" b="1" dirty="0"/>
              <a:t>AB </a:t>
            </a:r>
            <a:r>
              <a:rPr lang="en-US" b="1" dirty="0">
                <a:sym typeface="Wingdings"/>
              </a:rPr>
              <a:t></a:t>
            </a:r>
            <a:r>
              <a:rPr lang="en-US" b="1" dirty="0"/>
              <a:t> A + B</a:t>
            </a:r>
            <a:endParaRPr lang="en-US" dirty="0"/>
          </a:p>
          <a:p>
            <a:endParaRPr lang="en-US" dirty="0"/>
          </a:p>
        </p:txBody>
      </p:sp>
      <p:sp>
        <p:nvSpPr>
          <p:cNvPr id="14" name="TextBox 13"/>
          <p:cNvSpPr txBox="1"/>
          <p:nvPr/>
        </p:nvSpPr>
        <p:spPr>
          <a:xfrm>
            <a:off x="3291724" y="6142394"/>
            <a:ext cx="6236455" cy="261610"/>
          </a:xfrm>
          <a:prstGeom prst="rect">
            <a:avLst/>
          </a:prstGeom>
          <a:noFill/>
        </p:spPr>
        <p:txBody>
          <a:bodyPr wrap="square" rtlCol="0">
            <a:spAutoFit/>
          </a:bodyPr>
          <a:lstStyle/>
          <a:p>
            <a:r>
              <a:rPr lang="en-US" sz="1100" dirty="0" smtClean="0">
                <a:latin typeface="Albertus Medium" pitchFamily="34" charset="0"/>
              </a:rPr>
              <a:t>Images from: Wilbraham</a:t>
            </a:r>
            <a:r>
              <a:rPr lang="en-US" sz="1100" dirty="0">
                <a:latin typeface="Albertus Medium" pitchFamily="34" charset="0"/>
              </a:rPr>
              <a:t>, Antony C. </a:t>
            </a:r>
            <a:r>
              <a:rPr lang="en-US" sz="1100" i="1" dirty="0">
                <a:latin typeface="Albertus Medium" pitchFamily="34" charset="0"/>
              </a:rPr>
              <a:t>Pearson Chemistry</a:t>
            </a:r>
            <a:r>
              <a:rPr lang="en-US" sz="1100" dirty="0">
                <a:latin typeface="Albertus Medium" pitchFamily="34" charset="0"/>
              </a:rPr>
              <a:t>. Boston, MA: Pearson, 2012. Print.</a:t>
            </a:r>
          </a:p>
        </p:txBody>
      </p:sp>
      <p:sp>
        <p:nvSpPr>
          <p:cNvPr id="22" name="TextBox 21"/>
          <p:cNvSpPr txBox="1"/>
          <p:nvPr/>
        </p:nvSpPr>
        <p:spPr>
          <a:xfrm>
            <a:off x="173438" y="3584149"/>
            <a:ext cx="3576526" cy="923330"/>
          </a:xfrm>
          <a:prstGeom prst="rect">
            <a:avLst/>
          </a:prstGeom>
          <a:noFill/>
        </p:spPr>
        <p:txBody>
          <a:bodyPr wrap="square" rtlCol="0">
            <a:spAutoFit/>
          </a:bodyPr>
          <a:lstStyle/>
          <a:p>
            <a:pPr fontAlgn="t"/>
            <a:r>
              <a:rPr lang="en-US" b="1" dirty="0"/>
              <a:t>Single Displacement</a:t>
            </a:r>
            <a:endParaRPr lang="en-US" dirty="0"/>
          </a:p>
          <a:p>
            <a:r>
              <a:rPr lang="en-US" b="1" dirty="0"/>
              <a:t>A + BC </a:t>
            </a:r>
            <a:r>
              <a:rPr lang="en-US" b="1" dirty="0">
                <a:sym typeface="Wingdings"/>
              </a:rPr>
              <a:t></a:t>
            </a:r>
            <a:r>
              <a:rPr lang="en-US" b="1" dirty="0"/>
              <a:t> AC + B</a:t>
            </a:r>
            <a:endParaRPr lang="en-US" dirty="0"/>
          </a:p>
          <a:p>
            <a:endParaRPr lang="en-US" dirty="0"/>
          </a:p>
        </p:txBody>
      </p:sp>
      <p:sp>
        <p:nvSpPr>
          <p:cNvPr id="23" name="TextBox 22"/>
          <p:cNvSpPr txBox="1"/>
          <p:nvPr/>
        </p:nvSpPr>
        <p:spPr>
          <a:xfrm>
            <a:off x="4521056" y="3488148"/>
            <a:ext cx="3576526" cy="923330"/>
          </a:xfrm>
          <a:prstGeom prst="rect">
            <a:avLst/>
          </a:prstGeom>
          <a:noFill/>
        </p:spPr>
        <p:txBody>
          <a:bodyPr wrap="square" rtlCol="0">
            <a:spAutoFit/>
          </a:bodyPr>
          <a:lstStyle/>
          <a:p>
            <a:pPr fontAlgn="t"/>
            <a:r>
              <a:rPr lang="en-US" b="1" dirty="0"/>
              <a:t>Double Displacement</a:t>
            </a:r>
            <a:endParaRPr lang="en-US" dirty="0"/>
          </a:p>
          <a:p>
            <a:pPr fontAlgn="t"/>
            <a:r>
              <a:rPr lang="en-US" b="1" dirty="0"/>
              <a:t>AB + CD</a:t>
            </a:r>
            <a:r>
              <a:rPr lang="en-US" b="1" dirty="0">
                <a:sym typeface="Wingdings"/>
              </a:rPr>
              <a:t></a:t>
            </a:r>
            <a:r>
              <a:rPr lang="en-US" b="1" dirty="0"/>
              <a:t> AD + CB</a:t>
            </a:r>
            <a:endParaRPr lang="en-US" dirty="0"/>
          </a:p>
          <a:p>
            <a:endParaRPr lang="en-US" dirty="0"/>
          </a:p>
        </p:txBody>
      </p:sp>
      <p:pic>
        <p:nvPicPr>
          <p:cNvPr id="1035" name="Picture 11" descr="D:\data\files\CHEM12_C11_figure_11.6.png"/>
          <p:cNvPicPr>
            <a:picLocks noChangeAspect="1" noChangeArrowheads="1"/>
          </p:cNvPicPr>
          <p:nvPr/>
        </p:nvPicPr>
        <p:blipFill rotWithShape="1">
          <a:blip r:embed="rId6">
            <a:extLst>
              <a:ext uri="{28A0092B-C50C-407E-A947-70E740481C1C}">
                <a14:useLocalDpi xmlns:a14="http://schemas.microsoft.com/office/drawing/2010/main" val="0"/>
              </a:ext>
            </a:extLst>
          </a:blip>
          <a:srcRect b="21385"/>
          <a:stretch/>
        </p:blipFill>
        <p:spPr bwMode="auto">
          <a:xfrm>
            <a:off x="-99622" y="3719890"/>
            <a:ext cx="3247863" cy="25533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ata\files\CHEM12_C11_figure_11.7.png"/>
          <p:cNvPicPr>
            <a:picLocks noChangeAspect="1" noChangeArrowheads="1"/>
          </p:cNvPicPr>
          <p:nvPr/>
        </p:nvPicPr>
        <p:blipFill rotWithShape="1">
          <a:blip r:embed="rId7">
            <a:extLst>
              <a:ext uri="{28A0092B-C50C-407E-A947-70E740481C1C}">
                <a14:useLocalDpi xmlns:a14="http://schemas.microsoft.com/office/drawing/2010/main" val="0"/>
              </a:ext>
            </a:extLst>
          </a:blip>
          <a:srcRect b="20864"/>
          <a:stretch/>
        </p:blipFill>
        <p:spPr bwMode="auto">
          <a:xfrm>
            <a:off x="4189328" y="3584149"/>
            <a:ext cx="3232727" cy="255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3306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72353"/>
          </a:xfrm>
        </p:spPr>
        <p:txBody>
          <a:bodyPr/>
          <a:lstStyle/>
          <a:p>
            <a:r>
              <a:rPr lang="en-US" sz="1800" dirty="0" smtClean="0"/>
              <a:t>Electrostatic forces exist between molecules as well as between atoms or ions, and breaking these intermolecular interactions requires energy.</a:t>
            </a:r>
            <a:endParaRPr lang="en-US" sz="1800" dirty="0"/>
          </a:p>
        </p:txBody>
      </p:sp>
      <p:sp>
        <p:nvSpPr>
          <p:cNvPr id="3" name="Content Placeholder 2"/>
          <p:cNvSpPr>
            <a:spLocks noGrp="1"/>
          </p:cNvSpPr>
          <p:nvPr>
            <p:ph idx="1"/>
          </p:nvPr>
        </p:nvSpPr>
        <p:spPr>
          <a:xfrm>
            <a:off x="1051773" y="1300197"/>
            <a:ext cx="7556313" cy="4825966"/>
          </a:xfrm>
        </p:spPr>
        <p:txBody>
          <a:bodyPr>
            <a:normAutofit/>
          </a:bodyPr>
          <a:lstStyle/>
          <a:p>
            <a:pPr marL="0" indent="0">
              <a:buNone/>
            </a:pPr>
            <a:r>
              <a:rPr lang="en-US" sz="1400" dirty="0" smtClean="0">
                <a:solidFill>
                  <a:schemeClr val="tx1"/>
                </a:solidFill>
                <a:latin typeface="Arial" panose="020B0604020202020204" pitchFamily="34" charset="0"/>
                <a:cs typeface="Arial" panose="020B0604020202020204" pitchFamily="34" charset="0"/>
              </a:rPr>
              <a:t>The </a:t>
            </a:r>
            <a:r>
              <a:rPr lang="en-US" sz="1400" b="1" i="1" dirty="0" smtClean="0">
                <a:solidFill>
                  <a:schemeClr val="tx1"/>
                </a:solidFill>
                <a:latin typeface="Arial" panose="020B0604020202020204" pitchFamily="34" charset="0"/>
                <a:cs typeface="Arial" panose="020B0604020202020204" pitchFamily="34" charset="0"/>
              </a:rPr>
              <a:t>Stronger the IMF </a:t>
            </a:r>
            <a:r>
              <a:rPr lang="en-US" sz="1400" dirty="0" smtClean="0">
                <a:solidFill>
                  <a:schemeClr val="tx1"/>
                </a:solidFill>
                <a:latin typeface="Arial" panose="020B0604020202020204" pitchFamily="34" charset="0"/>
                <a:cs typeface="Arial" panose="020B0604020202020204" pitchFamily="34" charset="0"/>
              </a:rPr>
              <a:t>the more energy required to break it, the </a:t>
            </a:r>
            <a:r>
              <a:rPr lang="en-US" sz="1400" b="1" i="1" dirty="0" smtClean="0">
                <a:solidFill>
                  <a:schemeClr val="tx1"/>
                </a:solidFill>
                <a:latin typeface="Arial" panose="020B0604020202020204" pitchFamily="34" charset="0"/>
                <a:cs typeface="Arial" panose="020B0604020202020204" pitchFamily="34" charset="0"/>
              </a:rPr>
              <a:t>Higher the Boiling        Point,  </a:t>
            </a:r>
            <a:r>
              <a:rPr lang="en-US" sz="1400" dirty="0" smtClean="0">
                <a:solidFill>
                  <a:schemeClr val="tx1"/>
                </a:solidFill>
                <a:latin typeface="Arial" panose="020B0604020202020204" pitchFamily="34" charset="0"/>
                <a:cs typeface="Arial" panose="020B0604020202020204" pitchFamily="34" charset="0"/>
              </a:rPr>
              <a:t>the </a:t>
            </a:r>
            <a:r>
              <a:rPr lang="en-US" sz="1400" b="1" i="1" dirty="0" smtClean="0">
                <a:solidFill>
                  <a:schemeClr val="tx1"/>
                </a:solidFill>
                <a:latin typeface="Arial" panose="020B0604020202020204" pitchFamily="34" charset="0"/>
                <a:cs typeface="Arial" panose="020B0604020202020204" pitchFamily="34" charset="0"/>
              </a:rPr>
              <a:t>Lower the Vapor Pressure</a:t>
            </a:r>
            <a:r>
              <a:rPr lang="en-US" sz="1400" dirty="0" smtClean="0">
                <a:solidFill>
                  <a:schemeClr val="tx1"/>
                </a:solidFill>
                <a:latin typeface="Arial" panose="020B0604020202020204" pitchFamily="34" charset="0"/>
                <a:cs typeface="Arial" panose="020B0604020202020204" pitchFamily="34" charset="0"/>
              </a:rPr>
              <a:t>.</a:t>
            </a:r>
          </a:p>
          <a:p>
            <a:pPr marL="0" indent="0">
              <a:spcBef>
                <a:spcPts val="600"/>
              </a:spcBef>
              <a:buNone/>
            </a:pPr>
            <a:r>
              <a:rPr lang="en-US" sz="1200" b="1" i="1" dirty="0" smtClean="0">
                <a:solidFill>
                  <a:schemeClr val="tx1"/>
                </a:solidFill>
                <a:latin typeface="Arial" panose="020B0604020202020204" pitchFamily="34" charset="0"/>
                <a:cs typeface="Arial" panose="020B0604020202020204" pitchFamily="34" charset="0"/>
              </a:rPr>
              <a:t>Intermolecular Forces Listed from weakest to strongest. </a:t>
            </a:r>
            <a:r>
              <a:rPr lang="en-US" sz="1200" dirty="0" smtClean="0">
                <a:solidFill>
                  <a:schemeClr val="tx1"/>
                </a:solidFill>
                <a:latin typeface="Arial" panose="020B0604020202020204" pitchFamily="34" charset="0"/>
                <a:cs typeface="Arial" panose="020B0604020202020204" pitchFamily="34" charset="0"/>
              </a:rPr>
              <a:t>Thus the boiling points and vapor                  pressure of molecular substances can be ordered based on IMF strength:</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Dispersion (Induced Dipole- Induced Dipole): </a:t>
            </a:r>
            <a:r>
              <a:rPr lang="en-US" sz="1200" dirty="0" smtClean="0">
                <a:solidFill>
                  <a:schemeClr val="tx1"/>
                </a:solidFill>
                <a:latin typeface="Arial" panose="020B0604020202020204" pitchFamily="34" charset="0"/>
                <a:cs typeface="Arial" panose="020B0604020202020204" pitchFamily="34" charset="0"/>
              </a:rPr>
              <a:t>Caused by distortion of electron cloud. The larger the electron cloud, and the more surface area, the more polarizable the cloud, the stronger the dispersion force. </a:t>
            </a:r>
            <a:r>
              <a:rPr lang="en-US" sz="1200" b="1" i="1" dirty="0" smtClean="0">
                <a:solidFill>
                  <a:schemeClr val="tx1"/>
                </a:solidFill>
                <a:latin typeface="Arial" panose="020B0604020202020204" pitchFamily="34" charset="0"/>
                <a:cs typeface="Arial" panose="020B0604020202020204" pitchFamily="34" charset="0"/>
              </a:rPr>
              <a:t>Thus the boiling point trend in halogens is I</a:t>
            </a:r>
            <a:r>
              <a:rPr lang="en-US" sz="1200" b="1" i="1" baseline="-25000" dirty="0" smtClean="0">
                <a:solidFill>
                  <a:schemeClr val="tx1"/>
                </a:solidFill>
                <a:latin typeface="Arial" panose="020B0604020202020204" pitchFamily="34" charset="0"/>
                <a:cs typeface="Arial" panose="020B0604020202020204" pitchFamily="34" charset="0"/>
              </a:rPr>
              <a:t>2</a:t>
            </a:r>
            <a:r>
              <a:rPr lang="en-US" sz="1200" b="1" i="1" dirty="0" smtClean="0">
                <a:solidFill>
                  <a:schemeClr val="tx1"/>
                </a:solidFill>
                <a:latin typeface="Arial" panose="020B0604020202020204" pitchFamily="34" charset="0"/>
                <a:cs typeface="Arial" panose="020B0604020202020204" pitchFamily="34" charset="0"/>
              </a:rPr>
              <a:t> &gt;Br</a:t>
            </a:r>
            <a:r>
              <a:rPr lang="en-US" sz="1200" b="1" i="1" baseline="-25000" dirty="0" smtClean="0">
                <a:solidFill>
                  <a:schemeClr val="tx1"/>
                </a:solidFill>
                <a:latin typeface="Arial" panose="020B0604020202020204" pitchFamily="34" charset="0"/>
                <a:cs typeface="Arial" panose="020B0604020202020204" pitchFamily="34" charset="0"/>
              </a:rPr>
              <a:t>2</a:t>
            </a:r>
            <a:r>
              <a:rPr lang="en-US" sz="1200" b="1" i="1" dirty="0" smtClean="0">
                <a:solidFill>
                  <a:schemeClr val="tx1"/>
                </a:solidFill>
                <a:latin typeface="Arial" panose="020B0604020202020204" pitchFamily="34" charset="0"/>
                <a:cs typeface="Arial" panose="020B0604020202020204" pitchFamily="34" charset="0"/>
              </a:rPr>
              <a:t>&gt;Cl</a:t>
            </a:r>
            <a:r>
              <a:rPr lang="en-US" sz="1200" b="1" i="1" baseline="-25000" dirty="0" smtClean="0">
                <a:solidFill>
                  <a:schemeClr val="tx1"/>
                </a:solidFill>
                <a:latin typeface="Arial" panose="020B0604020202020204" pitchFamily="34" charset="0"/>
                <a:cs typeface="Arial" panose="020B0604020202020204" pitchFamily="34" charset="0"/>
              </a:rPr>
              <a:t>2</a:t>
            </a:r>
            <a:r>
              <a:rPr lang="en-US" sz="1200" b="1" i="1" dirty="0" smtClean="0">
                <a:solidFill>
                  <a:schemeClr val="tx1"/>
                </a:solidFill>
                <a:latin typeface="Arial" panose="020B0604020202020204" pitchFamily="34" charset="0"/>
                <a:cs typeface="Arial" panose="020B0604020202020204" pitchFamily="34" charset="0"/>
              </a:rPr>
              <a:t>&gt;</a:t>
            </a:r>
            <a:r>
              <a:rPr lang="en-US" sz="1200" b="1" i="1" baseline="-25000" dirty="0" smtClean="0">
                <a:solidFill>
                  <a:schemeClr val="tx1"/>
                </a:solidFill>
                <a:latin typeface="Arial" panose="020B0604020202020204" pitchFamily="34" charset="0"/>
                <a:cs typeface="Arial" panose="020B0604020202020204" pitchFamily="34" charset="0"/>
              </a:rPr>
              <a:t> </a:t>
            </a:r>
            <a:r>
              <a:rPr lang="en-US" sz="1200" b="1" i="1" dirty="0">
                <a:solidFill>
                  <a:schemeClr val="tx1"/>
                </a:solidFill>
                <a:latin typeface="Arial" panose="020B0604020202020204" pitchFamily="34" charset="0"/>
                <a:cs typeface="Arial" panose="020B0604020202020204" pitchFamily="34" charset="0"/>
              </a:rPr>
              <a:t>F</a:t>
            </a:r>
            <a:r>
              <a:rPr lang="en-US" sz="1200" b="1" i="1" baseline="-25000" dirty="0" smtClean="0">
                <a:solidFill>
                  <a:schemeClr val="tx1"/>
                </a:solidFill>
                <a:latin typeface="Arial" panose="020B0604020202020204" pitchFamily="34" charset="0"/>
                <a:cs typeface="Arial" panose="020B0604020202020204" pitchFamily="34" charset="0"/>
              </a:rPr>
              <a:t>2  </a:t>
            </a:r>
            <a:r>
              <a:rPr lang="en-US" sz="1200" b="1" i="1" dirty="0" smtClean="0">
                <a:solidFill>
                  <a:schemeClr val="tx1"/>
                </a:solidFill>
                <a:latin typeface="Arial" panose="020B0604020202020204" pitchFamily="34" charset="0"/>
                <a:cs typeface="Arial" panose="020B0604020202020204" pitchFamily="34" charset="0"/>
              </a:rPr>
              <a:t>and n-butane (30.2</a:t>
            </a:r>
            <a:r>
              <a:rPr lang="en-US" sz="1200" b="1" i="1" dirty="0">
                <a:solidFill>
                  <a:schemeClr val="tx1"/>
                </a:solidFill>
                <a:latin typeface="Arial" panose="020B0604020202020204" pitchFamily="34" charset="0"/>
                <a:cs typeface="Arial" panose="020B0604020202020204" pitchFamily="34" charset="0"/>
              </a:rPr>
              <a:t>°</a:t>
            </a:r>
            <a:r>
              <a:rPr lang="en-US" sz="1200" b="1" i="1" dirty="0" smtClean="0">
                <a:solidFill>
                  <a:schemeClr val="tx1"/>
                </a:solidFill>
                <a:latin typeface="Arial" panose="020B0604020202020204" pitchFamily="34" charset="0"/>
                <a:cs typeface="Arial" panose="020B0604020202020204" pitchFamily="34" charset="0"/>
              </a:rPr>
              <a:t> C) has a higher boiling point than </a:t>
            </a:r>
            <a:r>
              <a:rPr lang="en-US" sz="1200" b="1" i="1" dirty="0" err="1" smtClean="0">
                <a:solidFill>
                  <a:schemeClr val="tx1"/>
                </a:solidFill>
                <a:latin typeface="Arial" panose="020B0604020202020204" pitchFamily="34" charset="0"/>
                <a:cs typeface="Arial" panose="020B0604020202020204" pitchFamily="34" charset="0"/>
              </a:rPr>
              <a:t>isobutane</a:t>
            </a:r>
            <a:r>
              <a:rPr lang="en-US" sz="1200" b="1" i="1" dirty="0" smtClean="0">
                <a:solidFill>
                  <a:schemeClr val="tx1"/>
                </a:solidFill>
                <a:latin typeface="Arial" panose="020B0604020202020204" pitchFamily="34" charset="0"/>
                <a:cs typeface="Arial" panose="020B0604020202020204" pitchFamily="34" charset="0"/>
              </a:rPr>
              <a:t> (-11 </a:t>
            </a:r>
            <a:r>
              <a:rPr lang="en-US" sz="1200" b="1" i="1" dirty="0">
                <a:solidFill>
                  <a:schemeClr val="tx1"/>
                </a:solidFill>
                <a:latin typeface="Arial" panose="020B0604020202020204" pitchFamily="34" charset="0"/>
                <a:cs typeface="Arial" panose="020B0604020202020204" pitchFamily="34" charset="0"/>
              </a:rPr>
              <a:t>°</a:t>
            </a:r>
            <a:r>
              <a:rPr lang="en-US" sz="1200" b="1" i="1" dirty="0" smtClean="0">
                <a:solidFill>
                  <a:schemeClr val="tx1"/>
                </a:solidFill>
                <a:latin typeface="Arial" panose="020B0604020202020204" pitchFamily="34" charset="0"/>
                <a:cs typeface="Arial" panose="020B0604020202020204" pitchFamily="34" charset="0"/>
              </a:rPr>
              <a:t>C). All substances have dispersion forces, as all electron clouds distort. </a:t>
            </a:r>
            <a:r>
              <a:rPr lang="en-US" sz="1200" dirty="0" smtClean="0">
                <a:solidFill>
                  <a:schemeClr val="tx1"/>
                </a:solidFill>
                <a:latin typeface="Arial" panose="020B0604020202020204" pitchFamily="34" charset="0"/>
                <a:cs typeface="Arial" panose="020B0604020202020204" pitchFamily="34" charset="0"/>
              </a:rPr>
              <a:t>Nonpolar molecules and atoms have only dispersion forces, as they have no permanent dipoles.</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Dipole- Induced Dipole</a:t>
            </a:r>
            <a:r>
              <a:rPr lang="en-US" sz="1200" dirty="0" smtClean="0">
                <a:solidFill>
                  <a:schemeClr val="tx1"/>
                </a:solidFill>
                <a:latin typeface="Arial" panose="020B0604020202020204" pitchFamily="34" charset="0"/>
                <a:cs typeface="Arial" panose="020B0604020202020204" pitchFamily="34" charset="0"/>
              </a:rPr>
              <a:t>: Occurs between a polar molecule (</a:t>
            </a:r>
            <a:r>
              <a:rPr lang="en-US" sz="1200" dirty="0" err="1" smtClean="0">
                <a:solidFill>
                  <a:schemeClr val="tx1"/>
                </a:solidFill>
                <a:latin typeface="Arial" panose="020B0604020202020204" pitchFamily="34" charset="0"/>
                <a:cs typeface="Arial" panose="020B0604020202020204" pitchFamily="34" charset="0"/>
              </a:rPr>
              <a:t>HCl</a:t>
            </a:r>
            <a:r>
              <a:rPr lang="en-US" sz="1200" dirty="0" smtClean="0">
                <a:solidFill>
                  <a:schemeClr val="tx1"/>
                </a:solidFill>
                <a:latin typeface="Arial" panose="020B0604020202020204" pitchFamily="34" charset="0"/>
                <a:cs typeface="Arial" panose="020B0604020202020204" pitchFamily="34" charset="0"/>
              </a:rPr>
              <a:t>) and a nonpolar molecule. (Cl</a:t>
            </a:r>
            <a:r>
              <a:rPr lang="en-US" sz="1200" baseline="-25000" dirty="0" smtClean="0">
                <a:solidFill>
                  <a:schemeClr val="tx1"/>
                </a:solidFill>
                <a:latin typeface="Arial" panose="020B0604020202020204" pitchFamily="34" charset="0"/>
                <a:cs typeface="Arial" panose="020B0604020202020204" pitchFamily="34" charset="0"/>
              </a:rPr>
              <a:t>2</a:t>
            </a:r>
            <a:r>
              <a:rPr lang="en-US" sz="1200" dirty="0" smtClean="0">
                <a:solidFill>
                  <a:schemeClr val="tx1"/>
                </a:solidFill>
                <a:latin typeface="Arial" panose="020B0604020202020204" pitchFamily="34" charset="0"/>
                <a:cs typeface="Arial" panose="020B0604020202020204" pitchFamily="34" charset="0"/>
              </a:rPr>
              <a:t>) The nonpolar molecule’s cloud distorts when affected by a dipole.</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Dipole-Dipole:</a:t>
            </a:r>
            <a:r>
              <a:rPr lang="en-US" sz="1200" dirty="0" smtClean="0">
                <a:solidFill>
                  <a:schemeClr val="tx1"/>
                </a:solidFill>
                <a:latin typeface="Arial" panose="020B0604020202020204" pitchFamily="34" charset="0"/>
                <a:cs typeface="Arial" panose="020B0604020202020204" pitchFamily="34" charset="0"/>
              </a:rPr>
              <a:t> Occurs between 2 polar molecules. (</a:t>
            </a:r>
            <a:r>
              <a:rPr lang="en-US" sz="1200" dirty="0" err="1" smtClean="0">
                <a:solidFill>
                  <a:schemeClr val="tx1"/>
                </a:solidFill>
                <a:latin typeface="Arial" panose="020B0604020202020204" pitchFamily="34" charset="0"/>
                <a:cs typeface="Arial" panose="020B0604020202020204" pitchFamily="34" charset="0"/>
              </a:rPr>
              <a:t>HCl-HCl</a:t>
            </a:r>
            <a:r>
              <a:rPr lang="en-US" sz="1200" dirty="0" smtClean="0">
                <a:solidFill>
                  <a:schemeClr val="tx1"/>
                </a:solidFill>
                <a:latin typeface="Arial" panose="020B0604020202020204" pitchFamily="34" charset="0"/>
                <a:cs typeface="Arial" panose="020B0604020202020204" pitchFamily="34" charset="0"/>
              </a:rPr>
              <a:t>)</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Hydrogen Bond</a:t>
            </a:r>
            <a:r>
              <a:rPr lang="en-US" sz="1200" dirty="0" smtClean="0">
                <a:solidFill>
                  <a:schemeClr val="tx1"/>
                </a:solidFill>
                <a:latin typeface="Arial" panose="020B0604020202020204" pitchFamily="34" charset="0"/>
                <a:cs typeface="Arial" panose="020B0604020202020204" pitchFamily="34" charset="0"/>
              </a:rPr>
              <a:t>: An extreme case of Dipole – Dipole. Occurs between molecules containing a H covalently  bonded to F,O, or N. The </a:t>
            </a:r>
            <a:r>
              <a:rPr lang="en-US" sz="1200" b="1" i="1" dirty="0" smtClean="0">
                <a:solidFill>
                  <a:schemeClr val="tx1"/>
                </a:solidFill>
                <a:latin typeface="Arial" panose="020B0604020202020204" pitchFamily="34" charset="0"/>
                <a:cs typeface="Arial" panose="020B0604020202020204" pitchFamily="34" charset="0"/>
              </a:rPr>
              <a:t>“bond” </a:t>
            </a:r>
            <a:r>
              <a:rPr lang="en-US" sz="1200" dirty="0" smtClean="0">
                <a:solidFill>
                  <a:schemeClr val="tx1"/>
                </a:solidFill>
                <a:latin typeface="Arial" panose="020B0604020202020204" pitchFamily="34" charset="0"/>
                <a:cs typeface="Arial" panose="020B0604020202020204" pitchFamily="34" charset="0"/>
              </a:rPr>
              <a:t>occurs between the lone pair of F, O, or N, and the H which is attached to one of those elements.</a:t>
            </a:r>
          </a:p>
          <a:p>
            <a:pPr marL="342900" indent="-342900">
              <a:buAutoNum type="arabicPeriod"/>
            </a:pPr>
            <a:endParaRPr lang="en-US" sz="1400" dirty="0" smtClean="0">
              <a:latin typeface="Arial" panose="020B0604020202020204" pitchFamily="34" charset="0"/>
              <a:cs typeface="Arial" panose="020B0604020202020204" pitchFamily="34" charset="0"/>
            </a:endParaRPr>
          </a:p>
          <a:p>
            <a:pPr marL="342900" indent="-342900">
              <a:buAutoNum type="arabicPeriod"/>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sp>
        <p:nvSpPr>
          <p:cNvPr id="10" name="TextBox 9"/>
          <p:cNvSpPr txBox="1"/>
          <p:nvPr/>
        </p:nvSpPr>
        <p:spPr>
          <a:xfrm>
            <a:off x="8097582" y="-71136"/>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003213"/>
            <a:ext cx="9144000" cy="830997"/>
          </a:xfrm>
          <a:prstGeom prst="rect">
            <a:avLst/>
          </a:prstGeom>
          <a:noFill/>
        </p:spPr>
        <p:txBody>
          <a:bodyPr wrap="square" rtlCol="0">
            <a:spAutoFit/>
          </a:bodyPr>
          <a:lstStyle/>
          <a:p>
            <a:r>
              <a:rPr lang="en-US" sz="1600" dirty="0" smtClean="0">
                <a:cs typeface="Arial" panose="020B0604020202020204" pitchFamily="34" charset="0"/>
              </a:rPr>
              <a:t>LO 5.9: </a:t>
            </a:r>
            <a:r>
              <a:rPr lang="en-US" sz="1600" dirty="0">
                <a:cs typeface="Arial" panose="020B0604020202020204" pitchFamily="34" charset="0"/>
              </a:rPr>
              <a:t>M</a:t>
            </a:r>
            <a:r>
              <a:rPr lang="en-US" sz="1600" dirty="0" smtClean="0">
                <a:cs typeface="Arial" panose="020B0604020202020204" pitchFamily="34" charset="0"/>
              </a:rPr>
              <a:t>ake claims and/or predictions regarding relative magnitudes of the forces acting within collections of interacting molecules based on the distribution of electrons within the molecules and the types of intermolecular forces through which the molecules interact.</a:t>
            </a:r>
            <a:endParaRPr lang="en-US" sz="1600" dirty="0"/>
          </a:p>
        </p:txBody>
      </p:sp>
      <p:sp>
        <p:nvSpPr>
          <p:cNvPr id="12" name="TextBox 11">
            <a:hlinkClick r:id="rId3"/>
          </p:cNvPr>
          <p:cNvSpPr txBox="1"/>
          <p:nvPr/>
        </p:nvSpPr>
        <p:spPr>
          <a:xfrm>
            <a:off x="8161727" y="1809499"/>
            <a:ext cx="979575" cy="369332"/>
          </a:xfrm>
          <a:prstGeom prst="rect">
            <a:avLst/>
          </a:prstGeom>
          <a:noFill/>
        </p:spPr>
        <p:txBody>
          <a:bodyPr wrap="square" rtlCol="0">
            <a:spAutoFit/>
          </a:bodyPr>
          <a:lstStyle/>
          <a:p>
            <a:r>
              <a:rPr lang="en-US" dirty="0" smtClean="0">
                <a:hlinkClick r:id="rId3"/>
              </a:rPr>
              <a:t>Video</a:t>
            </a:r>
            <a:endParaRPr lang="en-US" dirty="0"/>
          </a:p>
        </p:txBody>
      </p:sp>
      <p:pic>
        <p:nvPicPr>
          <p:cNvPr id="5" name="Picture 4"/>
          <p:cNvPicPr>
            <a:picLocks noChangeAspect="1"/>
          </p:cNvPicPr>
          <p:nvPr/>
        </p:nvPicPr>
        <p:blipFill>
          <a:blip r:embed="rId4"/>
          <a:stretch>
            <a:fillRect/>
          </a:stretch>
        </p:blipFill>
        <p:spPr>
          <a:xfrm>
            <a:off x="1718167" y="4991169"/>
            <a:ext cx="2175317" cy="756226"/>
          </a:xfrm>
          <a:prstGeom prst="rect">
            <a:avLst/>
          </a:prstGeom>
        </p:spPr>
      </p:pic>
      <p:pic>
        <p:nvPicPr>
          <p:cNvPr id="6" name="Picture 5"/>
          <p:cNvPicPr>
            <a:picLocks noChangeAspect="1"/>
          </p:cNvPicPr>
          <p:nvPr/>
        </p:nvPicPr>
        <p:blipFill>
          <a:blip r:embed="rId5"/>
          <a:stretch>
            <a:fillRect/>
          </a:stretch>
        </p:blipFill>
        <p:spPr>
          <a:xfrm>
            <a:off x="7077866" y="4577654"/>
            <a:ext cx="1371224" cy="1281952"/>
          </a:xfrm>
          <a:prstGeom prst="rect">
            <a:avLst/>
          </a:prstGeom>
        </p:spPr>
      </p:pic>
      <p:pic>
        <p:nvPicPr>
          <p:cNvPr id="7" name="Picture 6"/>
          <p:cNvPicPr>
            <a:picLocks noChangeAspect="1"/>
          </p:cNvPicPr>
          <p:nvPr/>
        </p:nvPicPr>
        <p:blipFill>
          <a:blip r:embed="rId6"/>
          <a:stretch>
            <a:fillRect/>
          </a:stretch>
        </p:blipFill>
        <p:spPr>
          <a:xfrm>
            <a:off x="4514757" y="4585362"/>
            <a:ext cx="1585484" cy="1298031"/>
          </a:xfrm>
          <a:prstGeom prst="rect">
            <a:avLst/>
          </a:prstGeom>
        </p:spPr>
      </p:pic>
      <p:sp>
        <p:nvSpPr>
          <p:cNvPr id="4" name="Pentagon 3"/>
          <p:cNvSpPr/>
          <p:nvPr/>
        </p:nvSpPr>
        <p:spPr>
          <a:xfrm>
            <a:off x="47882" y="2499913"/>
            <a:ext cx="1336579" cy="714754"/>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Weaker IMF, Lower Boiling, Higher Vapor Pressure</a:t>
            </a:r>
            <a:endParaRPr lang="en-US" sz="1000" dirty="0"/>
          </a:p>
        </p:txBody>
      </p:sp>
      <p:sp>
        <p:nvSpPr>
          <p:cNvPr id="13" name="Pentagon 12"/>
          <p:cNvSpPr/>
          <p:nvPr/>
        </p:nvSpPr>
        <p:spPr>
          <a:xfrm>
            <a:off x="131299" y="4347601"/>
            <a:ext cx="1337270" cy="837072"/>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Stronger IMF, Higher Boiling, Lower Vapor Pressure</a:t>
            </a:r>
            <a:endParaRPr lang="en-US" sz="1000" dirty="0"/>
          </a:p>
        </p:txBody>
      </p:sp>
    </p:spTree>
    <p:extLst>
      <p:ext uri="{BB962C8B-B14F-4D97-AF65-F5344CB8AC3E}">
        <p14:creationId xmlns:p14="http://schemas.microsoft.com/office/powerpoint/2010/main" val="4162353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3532164" y="1947163"/>
            <a:ext cx="5701742" cy="3141337"/>
          </a:xfrm>
          <a:prstGeom prst="rect">
            <a:avLst/>
          </a:prstGeom>
        </p:spPr>
      </p:pic>
      <p:pic>
        <p:nvPicPr>
          <p:cNvPr id="10" name="Content Placeholder 9"/>
          <p:cNvPicPr>
            <a:picLocks noGrp="1" noChangeAspect="1"/>
          </p:cNvPicPr>
          <p:nvPr>
            <p:ph sz="half" idx="1"/>
          </p:nvPr>
        </p:nvPicPr>
        <p:blipFill>
          <a:blip r:embed="rId3"/>
          <a:stretch>
            <a:fillRect/>
          </a:stretch>
        </p:blipFill>
        <p:spPr>
          <a:xfrm>
            <a:off x="27235" y="18924"/>
            <a:ext cx="2667000" cy="1685925"/>
          </a:xfrm>
          <a:prstGeom prst="rect">
            <a:avLst/>
          </a:prstGeom>
        </p:spPr>
      </p:pic>
      <p:sp>
        <p:nvSpPr>
          <p:cNvPr id="4" name="Title 3"/>
          <p:cNvSpPr>
            <a:spLocks noGrp="1"/>
          </p:cNvSpPr>
          <p:nvPr>
            <p:ph type="title"/>
          </p:nvPr>
        </p:nvSpPr>
        <p:spPr/>
        <p:txBody>
          <a:bodyPr/>
          <a:lstStyle/>
          <a:p>
            <a:r>
              <a:rPr lang="en-US" dirty="0"/>
              <a:t>	</a:t>
            </a:r>
            <a:r>
              <a:rPr lang="en-US" dirty="0" smtClean="0"/>
              <a:t>			     Inter vs Intra</a:t>
            </a:r>
            <a:br>
              <a:rPr lang="en-US" dirty="0" smtClean="0"/>
            </a:br>
            <a:r>
              <a:rPr lang="en-US" dirty="0" smtClean="0"/>
              <a:t>                        Chemical vs. Physical</a:t>
            </a:r>
            <a:endParaRPr lang="en-US" dirty="0"/>
          </a:p>
        </p:txBody>
      </p:sp>
      <p:sp>
        <p:nvSpPr>
          <p:cNvPr id="2" name="Content Placeholder 1"/>
          <p:cNvSpPr>
            <a:spLocks noGrp="1"/>
          </p:cNvSpPr>
          <p:nvPr>
            <p:ph sz="half" idx="2"/>
          </p:nvPr>
        </p:nvSpPr>
        <p:spPr>
          <a:xfrm>
            <a:off x="3604437" y="1985963"/>
            <a:ext cx="4791937" cy="4140200"/>
          </a:xfrm>
        </p:spPr>
        <p:txBody>
          <a:bodyPr>
            <a:normAutofit/>
          </a:bodyPr>
          <a:lstStyle/>
          <a:p>
            <a:pPr marL="0" indent="0">
              <a:buNone/>
            </a:pPr>
            <a:endParaRPr lang="en-US" dirty="0" smtClean="0"/>
          </a:p>
          <a:p>
            <a:pPr marL="0" indent="0">
              <a:buNone/>
            </a:pPr>
            <a:endParaRPr lang="en-US" dirty="0" smtClean="0"/>
          </a:p>
          <a:p>
            <a:pPr marL="0" indent="0">
              <a:buNone/>
            </a:pPr>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07697"/>
            <a:ext cx="9144000" cy="1200329"/>
          </a:xfrm>
          <a:prstGeom prst="rect">
            <a:avLst/>
          </a:prstGeom>
          <a:noFill/>
        </p:spPr>
        <p:txBody>
          <a:bodyPr wrap="square" rtlCol="0">
            <a:spAutoFit/>
          </a:bodyPr>
          <a:lstStyle/>
          <a:p>
            <a:r>
              <a:rPr lang="en-US" dirty="0" smtClean="0"/>
              <a:t>LO 5.10: The </a:t>
            </a:r>
            <a:r>
              <a:rPr lang="en-US" dirty="0"/>
              <a:t>student can support the claim about whether a process is a chemical or physical change (or may be classified as both) based on whether the process involves changes in intramolecular versus intermolecular interactions. </a:t>
            </a:r>
            <a:r>
              <a:rPr lang="en-US" dirty="0" smtClean="0"/>
              <a:t>															</a:t>
            </a:r>
            <a:endParaRPr lang="en-US" dirty="0"/>
          </a:p>
        </p:txBody>
      </p:sp>
      <p:sp>
        <p:nvSpPr>
          <p:cNvPr id="9" name="TextBox 8"/>
          <p:cNvSpPr txBox="1"/>
          <p:nvPr/>
        </p:nvSpPr>
        <p:spPr>
          <a:xfrm>
            <a:off x="8136069" y="134112"/>
            <a:ext cx="979575" cy="1200329"/>
          </a:xfrm>
          <a:prstGeom prst="rect">
            <a:avLst/>
          </a:prstGeom>
          <a:noFill/>
        </p:spPr>
        <p:txBody>
          <a:bodyPr wrap="square" rtlCol="0">
            <a:spAutoFit/>
          </a:bodyPr>
          <a:lstStyle/>
          <a:p>
            <a:r>
              <a:rPr lang="en-US" dirty="0" smtClean="0">
                <a:hlinkClick r:id="rId4"/>
              </a:rPr>
              <a:t>Source</a:t>
            </a:r>
            <a:endParaRPr lang="en-US" dirty="0" smtClean="0"/>
          </a:p>
          <a:p>
            <a:r>
              <a:rPr lang="en-US" dirty="0" smtClean="0">
                <a:hlinkClick r:id="rId5"/>
              </a:rPr>
              <a:t>Source</a:t>
            </a:r>
            <a:endParaRPr lang="en-US" dirty="0" smtClean="0"/>
          </a:p>
          <a:p>
            <a:r>
              <a:rPr lang="en-US" dirty="0" smtClean="0">
                <a:hlinkClick r:id="rId6"/>
              </a:rPr>
              <a:t>Source</a:t>
            </a:r>
            <a:endParaRPr lang="en-US" dirty="0" smtClean="0"/>
          </a:p>
          <a:p>
            <a:r>
              <a:rPr lang="en-US" dirty="0" smtClean="0">
                <a:hlinkClick r:id="rId7"/>
              </a:rPr>
              <a:t>Source</a:t>
            </a:r>
            <a:endParaRPr lang="en-US" dirty="0"/>
          </a:p>
        </p:txBody>
      </p:sp>
      <p:sp>
        <p:nvSpPr>
          <p:cNvPr id="11" name="TextBox 10"/>
          <p:cNvSpPr txBox="1"/>
          <p:nvPr/>
        </p:nvSpPr>
        <p:spPr>
          <a:xfrm>
            <a:off x="8129329" y="1216900"/>
            <a:ext cx="894959" cy="369332"/>
          </a:xfrm>
          <a:prstGeom prst="rect">
            <a:avLst/>
          </a:prstGeom>
          <a:noFill/>
        </p:spPr>
        <p:txBody>
          <a:bodyPr wrap="square" rtlCol="0">
            <a:spAutoFit/>
          </a:bodyPr>
          <a:lstStyle/>
          <a:p>
            <a:r>
              <a:rPr lang="en-US" dirty="0" smtClean="0">
                <a:hlinkClick r:id="rId8"/>
              </a:rPr>
              <a:t>Video</a:t>
            </a:r>
            <a:endParaRPr lang="en-US" dirty="0"/>
          </a:p>
        </p:txBody>
      </p:sp>
      <p:sp>
        <p:nvSpPr>
          <p:cNvPr id="17" name="TextBox 16"/>
          <p:cNvSpPr txBox="1"/>
          <p:nvPr/>
        </p:nvSpPr>
        <p:spPr>
          <a:xfrm>
            <a:off x="50666" y="886172"/>
            <a:ext cx="3082899"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Interstates- Between States</a:t>
            </a:r>
          </a:p>
          <a:p>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IMF- Between Molecules</a:t>
            </a:r>
            <a:endPar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48434" y="1906052"/>
            <a:ext cx="3855316" cy="1908215"/>
          </a:xfrm>
          <a:prstGeom prst="rect">
            <a:avLst/>
          </a:prstGeom>
          <a:noFill/>
        </p:spPr>
        <p:txBody>
          <a:bodyPr wrap="square" rtlCol="0">
            <a:spAutoFit/>
          </a:bodyPr>
          <a:lstStyle/>
          <a:p>
            <a:r>
              <a:rPr lang="en-US" dirty="0" smtClean="0"/>
              <a:t>Chemical vs. Physical Changes</a:t>
            </a:r>
          </a:p>
          <a:p>
            <a:pPr marL="285750" indent="-285750">
              <a:buFont typeface="Arial" panose="020B0604020202020204" pitchFamily="34" charset="0"/>
              <a:buChar char="•"/>
            </a:pPr>
            <a:r>
              <a:rPr lang="en-US" sz="1400" dirty="0" smtClean="0"/>
              <a:t>A </a:t>
            </a:r>
            <a:r>
              <a:rPr lang="en-US" sz="1400" b="1" dirty="0" smtClean="0"/>
              <a:t>physical change </a:t>
            </a:r>
            <a:r>
              <a:rPr lang="en-US" sz="1400" dirty="0" smtClean="0"/>
              <a:t>doesn’t produce a new substance.  Phase changes are the most common.  It involves IMF changes.</a:t>
            </a:r>
          </a:p>
          <a:p>
            <a:pPr marL="285750" indent="-285750">
              <a:buFont typeface="Arial" panose="020B0604020202020204" pitchFamily="34" charset="0"/>
              <a:buChar char="•"/>
            </a:pPr>
            <a:r>
              <a:rPr lang="en-US" sz="1400" dirty="0" smtClean="0"/>
              <a:t>A </a:t>
            </a:r>
            <a:r>
              <a:rPr lang="en-US" sz="1400" b="1" dirty="0" smtClean="0"/>
              <a:t>chemical change </a:t>
            </a:r>
            <a:r>
              <a:rPr lang="en-US" sz="1400" dirty="0" smtClean="0"/>
              <a:t>produces new substances.  Bonds are broken and new bonds are formed!  The Intra-molecular forces are changed</a:t>
            </a:r>
            <a:r>
              <a:rPr lang="en-US" sz="1600" dirty="0" smtClean="0"/>
              <a:t>.</a:t>
            </a:r>
            <a:endParaRPr lang="en-US" sz="1600" dirty="0"/>
          </a:p>
        </p:txBody>
      </p:sp>
      <p:pic>
        <p:nvPicPr>
          <p:cNvPr id="18" name="Picture 17"/>
          <p:cNvPicPr>
            <a:picLocks noChangeAspect="1"/>
          </p:cNvPicPr>
          <p:nvPr/>
        </p:nvPicPr>
        <p:blipFill>
          <a:blip r:embed="rId9"/>
          <a:stretch>
            <a:fillRect/>
          </a:stretch>
        </p:blipFill>
        <p:spPr>
          <a:xfrm>
            <a:off x="722560" y="4076394"/>
            <a:ext cx="1971675" cy="1181100"/>
          </a:xfrm>
          <a:prstGeom prst="rect">
            <a:avLst/>
          </a:prstGeom>
        </p:spPr>
      </p:pic>
      <p:sp>
        <p:nvSpPr>
          <p:cNvPr id="5" name="TextBox 4"/>
          <p:cNvSpPr txBox="1"/>
          <p:nvPr/>
        </p:nvSpPr>
        <p:spPr>
          <a:xfrm>
            <a:off x="3170008" y="5127300"/>
            <a:ext cx="6063898" cy="646331"/>
          </a:xfrm>
          <a:prstGeom prst="rect">
            <a:avLst/>
          </a:prstGeom>
          <a:noFill/>
        </p:spPr>
        <p:txBody>
          <a:bodyPr wrap="square" rtlCol="0">
            <a:spAutoFit/>
          </a:bodyPr>
          <a:lstStyle/>
          <a:p>
            <a:r>
              <a:rPr lang="en-US" dirty="0" smtClean="0"/>
              <a:t>Strong IMF= High BP, High MP, High viscosity, high surface tension, low vapor pressure!</a:t>
            </a:r>
            <a:endParaRPr lang="en-US" dirty="0"/>
          </a:p>
        </p:txBody>
      </p:sp>
      <p:pic>
        <p:nvPicPr>
          <p:cNvPr id="14" name="Picture 13"/>
          <p:cNvPicPr>
            <a:picLocks noChangeAspect="1"/>
          </p:cNvPicPr>
          <p:nvPr/>
        </p:nvPicPr>
        <p:blipFill>
          <a:blip r:embed="rId10"/>
          <a:stretch>
            <a:fillRect/>
          </a:stretch>
        </p:blipFill>
        <p:spPr>
          <a:xfrm>
            <a:off x="27235" y="1798564"/>
            <a:ext cx="9270786" cy="3429804"/>
          </a:xfrm>
          <a:prstGeom prst="rect">
            <a:avLst/>
          </a:prstGeom>
        </p:spPr>
      </p:pic>
      <p:pic>
        <p:nvPicPr>
          <p:cNvPr id="6" name="Picture 5"/>
          <p:cNvPicPr>
            <a:picLocks noChangeAspect="1"/>
          </p:cNvPicPr>
          <p:nvPr/>
        </p:nvPicPr>
        <p:blipFill>
          <a:blip r:embed="rId11"/>
          <a:stretch>
            <a:fillRect/>
          </a:stretch>
        </p:blipFill>
        <p:spPr>
          <a:xfrm>
            <a:off x="37716" y="-114695"/>
            <a:ext cx="2619375" cy="1990725"/>
          </a:xfrm>
          <a:prstGeom prst="rect">
            <a:avLst/>
          </a:prstGeom>
        </p:spPr>
      </p:pic>
    </p:spTree>
    <p:extLst>
      <p:ext uri="{BB962C8B-B14F-4D97-AF65-F5344CB8AC3E}">
        <p14:creationId xmlns:p14="http://schemas.microsoft.com/office/powerpoint/2010/main" val="386417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638" y="163262"/>
            <a:ext cx="8028326" cy="1116106"/>
          </a:xfrm>
        </p:spPr>
        <p:txBody>
          <a:bodyPr/>
          <a:lstStyle/>
          <a:p>
            <a:r>
              <a:rPr lang="en-US" dirty="0" smtClean="0"/>
              <a:t>IMF and Biological/Large Molecules</a:t>
            </a:r>
            <a:endParaRPr lang="en-US" dirty="0"/>
          </a:p>
        </p:txBody>
      </p:sp>
      <p:pic>
        <p:nvPicPr>
          <p:cNvPr id="3" name="Content Placeholder 2"/>
          <p:cNvPicPr>
            <a:picLocks noGrp="1" noChangeAspect="1"/>
          </p:cNvPicPr>
          <p:nvPr>
            <p:ph sz="half" idx="2"/>
          </p:nvPr>
        </p:nvPicPr>
        <p:blipFill>
          <a:blip r:embed="rId2"/>
          <a:stretch>
            <a:fillRect/>
          </a:stretch>
        </p:blipFill>
        <p:spPr>
          <a:xfrm>
            <a:off x="3993047" y="2288962"/>
            <a:ext cx="5110105" cy="3173797"/>
          </a:xfrm>
          <a:prstGeom prst="rect">
            <a:avLst/>
          </a:prstGeo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r>
              <a:rPr lang="en-US" dirty="0" smtClean="0"/>
              <a:t>  </a:t>
            </a:r>
            <a:endParaRPr lang="en-US" dirty="0"/>
          </a:p>
        </p:txBody>
      </p:sp>
      <p:sp>
        <p:nvSpPr>
          <p:cNvPr id="8" name="TextBox 7"/>
          <p:cNvSpPr txBox="1"/>
          <p:nvPr/>
        </p:nvSpPr>
        <p:spPr>
          <a:xfrm>
            <a:off x="0" y="5842572"/>
            <a:ext cx="9144000" cy="1200329"/>
          </a:xfrm>
          <a:prstGeom prst="rect">
            <a:avLst/>
          </a:prstGeom>
          <a:noFill/>
        </p:spPr>
        <p:txBody>
          <a:bodyPr wrap="square" rtlCol="0">
            <a:spAutoFit/>
          </a:bodyPr>
          <a:lstStyle/>
          <a:p>
            <a:r>
              <a:rPr lang="en-US" dirty="0" smtClean="0"/>
              <a:t>LO 5.11: The </a:t>
            </a:r>
            <a:r>
              <a:rPr lang="en-US" dirty="0"/>
              <a:t>student is able to identify the noncovalent interactions within and between large molecules, and/or connect the shape and function of the large molecule to the presence and magnitude of these interactions</a:t>
            </a:r>
            <a:r>
              <a:rPr lang="en-US" dirty="0" smtClean="0"/>
              <a:t>.															</a:t>
            </a:r>
            <a:endParaRPr lang="en-US" dirty="0"/>
          </a:p>
        </p:txBody>
      </p:sp>
      <p:sp>
        <p:nvSpPr>
          <p:cNvPr id="11" name="TextBox 10"/>
          <p:cNvSpPr txBox="1"/>
          <p:nvPr/>
        </p:nvSpPr>
        <p:spPr>
          <a:xfrm>
            <a:off x="8105213" y="7366"/>
            <a:ext cx="929636" cy="1754326"/>
          </a:xfrm>
          <a:prstGeom prst="rect">
            <a:avLst/>
          </a:prstGeom>
          <a:noFill/>
        </p:spPr>
        <p:txBody>
          <a:bodyPr wrap="square" rtlCol="0">
            <a:spAutoFit/>
          </a:bodyPr>
          <a:lstStyle/>
          <a:p>
            <a:endParaRPr lang="en-US" dirty="0" smtClean="0">
              <a:hlinkClick r:id=""/>
            </a:endParaRPr>
          </a:p>
          <a:p>
            <a:endParaRPr lang="en-US" dirty="0" smtClean="0">
              <a:hlinkClick r:id=""/>
            </a:endParaRPr>
          </a:p>
          <a:p>
            <a:r>
              <a:rPr lang="en-US" dirty="0" smtClean="0">
                <a:hlinkClick r:id=""/>
              </a:rPr>
              <a:t>Source</a:t>
            </a:r>
            <a:endParaRPr lang="en-US" dirty="0" smtClean="0"/>
          </a:p>
          <a:p>
            <a:r>
              <a:rPr lang="en-US" dirty="0" smtClean="0">
                <a:hlinkClick r:id="rId3"/>
              </a:rPr>
              <a:t>Source</a:t>
            </a:r>
            <a:endParaRPr lang="en-US" dirty="0" smtClean="0"/>
          </a:p>
          <a:p>
            <a:r>
              <a:rPr lang="en-US" dirty="0" smtClean="0">
                <a:hlinkClick r:id="rId4"/>
              </a:rPr>
              <a:t>Source</a:t>
            </a:r>
            <a:endParaRPr lang="en-US" dirty="0" smtClean="0"/>
          </a:p>
          <a:p>
            <a:r>
              <a:rPr lang="en-US" dirty="0" smtClean="0">
                <a:hlinkClick r:id="rId5"/>
              </a:rPr>
              <a:t>Video</a:t>
            </a:r>
            <a:endParaRPr lang="en-US" dirty="0"/>
          </a:p>
        </p:txBody>
      </p:sp>
      <p:pic>
        <p:nvPicPr>
          <p:cNvPr id="10" name="Picture 9"/>
          <p:cNvPicPr>
            <a:picLocks noChangeAspect="1"/>
          </p:cNvPicPr>
          <p:nvPr/>
        </p:nvPicPr>
        <p:blipFill>
          <a:blip r:embed="rId6"/>
          <a:stretch>
            <a:fillRect/>
          </a:stretch>
        </p:blipFill>
        <p:spPr>
          <a:xfrm>
            <a:off x="5709899" y="4185413"/>
            <a:ext cx="1676400" cy="676275"/>
          </a:xfrm>
          <a:prstGeom prst="rect">
            <a:avLst/>
          </a:prstGeom>
        </p:spPr>
      </p:pic>
      <p:pic>
        <p:nvPicPr>
          <p:cNvPr id="12" name="Picture 11"/>
          <p:cNvPicPr>
            <a:picLocks noChangeAspect="1"/>
          </p:cNvPicPr>
          <p:nvPr/>
        </p:nvPicPr>
        <p:blipFill>
          <a:blip r:embed="rId7"/>
          <a:stretch>
            <a:fillRect/>
          </a:stretch>
        </p:blipFill>
        <p:spPr>
          <a:xfrm>
            <a:off x="5738474" y="3261257"/>
            <a:ext cx="1647825" cy="609600"/>
          </a:xfrm>
          <a:prstGeom prst="rect">
            <a:avLst/>
          </a:prstGeom>
        </p:spPr>
      </p:pic>
      <p:pic>
        <p:nvPicPr>
          <p:cNvPr id="13" name="Picture 12"/>
          <p:cNvPicPr>
            <a:picLocks noChangeAspect="1"/>
          </p:cNvPicPr>
          <p:nvPr/>
        </p:nvPicPr>
        <p:blipFill>
          <a:blip r:embed="rId8"/>
          <a:stretch>
            <a:fillRect/>
          </a:stretch>
        </p:blipFill>
        <p:spPr>
          <a:xfrm>
            <a:off x="4081124" y="4470253"/>
            <a:ext cx="1657350" cy="657225"/>
          </a:xfrm>
          <a:prstGeom prst="rect">
            <a:avLst/>
          </a:prstGeom>
        </p:spPr>
      </p:pic>
      <p:pic>
        <p:nvPicPr>
          <p:cNvPr id="14" name="Picture 13"/>
          <p:cNvPicPr>
            <a:picLocks noChangeAspect="1"/>
          </p:cNvPicPr>
          <p:nvPr/>
        </p:nvPicPr>
        <p:blipFill>
          <a:blip r:embed="rId9"/>
          <a:stretch>
            <a:fillRect/>
          </a:stretch>
        </p:blipFill>
        <p:spPr>
          <a:xfrm>
            <a:off x="4081124" y="3704285"/>
            <a:ext cx="1657350" cy="647700"/>
          </a:xfrm>
          <a:prstGeom prst="rect">
            <a:avLst/>
          </a:prstGeom>
        </p:spPr>
      </p:pic>
      <p:pic>
        <p:nvPicPr>
          <p:cNvPr id="15" name="Picture 14"/>
          <p:cNvPicPr>
            <a:picLocks noChangeAspect="1"/>
          </p:cNvPicPr>
          <p:nvPr/>
        </p:nvPicPr>
        <p:blipFill>
          <a:blip r:embed="rId10"/>
          <a:stretch>
            <a:fillRect/>
          </a:stretch>
        </p:blipFill>
        <p:spPr>
          <a:xfrm>
            <a:off x="-17796" y="1147213"/>
            <a:ext cx="3841229" cy="2880922"/>
          </a:xfrm>
          <a:prstGeom prst="rect">
            <a:avLst/>
          </a:prstGeom>
        </p:spPr>
      </p:pic>
      <p:pic>
        <p:nvPicPr>
          <p:cNvPr id="16" name="Picture 15"/>
          <p:cNvPicPr>
            <a:picLocks noChangeAspect="1"/>
          </p:cNvPicPr>
          <p:nvPr/>
        </p:nvPicPr>
        <p:blipFill>
          <a:blip r:embed="rId11"/>
          <a:stretch>
            <a:fillRect/>
          </a:stretch>
        </p:blipFill>
        <p:spPr>
          <a:xfrm>
            <a:off x="-187410" y="3900752"/>
            <a:ext cx="4356653" cy="1788521"/>
          </a:xfrm>
          <a:prstGeom prst="rect">
            <a:avLst/>
          </a:prstGeom>
        </p:spPr>
      </p:pic>
    </p:spTree>
    <p:extLst>
      <p:ext uri="{BB962C8B-B14F-4D97-AF65-F5344CB8AC3E}">
        <p14:creationId xmlns:p14="http://schemas.microsoft.com/office/powerpoint/2010/main" val="255525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31108"/>
            <a:ext cx="7556313" cy="1116106"/>
          </a:xfrm>
        </p:spPr>
        <p:txBody>
          <a:bodyPr/>
          <a:lstStyle/>
          <a:p>
            <a:r>
              <a:rPr lang="en-US" dirty="0" smtClean="0"/>
              <a:t>Entropy- Embrace the Chaos!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63748" y="5945312"/>
            <a:ext cx="9144000" cy="923330"/>
          </a:xfrm>
          <a:prstGeom prst="rect">
            <a:avLst/>
          </a:prstGeom>
          <a:noFill/>
        </p:spPr>
        <p:txBody>
          <a:bodyPr wrap="square" rtlCol="0">
            <a:spAutoFit/>
          </a:bodyPr>
          <a:lstStyle/>
          <a:p>
            <a:r>
              <a:rPr lang="en-US" dirty="0" smtClean="0"/>
              <a:t>LO</a:t>
            </a:r>
            <a:r>
              <a:rPr lang="en-US" dirty="0"/>
              <a:t> </a:t>
            </a:r>
            <a:r>
              <a:rPr lang="en-US" dirty="0" smtClean="0"/>
              <a:t>5.12:  The </a:t>
            </a:r>
            <a:r>
              <a:rPr lang="en-US" dirty="0"/>
              <a:t>student is able to use representations and models to predict the sign and relative magnitude of the entropy change associated with chemical or physical processes. </a:t>
            </a:r>
            <a:r>
              <a:rPr lang="en-US" dirty="0" smtClean="0"/>
              <a:t>																</a:t>
            </a:r>
            <a:endParaRPr lang="en-US" dirty="0"/>
          </a:p>
        </p:txBody>
      </p:sp>
      <p:sp>
        <p:nvSpPr>
          <p:cNvPr id="9" name="TextBox 8"/>
          <p:cNvSpPr txBox="1"/>
          <p:nvPr/>
        </p:nvSpPr>
        <p:spPr>
          <a:xfrm>
            <a:off x="8097582" y="-32652"/>
            <a:ext cx="979575" cy="646331"/>
          </a:xfrm>
          <a:prstGeom prst="rect">
            <a:avLst/>
          </a:prstGeom>
          <a:noFill/>
        </p:spPr>
        <p:txBody>
          <a:bodyPr wrap="square" rtlCol="0">
            <a:spAutoFit/>
          </a:bodyPr>
          <a:lstStyle/>
          <a:p>
            <a:r>
              <a:rPr lang="en-US" dirty="0" smtClean="0">
                <a:hlinkClick r:id="rId2"/>
              </a:rPr>
              <a:t>Source</a:t>
            </a:r>
            <a:endParaRPr lang="en-US" dirty="0" smtClean="0"/>
          </a:p>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12" name="Picture 11"/>
          <p:cNvPicPr>
            <a:picLocks noChangeAspect="1"/>
          </p:cNvPicPr>
          <p:nvPr/>
        </p:nvPicPr>
        <p:blipFill>
          <a:blip r:embed="rId5"/>
          <a:stretch>
            <a:fillRect/>
          </a:stretch>
        </p:blipFill>
        <p:spPr>
          <a:xfrm>
            <a:off x="3977283" y="559577"/>
            <a:ext cx="3888664" cy="2623677"/>
          </a:xfrm>
          <a:prstGeom prst="rect">
            <a:avLst/>
          </a:prstGeom>
        </p:spPr>
      </p:pic>
      <p:pic>
        <p:nvPicPr>
          <p:cNvPr id="2" name="Content Placeholder 1"/>
          <p:cNvPicPr>
            <a:picLocks noGrp="1" noChangeAspect="1"/>
          </p:cNvPicPr>
          <p:nvPr>
            <p:ph sz="half" idx="1"/>
          </p:nvPr>
        </p:nvPicPr>
        <p:blipFill>
          <a:blip r:embed="rId6"/>
          <a:stretch>
            <a:fillRect/>
          </a:stretch>
        </p:blipFill>
        <p:spPr>
          <a:xfrm>
            <a:off x="1407134" y="3391974"/>
            <a:ext cx="5701553" cy="2605170"/>
          </a:xfrm>
          <a:prstGeom prst="rect">
            <a:avLst/>
          </a:prstGeom>
          <a:ln w="38100" cmpd="sng">
            <a:solidFill>
              <a:schemeClr val="accent1"/>
            </a:solidFill>
          </a:ln>
        </p:spPr>
      </p:pic>
      <p:sp>
        <p:nvSpPr>
          <p:cNvPr id="3" name="TextBox 2"/>
          <p:cNvSpPr txBox="1"/>
          <p:nvPr/>
        </p:nvSpPr>
        <p:spPr>
          <a:xfrm>
            <a:off x="376638" y="716973"/>
            <a:ext cx="3301744" cy="2585323"/>
          </a:xfrm>
          <a:prstGeom prst="rect">
            <a:avLst/>
          </a:prstGeom>
          <a:noFill/>
        </p:spPr>
        <p:txBody>
          <a:bodyPr wrap="square" rtlCol="0">
            <a:spAutoFit/>
          </a:bodyPr>
          <a:lstStyle/>
          <a:p>
            <a:r>
              <a:rPr lang="en-US" dirty="0" smtClean="0"/>
              <a:t>Entropy Changes that result in a +   S:</a:t>
            </a:r>
          </a:p>
          <a:p>
            <a:r>
              <a:rPr lang="en-US" dirty="0" smtClean="0"/>
              <a:t>Increasing moles</a:t>
            </a:r>
          </a:p>
          <a:p>
            <a:r>
              <a:rPr lang="en-US" dirty="0" smtClean="0"/>
              <a:t>Increasing temperature</a:t>
            </a:r>
          </a:p>
          <a:p>
            <a:r>
              <a:rPr lang="en-US" dirty="0" smtClean="0"/>
              <a:t>Increasing volume</a:t>
            </a:r>
          </a:p>
          <a:p>
            <a:r>
              <a:rPr lang="en-US" dirty="0" smtClean="0"/>
              <a:t>Solid to liquid to gas</a:t>
            </a:r>
          </a:p>
          <a:p>
            <a:r>
              <a:rPr lang="en-US" dirty="0" smtClean="0"/>
              <a:t>Forming more complicated molecules. (More moles of electrons)</a:t>
            </a:r>
          </a:p>
        </p:txBody>
      </p:sp>
      <p:sp>
        <p:nvSpPr>
          <p:cNvPr id="6" name="Isosceles Triangle 5"/>
          <p:cNvSpPr/>
          <p:nvPr/>
        </p:nvSpPr>
        <p:spPr>
          <a:xfrm>
            <a:off x="1007918" y="1084998"/>
            <a:ext cx="218209" cy="27830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125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48500" y1="36500" x2="48500" y2="36500"/>
                        <a14:backgroundMark x1="48700" y1="40000" x2="48700" y2="40000"/>
                        <a14:backgroundMark x1="48700" y1="43300" x2="48700" y2="43300"/>
                      </a14:backgroundRemoval>
                    </a14:imgEffect>
                  </a14:imgLayer>
                </a14:imgProps>
              </a:ext>
            </a:extLst>
          </a:blip>
          <a:stretch>
            <a:fillRect/>
          </a:stretch>
        </p:blipFill>
        <p:spPr>
          <a:xfrm>
            <a:off x="-190500" y="-1584021"/>
            <a:ext cx="9525000" cy="9525000"/>
          </a:xfrm>
          <a:prstGeom prst="rect">
            <a:avLst/>
          </a:prstGeom>
        </p:spPr>
      </p:pic>
      <p:sp>
        <p:nvSpPr>
          <p:cNvPr id="7" name="Title 6"/>
          <p:cNvSpPr>
            <a:spLocks noGrp="1"/>
          </p:cNvSpPr>
          <p:nvPr>
            <p:ph type="title"/>
          </p:nvPr>
        </p:nvSpPr>
        <p:spPr>
          <a:xfrm>
            <a:off x="35977" y="-42946"/>
            <a:ext cx="7556313" cy="1116106"/>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sz="3200" b="1" dirty="0" smtClean="0">
                <a:solidFill>
                  <a:schemeClr val="bg1"/>
                </a:solidFill>
              </a:rPr>
              <a:t>Predicting How Reactions Will Go</a:t>
            </a:r>
            <a:endParaRPr lang="en-US" sz="3200" b="1" dirty="0">
              <a:solidFill>
                <a:schemeClr val="bg1"/>
              </a:solidFill>
            </a:endParaRPr>
          </a:p>
        </p:txBody>
      </p:sp>
      <p:pic>
        <p:nvPicPr>
          <p:cNvPr id="3" name="Content Placeholder 2"/>
          <p:cNvPicPr>
            <a:picLocks noGrp="1" noChangeAspect="1"/>
          </p:cNvPicPr>
          <p:nvPr>
            <p:ph sz="half" idx="1"/>
          </p:nvPr>
        </p:nvPicPr>
        <p:blipFill>
          <a:blip r:embed="rId4"/>
          <a:stretch>
            <a:fillRect/>
          </a:stretch>
        </p:blipFill>
        <p:spPr>
          <a:xfrm>
            <a:off x="-190500" y="608476"/>
            <a:ext cx="6040581" cy="3151607"/>
          </a:xfrm>
          <a:prstGeom prst="rect">
            <a:avLst/>
          </a:prstGeom>
          <a:ln w="38100" cmpd="sng">
            <a:solidFill>
              <a:schemeClr val="accent2"/>
            </a:solidFill>
          </a:ln>
        </p:spPr>
      </p:pic>
      <p:sp>
        <p:nvSpPr>
          <p:cNvPr id="11" name="TextBox 10"/>
          <p:cNvSpPr txBox="1"/>
          <p:nvPr/>
        </p:nvSpPr>
        <p:spPr>
          <a:xfrm>
            <a:off x="0" y="5689218"/>
            <a:ext cx="9144000" cy="1477328"/>
          </a:xfrm>
          <a:prstGeom prst="rect">
            <a:avLst/>
          </a:prstGeom>
          <a:noFill/>
        </p:spPr>
        <p:txBody>
          <a:bodyPr wrap="square" rtlCol="0">
            <a:spAutoFit/>
          </a:bodyPr>
          <a:lstStyle/>
          <a:p>
            <a:r>
              <a:rPr lang="en-US" dirty="0" smtClean="0"/>
              <a:t>LO</a:t>
            </a:r>
            <a:r>
              <a:rPr lang="en-US" dirty="0"/>
              <a:t> </a:t>
            </a:r>
            <a:r>
              <a:rPr lang="en-US" dirty="0" smtClean="0"/>
              <a:t>5.13:  The </a:t>
            </a:r>
            <a:r>
              <a:rPr lang="en-US" dirty="0"/>
              <a:t>student is able to </a:t>
            </a:r>
            <a:r>
              <a:rPr lang="en-US" dirty="0" smtClean="0"/>
              <a:t>predict whether </a:t>
            </a:r>
            <a:r>
              <a:rPr lang="en-US" dirty="0"/>
              <a:t>or not a physical or chemical process is thermodynamically favored by determination of (either quantitatively or qualitatively) the signs of both </a:t>
            </a:r>
            <a:r>
              <a:rPr lang="en-US" dirty="0" smtClean="0"/>
              <a:t>delta Hº </a:t>
            </a:r>
            <a:r>
              <a:rPr lang="en-US" dirty="0"/>
              <a:t>and </a:t>
            </a:r>
            <a:r>
              <a:rPr lang="en-US" dirty="0" smtClean="0"/>
              <a:t>delta Sº, </a:t>
            </a:r>
            <a:r>
              <a:rPr lang="en-US" dirty="0"/>
              <a:t>and calculation or estimation of </a:t>
            </a:r>
            <a:r>
              <a:rPr lang="en-US" dirty="0" smtClean="0"/>
              <a:t>delta Gº </a:t>
            </a:r>
            <a:r>
              <a:rPr lang="en-US" dirty="0"/>
              <a:t>when needed. </a:t>
            </a:r>
            <a:r>
              <a:rPr lang="en-US" dirty="0" smtClean="0"/>
              <a:t>															</a:t>
            </a:r>
            <a:endParaRPr lang="en-US" dirty="0"/>
          </a:p>
        </p:txBody>
      </p:sp>
      <p:sp>
        <p:nvSpPr>
          <p:cNvPr id="12" name="TextBox 11"/>
          <p:cNvSpPr txBox="1"/>
          <p:nvPr/>
        </p:nvSpPr>
        <p:spPr>
          <a:xfrm>
            <a:off x="6787015" y="1199768"/>
            <a:ext cx="1171352" cy="923330"/>
          </a:xfrm>
          <a:prstGeom prst="rect">
            <a:avLst/>
          </a:prstGeom>
          <a:noFill/>
        </p:spPr>
        <p:txBody>
          <a:bodyPr wrap="square" rtlCol="0">
            <a:spAutoFit/>
          </a:bodyPr>
          <a:lstStyle/>
          <a:p>
            <a:pPr algn="ctr"/>
            <a:r>
              <a:rPr lang="en-US" dirty="0" smtClean="0">
                <a:hlinkClick r:id="rId5"/>
              </a:rPr>
              <a:t>Video #1</a:t>
            </a:r>
            <a:endParaRPr lang="en-US" dirty="0" smtClean="0"/>
          </a:p>
          <a:p>
            <a:pPr algn="ctr"/>
            <a:r>
              <a:rPr lang="en-US" dirty="0" smtClean="0">
                <a:hlinkClick r:id="rId6"/>
              </a:rPr>
              <a:t>Video #2</a:t>
            </a:r>
            <a:endParaRPr lang="en-US" dirty="0" smtClean="0"/>
          </a:p>
          <a:p>
            <a:pPr algn="ctr"/>
            <a:r>
              <a:rPr lang="en-US" dirty="0" smtClean="0">
                <a:hlinkClick r:id="rId7"/>
              </a:rPr>
              <a:t>Source</a:t>
            </a:r>
            <a:endParaRPr lang="en-US" dirty="0"/>
          </a:p>
        </p:txBody>
      </p:sp>
      <p:pic>
        <p:nvPicPr>
          <p:cNvPr id="6" name="Content Placeholder 5"/>
          <p:cNvPicPr>
            <a:picLocks noGrp="1" noChangeAspect="1"/>
          </p:cNvPicPr>
          <p:nvPr>
            <p:ph sz="half" idx="2"/>
          </p:nvPr>
        </p:nvPicPr>
        <p:blipFill>
          <a:blip r:embed="rId8"/>
          <a:stretch>
            <a:fillRect/>
          </a:stretch>
        </p:blipFill>
        <p:spPr>
          <a:xfrm>
            <a:off x="4884104" y="2240756"/>
            <a:ext cx="4450396" cy="3170236"/>
          </a:xfrm>
          <a:prstGeom prst="rect">
            <a:avLst/>
          </a:prstGeom>
        </p:spPr>
      </p:pic>
      <p:pic>
        <p:nvPicPr>
          <p:cNvPr id="5" name="Picture 4"/>
          <p:cNvPicPr>
            <a:picLocks noChangeAspect="1"/>
          </p:cNvPicPr>
          <p:nvPr/>
        </p:nvPicPr>
        <p:blipFill>
          <a:blip r:embed="rId9"/>
          <a:stretch>
            <a:fillRect/>
          </a:stretch>
        </p:blipFill>
        <p:spPr>
          <a:xfrm>
            <a:off x="892123" y="3875682"/>
            <a:ext cx="2543175" cy="1800225"/>
          </a:xfrm>
          <a:prstGeom prst="rect">
            <a:avLst/>
          </a:prstGeom>
        </p:spPr>
      </p:pic>
      <p:sp>
        <p:nvSpPr>
          <p:cNvPr id="8" name="TextBox 7"/>
          <p:cNvSpPr txBox="1"/>
          <p:nvPr/>
        </p:nvSpPr>
        <p:spPr>
          <a:xfrm>
            <a:off x="1112568" y="4387198"/>
            <a:ext cx="2021276" cy="1200329"/>
          </a:xfrm>
          <a:prstGeom prst="rect">
            <a:avLst/>
          </a:prstGeom>
          <a:noFill/>
        </p:spPr>
        <p:txBody>
          <a:bodyPr wrap="square" rtlCol="0">
            <a:spAutoFit/>
          </a:bodyPr>
          <a:lstStyle/>
          <a:p>
            <a:pPr algn="ctr"/>
            <a:r>
              <a:rPr lang="en-US" dirty="0" smtClean="0"/>
              <a:t>Entropy is typically given in J/K so you MUST convert to kJ!</a:t>
            </a:r>
            <a:endParaRPr lang="en-US" dirty="0"/>
          </a:p>
        </p:txBody>
      </p:sp>
    </p:spTree>
    <p:extLst>
      <p:ext uri="{BB962C8B-B14F-4D97-AF65-F5344CB8AC3E}">
        <p14:creationId xmlns:p14="http://schemas.microsoft.com/office/powerpoint/2010/main" val="355433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425027" y="0"/>
            <a:ext cx="1606759" cy="1192112"/>
          </a:xfrm>
          <a:prstGeom prst="rect">
            <a:avLst/>
          </a:prstGeom>
        </p:spPr>
      </p:pic>
      <p:pic>
        <p:nvPicPr>
          <p:cNvPr id="21" name="Picture 20"/>
          <p:cNvPicPr>
            <a:picLocks noChangeAspect="1"/>
          </p:cNvPicPr>
          <p:nvPr/>
        </p:nvPicPr>
        <p:blipFill>
          <a:blip r:embed="rId3"/>
          <a:stretch>
            <a:fillRect/>
          </a:stretch>
        </p:blipFill>
        <p:spPr>
          <a:xfrm>
            <a:off x="2838919" y="481130"/>
            <a:ext cx="5260869" cy="2021745"/>
          </a:xfrm>
          <a:prstGeom prst="rect">
            <a:avLst/>
          </a:prstGeom>
          <a:ln w="38100" cmpd="sng">
            <a:solidFill>
              <a:schemeClr val="accent4">
                <a:lumMod val="50000"/>
              </a:schemeClr>
            </a:solidFill>
          </a:ln>
        </p:spPr>
      </p:pic>
      <p:pic>
        <p:nvPicPr>
          <p:cNvPr id="7" name="Picture 6"/>
          <p:cNvPicPr>
            <a:picLocks noChangeAspect="1"/>
          </p:cNvPicPr>
          <p:nvPr/>
        </p:nvPicPr>
        <p:blipFill rotWithShape="1">
          <a:blip r:embed="rId4"/>
          <a:srcRect t="6079" r="2677" b="11723"/>
          <a:stretch/>
        </p:blipFill>
        <p:spPr>
          <a:xfrm>
            <a:off x="107727" y="2689655"/>
            <a:ext cx="5333537" cy="3378508"/>
          </a:xfrm>
          <a:prstGeom prst="rect">
            <a:avLst/>
          </a:prstGeom>
          <a:ln w="38100" cmpd="sng">
            <a:solidFill>
              <a:schemeClr val="accent1"/>
            </a:solidFill>
          </a:ln>
        </p:spPr>
      </p:pic>
      <p:sp>
        <p:nvSpPr>
          <p:cNvPr id="2" name="Title 1"/>
          <p:cNvSpPr>
            <a:spLocks noGrp="1"/>
          </p:cNvSpPr>
          <p:nvPr>
            <p:ph type="title"/>
          </p:nvPr>
        </p:nvSpPr>
        <p:spPr>
          <a:xfrm>
            <a:off x="-228450" y="328442"/>
            <a:ext cx="2801189" cy="1116106"/>
          </a:xfrm>
        </p:spPr>
        <p:txBody>
          <a:bodyPr/>
          <a:lstStyle/>
          <a:p>
            <a:pPr algn="ctr"/>
            <a:r>
              <a:rPr lang="en-US" dirty="0" smtClean="0"/>
              <a:t>                 </a:t>
            </a:r>
            <a:r>
              <a:rPr lang="en-US" b="1" dirty="0" smtClean="0">
                <a:solidFill>
                  <a:srgbClr val="00B0F0"/>
                </a:solidFill>
              </a:rPr>
              <a:t>How can I calculate </a:t>
            </a:r>
            <a:r>
              <a:rPr lang="el-GR" b="1" dirty="0" smtClean="0">
                <a:solidFill>
                  <a:srgbClr val="00B0F0"/>
                </a:solidFill>
                <a:latin typeface="Times New Roman" panose="02020603050405020304" pitchFamily="18" charset="0"/>
                <a:cs typeface="Times New Roman" panose="02020603050405020304" pitchFamily="18" charset="0"/>
              </a:rPr>
              <a:t>Δ</a:t>
            </a:r>
            <a:r>
              <a:rPr lang="en-US" b="1" dirty="0" smtClean="0">
                <a:solidFill>
                  <a:srgbClr val="00B0F0"/>
                </a:solidFill>
                <a:latin typeface="Times New Roman" panose="02020603050405020304" pitchFamily="18" charset="0"/>
                <a:cs typeface="Times New Roman" panose="02020603050405020304" pitchFamily="18" charset="0"/>
              </a:rPr>
              <a:t>G?</a:t>
            </a:r>
            <a:endParaRPr lang="en-US" b="1" dirty="0">
              <a:solidFill>
                <a:srgbClr val="00B0F0"/>
              </a:solidFill>
            </a:endParaRPr>
          </a:p>
        </p:txBody>
      </p:sp>
      <p:sp>
        <p:nvSpPr>
          <p:cNvPr id="10" name="TextBox 9"/>
          <p:cNvSpPr txBox="1"/>
          <p:nvPr/>
        </p:nvSpPr>
        <p:spPr>
          <a:xfrm>
            <a:off x="8097582" y="-32652"/>
            <a:ext cx="979575" cy="369332"/>
          </a:xfrm>
          <a:prstGeom prst="rect">
            <a:avLst/>
          </a:prstGeom>
          <a:noFill/>
        </p:spPr>
        <p:txBody>
          <a:bodyPr wrap="square" rtlCol="0">
            <a:spAutoFit/>
          </a:bodyPr>
          <a:lstStyle/>
          <a:p>
            <a:endParaRPr lang="en-US" dirty="0"/>
          </a:p>
        </p:txBody>
      </p:sp>
      <p:sp>
        <p:nvSpPr>
          <p:cNvPr id="11" name="TextBox 10"/>
          <p:cNvSpPr txBox="1"/>
          <p:nvPr/>
        </p:nvSpPr>
        <p:spPr>
          <a:xfrm>
            <a:off x="0" y="6180230"/>
            <a:ext cx="9144000" cy="923330"/>
          </a:xfrm>
          <a:prstGeom prst="rect">
            <a:avLst/>
          </a:prstGeom>
          <a:noFill/>
        </p:spPr>
        <p:txBody>
          <a:bodyPr wrap="square" rtlCol="0">
            <a:spAutoFit/>
          </a:bodyPr>
          <a:lstStyle/>
          <a:p>
            <a:r>
              <a:rPr lang="en-US" dirty="0" smtClean="0"/>
              <a:t>LO</a:t>
            </a:r>
            <a:r>
              <a:rPr lang="en-US" dirty="0"/>
              <a:t> </a:t>
            </a:r>
            <a:r>
              <a:rPr lang="en-US" dirty="0" smtClean="0"/>
              <a:t>5.14: Determine </a:t>
            </a:r>
            <a:r>
              <a:rPr lang="en-US" dirty="0"/>
              <a:t>whether a chemical or physical process is thermodynamically favorable by calculating the change in standard Gibbs free energy </a:t>
            </a:r>
            <a:r>
              <a:rPr lang="en-US" dirty="0" smtClean="0"/>
              <a:t>															</a:t>
            </a:r>
            <a:endParaRPr lang="en-US" dirty="0"/>
          </a:p>
        </p:txBody>
      </p:sp>
      <p:sp>
        <p:nvSpPr>
          <p:cNvPr id="12" name="TextBox 11"/>
          <p:cNvSpPr txBox="1"/>
          <p:nvPr/>
        </p:nvSpPr>
        <p:spPr>
          <a:xfrm>
            <a:off x="8090695" y="201850"/>
            <a:ext cx="986462" cy="1477328"/>
          </a:xfrm>
          <a:prstGeom prst="rect">
            <a:avLst/>
          </a:prstGeom>
          <a:noFill/>
        </p:spPr>
        <p:txBody>
          <a:bodyPr wrap="square" rtlCol="0">
            <a:spAutoFit/>
          </a:bodyPr>
          <a:lstStyle/>
          <a:p>
            <a:r>
              <a:rPr lang="en-US" dirty="0" smtClean="0">
                <a:hlinkClick r:id="rId5"/>
              </a:rPr>
              <a:t>Source</a:t>
            </a:r>
            <a:endParaRPr lang="en-US" dirty="0" smtClean="0"/>
          </a:p>
          <a:p>
            <a:r>
              <a:rPr lang="en-US" dirty="0" smtClean="0">
                <a:hlinkClick r:id="rId6"/>
              </a:rPr>
              <a:t>Source</a:t>
            </a:r>
            <a:endParaRPr lang="en-US" dirty="0" smtClean="0"/>
          </a:p>
          <a:p>
            <a:r>
              <a:rPr lang="en-US" dirty="0" smtClean="0">
                <a:hlinkClick r:id="rId7"/>
              </a:rPr>
              <a:t>Video</a:t>
            </a:r>
            <a:endParaRPr lang="en-US" dirty="0" smtClean="0"/>
          </a:p>
          <a:p>
            <a:r>
              <a:rPr lang="en-US" dirty="0" smtClean="0">
                <a:hlinkClick r:id="rId8"/>
              </a:rPr>
              <a:t>Video</a:t>
            </a:r>
            <a:endParaRPr lang="en-US" dirty="0" smtClean="0"/>
          </a:p>
          <a:p>
            <a:r>
              <a:rPr lang="en-US" dirty="0" smtClean="0">
                <a:hlinkClick r:id="rId9"/>
              </a:rPr>
              <a:t>Video</a:t>
            </a:r>
            <a:endParaRPr lang="en-US" dirty="0"/>
          </a:p>
        </p:txBody>
      </p:sp>
      <p:sp>
        <p:nvSpPr>
          <p:cNvPr id="5" name="Content Placeholder 4"/>
          <p:cNvSpPr>
            <a:spLocks noGrp="1"/>
          </p:cNvSpPr>
          <p:nvPr>
            <p:ph sz="half" idx="18"/>
          </p:nvPr>
        </p:nvSpPr>
        <p:spPr>
          <a:xfrm>
            <a:off x="412202" y="3998806"/>
            <a:ext cx="3657413" cy="1965960"/>
          </a:xfrm>
        </p:spPr>
        <p:txBody>
          <a:bodyPr/>
          <a:lstStyle/>
          <a:p>
            <a:endParaRPr lang="en-US" dirty="0"/>
          </a:p>
          <a:p>
            <a:endParaRPr lang="en-US" dirty="0"/>
          </a:p>
          <a:p>
            <a:endParaRPr lang="en-US" dirty="0"/>
          </a:p>
        </p:txBody>
      </p:sp>
      <p:pic>
        <p:nvPicPr>
          <p:cNvPr id="9" name="Picture 8"/>
          <p:cNvPicPr>
            <a:picLocks noChangeAspect="1"/>
          </p:cNvPicPr>
          <p:nvPr/>
        </p:nvPicPr>
        <p:blipFill>
          <a:blip r:embed="rId10"/>
          <a:stretch>
            <a:fillRect/>
          </a:stretch>
        </p:blipFill>
        <p:spPr>
          <a:xfrm>
            <a:off x="5619582" y="3865633"/>
            <a:ext cx="3457575" cy="447675"/>
          </a:xfrm>
          <a:prstGeom prst="rect">
            <a:avLst/>
          </a:prstGeom>
        </p:spPr>
      </p:pic>
      <p:pic>
        <p:nvPicPr>
          <p:cNvPr id="15" name="Picture 14"/>
          <p:cNvPicPr>
            <a:picLocks noChangeAspect="1"/>
          </p:cNvPicPr>
          <p:nvPr/>
        </p:nvPicPr>
        <p:blipFill>
          <a:blip r:embed="rId11"/>
          <a:stretch>
            <a:fillRect/>
          </a:stretch>
        </p:blipFill>
        <p:spPr>
          <a:xfrm>
            <a:off x="5603135" y="3347890"/>
            <a:ext cx="3605199" cy="487748"/>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084778" y="4201239"/>
                <a:ext cx="4525708" cy="923330"/>
              </a:xfrm>
              <a:prstGeom prst="rect">
                <a:avLst/>
              </a:prstGeom>
              <a:noFill/>
            </p:spPr>
            <p:txBody>
              <a:bodyPr wrap="square" lIns="91440" tIns="45720" rIns="91440" bIns="45720">
                <a:spAutoFit/>
              </a:bodyPr>
              <a:lstStyle/>
              <a:p>
                <a:pPr algn="ctr"/>
                <a:r>
                  <a:rPr lang="el-GR" sz="5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Δ</a:t>
                </a:r>
                <a:r>
                  <a:rPr lang="en-US" sz="5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a:t>
                </a:r>
                <a14:m>
                  <m:oMath xmlns:m="http://schemas.openxmlformats.org/officeDocument/2006/math">
                    <m:r>
                      <a:rPr lang="en-US" sz="5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m:t>
                    </m:r>
                    <m:r>
                      <a:rPr lang="en-US" sz="5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𝑛𝐹𝐸</m:t>
                    </m:r>
                    <m:r>
                      <a:rPr lang="en-US" sz="5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m:t>
                    </m:r>
                  </m:oMath>
                </a14:m>
                <a:endParaRPr lang="en-US" sz="54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18" name="Rectangle 17"/>
              <p:cNvSpPr>
                <a:spLocks noRot="1" noChangeAspect="1" noMove="1" noResize="1" noEditPoints="1" noAdjustHandles="1" noChangeArrowheads="1" noChangeShapeType="1" noTextEdit="1"/>
              </p:cNvSpPr>
              <p:nvPr/>
            </p:nvSpPr>
            <p:spPr>
              <a:xfrm>
                <a:off x="5084778" y="4201239"/>
                <a:ext cx="4525708" cy="923330"/>
              </a:xfrm>
              <a:prstGeom prst="rect">
                <a:avLst/>
              </a:prstGeom>
              <a:blipFill rotWithShape="1">
                <a:blip r:embed="rId12"/>
                <a:stretch>
                  <a:fillRect t="-658" b="-6579"/>
                </a:stretch>
              </a:blipFill>
            </p:spPr>
            <p:txBody>
              <a:bodyPr/>
              <a:lstStyle/>
              <a:p>
                <a:r>
                  <a:rPr lang="en-US">
                    <a:noFill/>
                  </a:rPr>
                  <a:t> </a:t>
                </a:r>
              </a:p>
            </p:txBody>
          </p:sp>
        </mc:Fallback>
      </mc:AlternateContent>
      <p:pic>
        <p:nvPicPr>
          <p:cNvPr id="26" name="Picture 25"/>
          <p:cNvPicPr>
            <a:picLocks noChangeAspect="1"/>
          </p:cNvPicPr>
          <p:nvPr/>
        </p:nvPicPr>
        <p:blipFill>
          <a:blip r:embed="rId13">
            <a:extLst>
              <a:ext uri="{BEBA8EAE-BF5A-486C-A8C5-ECC9F3942E4B}">
                <a14:imgProps xmlns:a14="http://schemas.microsoft.com/office/drawing/2010/main">
                  <a14:imgLayer r:embed="rId14">
                    <a14:imgEffect>
                      <a14:backgroundRemoval t="0" b="100000" l="9778" r="89778">
                        <a14:foregroundMark x1="47111" y1="20000" x2="47111" y2="20000"/>
                        <a14:foregroundMark x1="60889" y1="6222" x2="60889" y2="6222"/>
                        <a14:foregroundMark x1="56000" y1="11556" x2="56000" y2="11556"/>
                      </a14:backgroundRemoval>
                    </a14:imgEffect>
                  </a14:imgLayer>
                </a14:imgProps>
              </a:ext>
            </a:extLst>
          </a:blip>
          <a:stretch>
            <a:fillRect/>
          </a:stretch>
        </p:blipFill>
        <p:spPr>
          <a:xfrm>
            <a:off x="-141420" y="24616"/>
            <a:ext cx="950863" cy="950863"/>
          </a:xfrm>
          <a:prstGeom prst="rect">
            <a:avLst/>
          </a:prstGeom>
        </p:spPr>
      </p:pic>
    </p:spTree>
    <p:extLst>
      <p:ext uri="{BB962C8B-B14F-4D97-AF65-F5344CB8AC3E}">
        <p14:creationId xmlns:p14="http://schemas.microsoft.com/office/powerpoint/2010/main" val="29267406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0190" y="-1282140"/>
            <a:ext cx="8765782" cy="4886923"/>
          </a:xfrm>
          <a:prstGeom prst="rect">
            <a:avLst/>
          </a:prstGeom>
        </p:spPr>
      </p:pic>
      <p:pic>
        <p:nvPicPr>
          <p:cNvPr id="5" name="Picture 4"/>
          <p:cNvPicPr>
            <a:picLocks noChangeAspect="1"/>
          </p:cNvPicPr>
          <p:nvPr/>
        </p:nvPicPr>
        <p:blipFill>
          <a:blip r:embed="rId3"/>
          <a:stretch>
            <a:fillRect/>
          </a:stretch>
        </p:blipFill>
        <p:spPr>
          <a:xfrm>
            <a:off x="2669490" y="3160656"/>
            <a:ext cx="6081329" cy="3045373"/>
          </a:xfrm>
          <a:prstGeom prst="rect">
            <a:avLst/>
          </a:prstGeom>
          <a:ln w="38100" cmpd="sng">
            <a:solidFill>
              <a:srgbClr val="000090"/>
            </a:solidFill>
          </a:ln>
        </p:spPr>
      </p:pic>
      <p:sp>
        <p:nvSpPr>
          <p:cNvPr id="3" name="Title 2"/>
          <p:cNvSpPr>
            <a:spLocks noGrp="1"/>
          </p:cNvSpPr>
          <p:nvPr>
            <p:ph type="title"/>
          </p:nvPr>
        </p:nvSpPr>
        <p:spPr>
          <a:xfrm>
            <a:off x="-43361" y="-48947"/>
            <a:ext cx="7556313" cy="1116106"/>
          </a:xfrm>
        </p:spPr>
        <p:txBody>
          <a:bodyPr/>
          <a:lstStyle/>
          <a:p>
            <a:r>
              <a:rPr lang="en-US" dirty="0" smtClean="0"/>
              <a:t>               </a:t>
            </a:r>
            <a:r>
              <a:rPr lang="en-US" b="1" dirty="0" smtClean="0">
                <a:solidFill>
                  <a:srgbClr val="00B0F0"/>
                </a:solidFill>
              </a:rPr>
              <a:t>Coupling </a:t>
            </a:r>
            <a:br>
              <a:rPr lang="en-US" b="1" dirty="0" smtClean="0">
                <a:solidFill>
                  <a:srgbClr val="00B0F0"/>
                </a:solidFill>
              </a:rPr>
            </a:br>
            <a:r>
              <a:rPr lang="en-US" b="1" dirty="0">
                <a:solidFill>
                  <a:srgbClr val="00B0F0"/>
                </a:solidFill>
              </a:rPr>
              <a:t>	</a:t>
            </a:r>
            <a:r>
              <a:rPr lang="en-US" b="1" dirty="0" smtClean="0">
                <a:solidFill>
                  <a:srgbClr val="00B0F0"/>
                </a:solidFill>
              </a:rPr>
              <a:t>	Reactions</a:t>
            </a:r>
            <a:endParaRPr lang="en-US" b="1" dirty="0">
              <a:solidFill>
                <a:srgbClr val="00B0F0"/>
              </a:solidFill>
            </a:endParaRPr>
          </a:p>
        </p:txBody>
      </p:sp>
      <p:sp>
        <p:nvSpPr>
          <p:cNvPr id="8" name="Content Placeholder 7"/>
          <p:cNvSpPr>
            <a:spLocks noGrp="1"/>
          </p:cNvSpPr>
          <p:nvPr>
            <p:ph sz="half" idx="1"/>
          </p:nvPr>
        </p:nvSpPr>
        <p:spPr/>
        <p:txBody>
          <a:bodyPr/>
          <a:lstStyle/>
          <a:p>
            <a:endParaRPr lang="en-US" dirty="0" smtClean="0"/>
          </a:p>
          <a:p>
            <a:endParaRPr lang="en-US" dirty="0" smtClean="0"/>
          </a:p>
          <a:p>
            <a:endParaRPr lang="en-US" dirty="0"/>
          </a:p>
        </p:txBody>
      </p:sp>
      <p:sp>
        <p:nvSpPr>
          <p:cNvPr id="6" name="Content Placeholder 5"/>
          <p:cNvSpPr>
            <a:spLocks noGrp="1"/>
          </p:cNvSpPr>
          <p:nvPr>
            <p:ph sz="half" idx="2"/>
          </p:nvPr>
        </p:nvSpPr>
        <p:spPr/>
        <p:txBody>
          <a:bodyPr/>
          <a:lstStyle/>
          <a:p>
            <a:endParaRPr lang="en-US" dirty="0" smtClean="0"/>
          </a:p>
          <a:p>
            <a:endParaRPr lang="en-US" dirty="0"/>
          </a:p>
          <a:p>
            <a:endParaRPr lang="en-US" dirty="0"/>
          </a:p>
        </p:txBody>
      </p:sp>
      <p:sp>
        <p:nvSpPr>
          <p:cNvPr id="10" name="TextBox 9"/>
          <p:cNvSpPr txBox="1"/>
          <p:nvPr/>
        </p:nvSpPr>
        <p:spPr>
          <a:xfrm>
            <a:off x="7967992" y="-32652"/>
            <a:ext cx="979575" cy="369332"/>
          </a:xfrm>
          <a:prstGeom prst="rect">
            <a:avLst/>
          </a:prstGeom>
          <a:noFill/>
        </p:spPr>
        <p:txBody>
          <a:bodyPr wrap="square" rtlCol="0">
            <a:spAutoFit/>
          </a:bodyPr>
          <a:lstStyle/>
          <a:p>
            <a:r>
              <a:rPr lang="en-US" dirty="0" smtClean="0">
                <a:hlinkClick r:id="rId4"/>
              </a:rPr>
              <a:t>Source</a:t>
            </a:r>
            <a:endParaRPr lang="en-US" dirty="0" smtClean="0"/>
          </a:p>
        </p:txBody>
      </p:sp>
      <p:sp>
        <p:nvSpPr>
          <p:cNvPr id="11" name="TextBox 10"/>
          <p:cNvSpPr txBox="1"/>
          <p:nvPr/>
        </p:nvSpPr>
        <p:spPr>
          <a:xfrm>
            <a:off x="112147" y="6166954"/>
            <a:ext cx="9144000" cy="923330"/>
          </a:xfrm>
          <a:prstGeom prst="rect">
            <a:avLst/>
          </a:prstGeom>
          <a:noFill/>
        </p:spPr>
        <p:txBody>
          <a:bodyPr wrap="square" rtlCol="0">
            <a:spAutoFit/>
          </a:bodyPr>
          <a:lstStyle/>
          <a:p>
            <a:r>
              <a:rPr lang="en-US" dirty="0" smtClean="0"/>
              <a:t>LO: 	5.15 </a:t>
            </a:r>
            <a:r>
              <a:rPr lang="en-US" dirty="0"/>
              <a:t> </a:t>
            </a:r>
            <a:r>
              <a:rPr lang="en-US" dirty="0" smtClean="0"/>
              <a:t>The </a:t>
            </a:r>
            <a:r>
              <a:rPr lang="en-US" dirty="0"/>
              <a:t>student is able to </a:t>
            </a:r>
            <a:r>
              <a:rPr lang="en-US" dirty="0" smtClean="0"/>
              <a:t>explain </a:t>
            </a:r>
            <a:r>
              <a:rPr lang="en-US" dirty="0"/>
              <a:t>the application </a:t>
            </a:r>
            <a:r>
              <a:rPr lang="en-US" dirty="0" smtClean="0"/>
              <a:t>the coupling of favorable with unfavorable reactions to cause processes that are not favorable to become </a:t>
            </a:r>
            <a:r>
              <a:rPr lang="en-US" dirty="0"/>
              <a:t>favorable. </a:t>
            </a:r>
            <a:r>
              <a:rPr lang="en-US" dirty="0" smtClean="0"/>
              <a:t>															</a:t>
            </a:r>
            <a:endParaRPr lang="en-US" dirty="0"/>
          </a:p>
        </p:txBody>
      </p:sp>
      <p:sp>
        <p:nvSpPr>
          <p:cNvPr id="12" name="TextBox 11"/>
          <p:cNvSpPr txBox="1"/>
          <p:nvPr/>
        </p:nvSpPr>
        <p:spPr>
          <a:xfrm>
            <a:off x="7920655" y="194142"/>
            <a:ext cx="894959" cy="2031325"/>
          </a:xfrm>
          <a:prstGeom prst="rect">
            <a:avLst/>
          </a:prstGeom>
          <a:noFill/>
        </p:spPr>
        <p:txBody>
          <a:bodyPr wrap="square" rtlCol="0">
            <a:spAutoFit/>
          </a:bodyPr>
          <a:lstStyle/>
          <a:p>
            <a:r>
              <a:rPr lang="en-US" dirty="0" smtClean="0">
                <a:hlinkClick r:id="rId5"/>
              </a:rPr>
              <a:t>Video #1</a:t>
            </a:r>
            <a:endParaRPr lang="en-US" dirty="0" smtClean="0"/>
          </a:p>
          <a:p>
            <a:r>
              <a:rPr lang="en-US" dirty="0" err="1" smtClean="0">
                <a:hlinkClick r:id="rId6"/>
              </a:rPr>
              <a:t>ChooChoo</a:t>
            </a:r>
            <a:endParaRPr lang="en-US" dirty="0" smtClean="0"/>
          </a:p>
          <a:p>
            <a:endParaRPr lang="en-US" dirty="0" smtClean="0"/>
          </a:p>
          <a:p>
            <a:endParaRPr lang="en-US" dirty="0" smtClean="0"/>
          </a:p>
          <a:p>
            <a:endParaRPr lang="en-US" dirty="0"/>
          </a:p>
        </p:txBody>
      </p:sp>
      <p:pic>
        <p:nvPicPr>
          <p:cNvPr id="19" name="Picture 18"/>
          <p:cNvPicPr>
            <a:picLocks noChangeAspect="1"/>
          </p:cNvPicPr>
          <p:nvPr/>
        </p:nvPicPr>
        <p:blipFill>
          <a:blip r:embed="rId7"/>
          <a:stretch>
            <a:fillRect/>
          </a:stretch>
        </p:blipFill>
        <p:spPr>
          <a:xfrm>
            <a:off x="280578" y="21411"/>
            <a:ext cx="1447764" cy="2216722"/>
          </a:xfrm>
          <a:prstGeom prst="rect">
            <a:avLst/>
          </a:prstGeom>
        </p:spPr>
      </p:pic>
      <p:pic>
        <p:nvPicPr>
          <p:cNvPr id="13" name="Picture 12"/>
          <p:cNvPicPr>
            <a:picLocks noChangeAspect="1"/>
          </p:cNvPicPr>
          <p:nvPr/>
        </p:nvPicPr>
        <p:blipFill>
          <a:blip r:embed="rId8"/>
          <a:stretch>
            <a:fillRect/>
          </a:stretch>
        </p:blipFill>
        <p:spPr>
          <a:xfrm>
            <a:off x="193738" y="2773031"/>
            <a:ext cx="8671934" cy="2228769"/>
          </a:xfrm>
          <a:prstGeom prst="rect">
            <a:avLst/>
          </a:prstGeom>
          <a:ln w="38100" cmpd="sng">
            <a:solidFill>
              <a:schemeClr val="tx1"/>
            </a:solidFill>
          </a:ln>
        </p:spPr>
      </p:pic>
      <p:sp>
        <p:nvSpPr>
          <p:cNvPr id="15" name="TextBox 14"/>
          <p:cNvSpPr txBox="1"/>
          <p:nvPr/>
        </p:nvSpPr>
        <p:spPr>
          <a:xfrm rot="20611465">
            <a:off x="1338482" y="1791077"/>
            <a:ext cx="1649545" cy="646331"/>
          </a:xfrm>
          <a:prstGeom prst="rect">
            <a:avLst/>
          </a:prstGeom>
          <a:solidFill>
            <a:srgbClr val="0070C0"/>
          </a:solidFill>
          <a:ln w="38100" cmpd="sng">
            <a:solidFill>
              <a:schemeClr val="accent1"/>
            </a:solidFill>
          </a:ln>
        </p:spPr>
        <p:txBody>
          <a:bodyPr wrap="square" rtlCol="0">
            <a:spAutoFit/>
          </a:bodyPr>
          <a:lstStyle/>
          <a:p>
            <a:r>
              <a:rPr lang="en-US" dirty="0" smtClean="0">
                <a:solidFill>
                  <a:schemeClr val="bg1"/>
                </a:solidFill>
              </a:rPr>
              <a:t>Endothermic Reaction</a:t>
            </a:r>
            <a:endParaRPr lang="en-US" dirty="0">
              <a:solidFill>
                <a:schemeClr val="bg1"/>
              </a:solidFill>
            </a:endParaRPr>
          </a:p>
        </p:txBody>
      </p:sp>
      <p:pic>
        <p:nvPicPr>
          <p:cNvPr id="14" name="Picture 13"/>
          <p:cNvPicPr>
            <a:picLocks noChangeAspect="1"/>
          </p:cNvPicPr>
          <p:nvPr/>
        </p:nvPicPr>
        <p:blipFill>
          <a:blip r:embed="rId9"/>
          <a:stretch>
            <a:fillRect/>
          </a:stretch>
        </p:blipFill>
        <p:spPr>
          <a:xfrm>
            <a:off x="521655" y="2594382"/>
            <a:ext cx="7774254" cy="4351109"/>
          </a:xfrm>
          <a:prstGeom prst="rect">
            <a:avLst/>
          </a:prstGeom>
          <a:ln w="38100" cmpd="sng">
            <a:solidFill>
              <a:schemeClr val="accent2"/>
            </a:solidFill>
          </a:ln>
        </p:spPr>
      </p:pic>
      <p:pic>
        <p:nvPicPr>
          <p:cNvPr id="9" name="Picture 8"/>
          <p:cNvPicPr>
            <a:picLocks noChangeAspect="1"/>
          </p:cNvPicPr>
          <p:nvPr/>
        </p:nvPicPr>
        <p:blipFill>
          <a:blip r:embed="rId10"/>
          <a:stretch>
            <a:fillRect/>
          </a:stretch>
        </p:blipFill>
        <p:spPr>
          <a:xfrm>
            <a:off x="5920248" y="138447"/>
            <a:ext cx="1865606" cy="1252698"/>
          </a:xfrm>
          <a:prstGeom prst="rect">
            <a:avLst/>
          </a:prstGeom>
        </p:spPr>
      </p:pic>
      <p:sp>
        <p:nvSpPr>
          <p:cNvPr id="17" name="TextBox 16"/>
          <p:cNvSpPr txBox="1"/>
          <p:nvPr/>
        </p:nvSpPr>
        <p:spPr>
          <a:xfrm rot="20649307">
            <a:off x="5990143" y="350022"/>
            <a:ext cx="1540369" cy="646331"/>
          </a:xfrm>
          <a:prstGeom prst="rect">
            <a:avLst/>
          </a:prstGeom>
          <a:noFill/>
          <a:ln w="38100" cmpd="sng">
            <a:solidFill>
              <a:schemeClr val="accent1"/>
            </a:solidFill>
          </a:ln>
        </p:spPr>
        <p:txBody>
          <a:bodyPr wrap="square" rtlCol="0">
            <a:spAutoFit/>
          </a:bodyPr>
          <a:lstStyle/>
          <a:p>
            <a:r>
              <a:rPr lang="en-US" dirty="0" smtClean="0">
                <a:solidFill>
                  <a:schemeClr val="bg1"/>
                </a:solidFill>
              </a:rPr>
              <a:t>Exothermic Reaction</a:t>
            </a:r>
            <a:endParaRPr lang="en-US" dirty="0">
              <a:solidFill>
                <a:schemeClr val="bg1"/>
              </a:solidFill>
            </a:endParaRPr>
          </a:p>
        </p:txBody>
      </p:sp>
    </p:spTree>
    <p:extLst>
      <p:ext uri="{BB962C8B-B14F-4D97-AF65-F5344CB8AC3E}">
        <p14:creationId xmlns:p14="http://schemas.microsoft.com/office/powerpoint/2010/main" val="370982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097582" y="-32652"/>
            <a:ext cx="979575" cy="646331"/>
          </a:xfrm>
          <a:prstGeom prst="rect">
            <a:avLst/>
          </a:prstGeom>
          <a:noFill/>
        </p:spPr>
        <p:txBody>
          <a:bodyPr wrap="square" rtlCol="0">
            <a:spAutoFit/>
          </a:bodyPr>
          <a:lstStyle/>
          <a:p>
            <a:endParaRPr lang="en-US" dirty="0" smtClean="0"/>
          </a:p>
          <a:p>
            <a:r>
              <a:rPr lang="en-US" dirty="0" smtClean="0">
                <a:hlinkClick r:id="rId2"/>
              </a:rPr>
              <a:t>Source</a:t>
            </a:r>
            <a:endParaRPr lang="en-US" dirty="0"/>
          </a:p>
        </p:txBody>
      </p:sp>
      <p:sp>
        <p:nvSpPr>
          <p:cNvPr id="11" name="TextBox 10"/>
          <p:cNvSpPr txBox="1"/>
          <p:nvPr/>
        </p:nvSpPr>
        <p:spPr>
          <a:xfrm>
            <a:off x="21995" y="5934670"/>
            <a:ext cx="9144000" cy="923330"/>
          </a:xfrm>
          <a:prstGeom prst="rect">
            <a:avLst/>
          </a:prstGeom>
          <a:noFill/>
        </p:spPr>
        <p:txBody>
          <a:bodyPr wrap="square" rtlCol="0">
            <a:spAutoFit/>
          </a:bodyPr>
          <a:lstStyle/>
          <a:p>
            <a:r>
              <a:rPr lang="en-US" dirty="0" smtClean="0"/>
              <a:t>LO: 	5.16  </a:t>
            </a:r>
            <a:r>
              <a:rPr lang="en-US" dirty="0"/>
              <a:t>The student can use </a:t>
            </a:r>
            <a:r>
              <a:rPr lang="en-US" dirty="0" err="1"/>
              <a:t>LeChatelier's</a:t>
            </a:r>
            <a:r>
              <a:rPr lang="en-US" dirty="0"/>
              <a:t> principle to make qualitative predictions for systems in which coupled reactions that share a common intermediate drive formation of a product. </a:t>
            </a:r>
          </a:p>
        </p:txBody>
      </p:sp>
      <p:sp>
        <p:nvSpPr>
          <p:cNvPr id="12" name="TextBox 11"/>
          <p:cNvSpPr txBox="1"/>
          <p:nvPr/>
        </p:nvSpPr>
        <p:spPr>
          <a:xfrm>
            <a:off x="8097582" y="1528311"/>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4" name="Picture 3"/>
          <p:cNvPicPr>
            <a:picLocks noChangeAspect="1"/>
          </p:cNvPicPr>
          <p:nvPr/>
        </p:nvPicPr>
        <p:blipFill>
          <a:blip r:embed="rId4"/>
          <a:stretch>
            <a:fillRect/>
          </a:stretch>
        </p:blipFill>
        <p:spPr>
          <a:xfrm>
            <a:off x="77754" y="1837825"/>
            <a:ext cx="9036868" cy="2989893"/>
          </a:xfrm>
          <a:prstGeom prst="rect">
            <a:avLst/>
          </a:prstGeom>
          <a:ln w="38100" cmpd="sng">
            <a:solidFill>
              <a:schemeClr val="accent1">
                <a:lumMod val="75000"/>
              </a:schemeClr>
            </a:solidFill>
          </a:ln>
        </p:spPr>
      </p:pic>
      <p:sp>
        <p:nvSpPr>
          <p:cNvPr id="2" name="TextBox 1"/>
          <p:cNvSpPr txBox="1"/>
          <p:nvPr/>
        </p:nvSpPr>
        <p:spPr>
          <a:xfrm>
            <a:off x="568689" y="280705"/>
            <a:ext cx="7784155" cy="1477328"/>
          </a:xfrm>
          <a:prstGeom prst="rect">
            <a:avLst/>
          </a:prstGeom>
          <a:noFill/>
        </p:spPr>
        <p:txBody>
          <a:bodyPr wrap="square" rtlCol="0">
            <a:spAutoFit/>
          </a:bodyPr>
          <a:lstStyle/>
          <a:p>
            <a:r>
              <a:rPr lang="en-US" sz="4500" b="1" dirty="0" smtClean="0">
                <a:solidFill>
                  <a:schemeClr val="accent1"/>
                </a:solidFill>
              </a:rPr>
              <a:t>Coupled Reactions and </a:t>
            </a:r>
            <a:r>
              <a:rPr lang="en-US" sz="4500" b="1" dirty="0" err="1" smtClean="0">
                <a:solidFill>
                  <a:schemeClr val="accent1"/>
                </a:solidFill>
              </a:rPr>
              <a:t>LeChatelier</a:t>
            </a:r>
            <a:endParaRPr lang="en-US" sz="4500" b="1" dirty="0">
              <a:solidFill>
                <a:schemeClr val="accent1"/>
              </a:solidFill>
            </a:endParaRPr>
          </a:p>
        </p:txBody>
      </p:sp>
      <p:pic>
        <p:nvPicPr>
          <p:cNvPr id="13" name="Content Placeholder 2"/>
          <p:cNvPicPr>
            <a:picLocks noGrp="1" noChangeAspect="1"/>
          </p:cNvPicPr>
          <p:nvPr>
            <p:ph sz="half" idx="1"/>
          </p:nvPr>
        </p:nvPicPr>
        <p:blipFill>
          <a:blip r:embed="rId5"/>
          <a:stretch>
            <a:fillRect/>
          </a:stretch>
        </p:blipFill>
        <p:spPr>
          <a:xfrm>
            <a:off x="77754" y="1977435"/>
            <a:ext cx="9162228" cy="3309303"/>
          </a:xfrm>
          <a:prstGeom prst="rect">
            <a:avLst/>
          </a:prstGeom>
          <a:ln w="38100" cmpd="sng">
            <a:solidFill>
              <a:schemeClr val="accent4">
                <a:lumMod val="50000"/>
              </a:schemeClr>
            </a:solidFill>
          </a:ln>
        </p:spPr>
      </p:pic>
    </p:spTree>
    <p:extLst>
      <p:ext uri="{BB962C8B-B14F-4D97-AF65-F5344CB8AC3E}">
        <p14:creationId xmlns:p14="http://schemas.microsoft.com/office/powerpoint/2010/main" val="182446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COUPLING OF REACTIONS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Content Placeholder 5"/>
          <p:cNvSpPr>
            <a:spLocks noGrp="1"/>
          </p:cNvSpPr>
          <p:nvPr>
            <p:ph idx="1"/>
          </p:nvPr>
        </p:nvSpPr>
        <p:spPr>
          <a:xfrm>
            <a:off x="498474" y="1057924"/>
            <a:ext cx="7556313" cy="1907218"/>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Reactions with known values can be COUPLED to produce a new reaction.  </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When we couple reactions (or half-reactions), we may multiple by a factor or reverse the reaction before we couple or add them together.</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TextBox 6"/>
          <p:cNvSpPr txBox="1"/>
          <p:nvPr/>
        </p:nvSpPr>
        <p:spPr>
          <a:xfrm>
            <a:off x="217311" y="5881402"/>
            <a:ext cx="9144000" cy="923330"/>
          </a:xfrm>
          <a:prstGeom prst="rect">
            <a:avLst/>
          </a:prstGeom>
          <a:noFill/>
        </p:spPr>
        <p:txBody>
          <a:bodyPr wrap="square" rtlCol="0">
            <a:spAutoFit/>
          </a:bodyPr>
          <a:lstStyle/>
          <a:p>
            <a:r>
              <a:rPr lang="en-US" dirty="0" smtClean="0"/>
              <a:t>LO</a:t>
            </a:r>
            <a:r>
              <a:rPr lang="en-US" dirty="0"/>
              <a:t> </a:t>
            </a:r>
            <a:r>
              <a:rPr lang="en-US" dirty="0" smtClean="0"/>
              <a:t>5.17:   </a:t>
            </a:r>
            <a:r>
              <a:rPr lang="en-US" dirty="0"/>
              <a:t>The student can make quantitative predictions for systems involving coupled reactions that share a common intermediate, based on the equilibrium constant for the combined reaction. </a:t>
            </a:r>
            <a:r>
              <a:rPr lang="en-US" dirty="0" smtClean="0"/>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770016927"/>
              </p:ext>
            </p:extLst>
          </p:nvPr>
        </p:nvGraphicFramePr>
        <p:xfrm>
          <a:off x="284084" y="2991776"/>
          <a:ext cx="8611340" cy="2801758"/>
        </p:xfrm>
        <a:graphic>
          <a:graphicData uri="http://schemas.openxmlformats.org/drawingml/2006/table">
            <a:tbl>
              <a:tblPr firstRow="1" bandRow="1">
                <a:tableStyleId>{5C22544A-7EE6-4342-B048-85BDC9FD1C3A}</a:tableStyleId>
              </a:tblPr>
              <a:tblGrid>
                <a:gridCol w="2152835"/>
                <a:gridCol w="2152835"/>
                <a:gridCol w="2152835"/>
                <a:gridCol w="2152835"/>
              </a:tblGrid>
              <a:tr h="914399">
                <a:tc>
                  <a:txBody>
                    <a:bodyPr/>
                    <a:lstStyle/>
                    <a:p>
                      <a:r>
                        <a:rPr lang="en-US" dirty="0" smtClean="0"/>
                        <a:t>Manipulation</a:t>
                      </a:r>
                      <a:endParaRPr lang="en-US" dirty="0"/>
                    </a:p>
                  </a:txBody>
                  <a:tcPr/>
                </a:tc>
                <a:tc>
                  <a:txBody>
                    <a:bodyPr/>
                    <a:lstStyle/>
                    <a:p>
                      <a:r>
                        <a:rPr lang="en-US" dirty="0" smtClean="0"/>
                        <a:t>Equilibrium constants (</a:t>
                      </a:r>
                      <a:r>
                        <a:rPr lang="en-US" i="1" dirty="0" smtClean="0"/>
                        <a:t>K</a:t>
                      </a:r>
                      <a:r>
                        <a:rPr lang="en-US" i="0" dirty="0" smtClean="0"/>
                        <a:t>)</a:t>
                      </a:r>
                      <a:endParaRPr lang="en-US" dirty="0"/>
                    </a:p>
                  </a:txBody>
                  <a:tcPr/>
                </a:tc>
                <a:tc>
                  <a:txBody>
                    <a:bodyPr/>
                    <a:lstStyle/>
                    <a:p>
                      <a:r>
                        <a:rPr lang="en-US" dirty="0" smtClean="0"/>
                        <a:t>Free energy, enthalpy</a:t>
                      </a:r>
                      <a:r>
                        <a:rPr lang="en-US" baseline="0" dirty="0" smtClean="0"/>
                        <a:t> or entropy</a:t>
                      </a:r>
                      <a:endParaRPr lang="en-US" dirty="0"/>
                    </a:p>
                  </a:txBody>
                  <a:tcPr/>
                </a:tc>
                <a:tc>
                  <a:txBody>
                    <a:bodyPr/>
                    <a:lstStyle/>
                    <a:p>
                      <a:r>
                        <a:rPr lang="en-US" dirty="0" smtClean="0"/>
                        <a:t>Standard</a:t>
                      </a:r>
                      <a:r>
                        <a:rPr lang="en-US" baseline="0" dirty="0" smtClean="0"/>
                        <a:t> Reduction potential (</a:t>
                      </a:r>
                      <a:r>
                        <a:rPr lang="en-US" baseline="0" dirty="0" err="1" smtClean="0"/>
                        <a:t>E</a:t>
                      </a:r>
                      <a:r>
                        <a:rPr lang="en-US" baseline="30000" dirty="0" err="1" smtClean="0"/>
                        <a:t>o</a:t>
                      </a:r>
                      <a:r>
                        <a:rPr lang="en-US" baseline="0" dirty="0" smtClean="0"/>
                        <a:t>)</a:t>
                      </a:r>
                      <a:endParaRPr lang="en-US" dirty="0"/>
                    </a:p>
                  </a:txBody>
                  <a:tcPr/>
                </a:tc>
              </a:tr>
              <a:tr h="623639">
                <a:tc>
                  <a:txBody>
                    <a:bodyPr/>
                    <a:lstStyle/>
                    <a:p>
                      <a:r>
                        <a:rPr lang="en-US" dirty="0" smtClean="0"/>
                        <a:t>Multiply</a:t>
                      </a:r>
                      <a:r>
                        <a:rPr lang="en-US" baseline="0" dirty="0" smtClean="0"/>
                        <a:t> by factor</a:t>
                      </a:r>
                      <a:endParaRPr lang="en-US" dirty="0"/>
                    </a:p>
                  </a:txBody>
                  <a:tcPr/>
                </a:tc>
                <a:tc>
                  <a:txBody>
                    <a:bodyPr/>
                    <a:lstStyle/>
                    <a:p>
                      <a:r>
                        <a:rPr lang="en-US" dirty="0" smtClean="0"/>
                        <a:t>Raise</a:t>
                      </a:r>
                      <a:r>
                        <a:rPr lang="en-US" baseline="0" dirty="0" smtClean="0"/>
                        <a:t> </a:t>
                      </a:r>
                      <a:r>
                        <a:rPr lang="en-US" i="1" baseline="0" dirty="0" smtClean="0"/>
                        <a:t>K</a:t>
                      </a:r>
                      <a:r>
                        <a:rPr lang="en-US" i="0" baseline="0" dirty="0" smtClean="0"/>
                        <a:t> to power of factor</a:t>
                      </a:r>
                      <a:endParaRPr lang="en-US" dirty="0"/>
                    </a:p>
                  </a:txBody>
                  <a:tcPr/>
                </a:tc>
                <a:tc>
                  <a:txBody>
                    <a:bodyPr/>
                    <a:lstStyle/>
                    <a:p>
                      <a:r>
                        <a:rPr lang="en-US" dirty="0" smtClean="0"/>
                        <a:t>Multiply</a:t>
                      </a:r>
                      <a:r>
                        <a:rPr lang="en-US" baseline="0" dirty="0" smtClean="0"/>
                        <a:t> by factor</a:t>
                      </a:r>
                      <a:endParaRPr lang="en-US" dirty="0"/>
                    </a:p>
                  </a:txBody>
                  <a:tcPr/>
                </a:tc>
                <a:tc>
                  <a:txBody>
                    <a:bodyPr/>
                    <a:lstStyle/>
                    <a:p>
                      <a:r>
                        <a:rPr lang="en-US" dirty="0" smtClean="0"/>
                        <a:t>NOTHING!</a:t>
                      </a:r>
                      <a:endParaRPr lang="en-US" dirty="0"/>
                    </a:p>
                  </a:txBody>
                  <a:tcPr/>
                </a:tc>
              </a:tr>
              <a:tr h="623639">
                <a:tc>
                  <a:txBody>
                    <a:bodyPr/>
                    <a:lstStyle/>
                    <a:p>
                      <a:r>
                        <a:rPr lang="en-US" dirty="0" smtClean="0"/>
                        <a:t>Flip/reverse</a:t>
                      </a:r>
                      <a:r>
                        <a:rPr lang="en-US" baseline="0" dirty="0" smtClean="0"/>
                        <a:t> </a:t>
                      </a:r>
                      <a:r>
                        <a:rPr lang="en-US" baseline="0" dirty="0" err="1" smtClean="0"/>
                        <a:t>rxn</a:t>
                      </a:r>
                      <a:endParaRPr lang="en-US" dirty="0"/>
                    </a:p>
                  </a:txBody>
                  <a:tcPr/>
                </a:tc>
                <a:tc>
                  <a:txBody>
                    <a:bodyPr/>
                    <a:lstStyle/>
                    <a:p>
                      <a:r>
                        <a:rPr lang="en-US" dirty="0" smtClean="0"/>
                        <a:t>Inverse of </a:t>
                      </a:r>
                      <a:r>
                        <a:rPr lang="en-US" i="1" dirty="0" smtClean="0"/>
                        <a:t>K</a:t>
                      </a:r>
                      <a:endParaRPr lang="en-US" dirty="0"/>
                    </a:p>
                  </a:txBody>
                  <a:tcPr/>
                </a:tc>
                <a:tc>
                  <a:txBody>
                    <a:bodyPr/>
                    <a:lstStyle/>
                    <a:p>
                      <a:r>
                        <a:rPr lang="en-US" dirty="0" smtClean="0"/>
                        <a:t>Change sign</a:t>
                      </a:r>
                      <a:endParaRPr lang="en-US" dirty="0"/>
                    </a:p>
                  </a:txBody>
                  <a:tcPr/>
                </a:tc>
                <a:tc>
                  <a:txBody>
                    <a:bodyPr/>
                    <a:lstStyle/>
                    <a:p>
                      <a:r>
                        <a:rPr lang="en-US" dirty="0" smtClean="0"/>
                        <a:t>Change sign</a:t>
                      </a:r>
                      <a:endParaRPr lang="en-US" dirty="0"/>
                    </a:p>
                  </a:txBody>
                  <a:tcPr/>
                </a:tc>
              </a:tr>
              <a:tr h="623639">
                <a:tc>
                  <a:txBody>
                    <a:bodyPr/>
                    <a:lstStyle/>
                    <a:p>
                      <a:r>
                        <a:rPr lang="en-US" dirty="0" smtClean="0"/>
                        <a:t>Add Reactions</a:t>
                      </a:r>
                      <a:endParaRPr lang="en-US" dirty="0"/>
                    </a:p>
                  </a:txBody>
                  <a:tcPr/>
                </a:tc>
                <a:tc>
                  <a:txBody>
                    <a:bodyPr/>
                    <a:lstStyle/>
                    <a:p>
                      <a:r>
                        <a:rPr lang="en-US" dirty="0" smtClean="0"/>
                        <a:t>Multiply</a:t>
                      </a:r>
                      <a:r>
                        <a:rPr lang="en-US" baseline="0" dirty="0" smtClean="0"/>
                        <a:t> values</a:t>
                      </a:r>
                      <a:endParaRPr lang="en-US" dirty="0"/>
                    </a:p>
                  </a:txBody>
                  <a:tcPr/>
                </a:tc>
                <a:tc>
                  <a:txBody>
                    <a:bodyPr/>
                    <a:lstStyle/>
                    <a:p>
                      <a:r>
                        <a:rPr lang="en-US" dirty="0" smtClean="0"/>
                        <a:t>Add Values</a:t>
                      </a:r>
                      <a:endParaRPr lang="en-US" dirty="0"/>
                    </a:p>
                  </a:txBody>
                  <a:tcPr/>
                </a:tc>
                <a:tc>
                  <a:txBody>
                    <a:bodyPr/>
                    <a:lstStyle/>
                    <a:p>
                      <a:r>
                        <a:rPr lang="en-US" dirty="0" smtClean="0"/>
                        <a:t>Add values</a:t>
                      </a:r>
                      <a:endParaRPr lang="en-US" dirty="0"/>
                    </a:p>
                  </a:txBody>
                  <a:tcPr/>
                </a:tc>
              </a:tr>
            </a:tbl>
          </a:graphicData>
        </a:graphic>
      </p:graphicFrame>
      <p:sp>
        <p:nvSpPr>
          <p:cNvPr id="13" name="Content Placeholder 12"/>
          <p:cNvSpPr txBox="1">
            <a:spLocks/>
          </p:cNvSpPr>
          <p:nvPr/>
        </p:nvSpPr>
        <p:spPr>
          <a:xfrm>
            <a:off x="764858" y="2607423"/>
            <a:ext cx="3657600" cy="4140200"/>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itchFamily="2" charset="2"/>
              <a:buNone/>
            </a:pPr>
            <a:endParaRPr lang="en-US" smtClean="0"/>
          </a:p>
          <a:p>
            <a:endParaRPr lang="en-US" dirty="0"/>
          </a:p>
        </p:txBody>
      </p:sp>
      <p:grpSp>
        <p:nvGrpSpPr>
          <p:cNvPr id="22" name="Group 21"/>
          <p:cNvGrpSpPr/>
          <p:nvPr/>
        </p:nvGrpSpPr>
        <p:grpSpPr>
          <a:xfrm>
            <a:off x="0" y="1111244"/>
            <a:ext cx="9117367" cy="5677216"/>
            <a:chOff x="3719062" y="659868"/>
            <a:chExt cx="9117367" cy="5677216"/>
          </a:xfrm>
        </p:grpSpPr>
        <p:grpSp>
          <p:nvGrpSpPr>
            <p:cNvPr id="21" name="Group 20"/>
            <p:cNvGrpSpPr/>
            <p:nvPr/>
          </p:nvGrpSpPr>
          <p:grpSpPr>
            <a:xfrm>
              <a:off x="3719062" y="659868"/>
              <a:ext cx="9117367" cy="5677216"/>
              <a:chOff x="17072" y="204186"/>
              <a:chExt cx="9117367" cy="5677216"/>
            </a:xfrm>
          </p:grpSpPr>
          <p:sp>
            <p:nvSpPr>
              <p:cNvPr id="9" name="Rectangle 8"/>
              <p:cNvSpPr/>
              <p:nvPr/>
            </p:nvSpPr>
            <p:spPr>
              <a:xfrm>
                <a:off x="17072" y="204186"/>
                <a:ext cx="9117367" cy="56772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5185693" y="2502371"/>
                <a:ext cx="3720919" cy="2793604"/>
              </a:xfrm>
              <a:prstGeom prst="rect">
                <a:avLst/>
              </a:prstGeom>
            </p:spPr>
          </p:pic>
          <p:pic>
            <p:nvPicPr>
              <p:cNvPr id="12" name="Content Placeholder 18"/>
              <p:cNvPicPr>
                <a:picLocks noChangeAspect="1"/>
              </p:cNvPicPr>
              <p:nvPr/>
            </p:nvPicPr>
            <p:blipFill>
              <a:blip r:embed="rId3"/>
              <a:stretch>
                <a:fillRect/>
              </a:stretch>
            </p:blipFill>
            <p:spPr>
              <a:xfrm>
                <a:off x="118973" y="2093769"/>
                <a:ext cx="4814412" cy="3610809"/>
              </a:xfrm>
              <a:prstGeom prst="rect">
                <a:avLst/>
              </a:prstGeom>
            </p:spPr>
          </p:pic>
        </p:grpSp>
        <p:sp>
          <p:nvSpPr>
            <p:cNvPr id="14" name="TextBox 13"/>
            <p:cNvSpPr txBox="1"/>
            <p:nvPr/>
          </p:nvSpPr>
          <p:spPr>
            <a:xfrm>
              <a:off x="10748142" y="1138535"/>
              <a:ext cx="979575" cy="923330"/>
            </a:xfrm>
            <a:prstGeom prst="rect">
              <a:avLst/>
            </a:prstGeom>
            <a:noFill/>
          </p:spPr>
          <p:txBody>
            <a:bodyPr wrap="square" rtlCol="0">
              <a:spAutoFit/>
            </a:bodyPr>
            <a:lstStyle/>
            <a:p>
              <a:r>
                <a:rPr lang="en-US" dirty="0" smtClean="0">
                  <a:hlinkClick r:id="rId4"/>
                </a:rPr>
                <a:t>Source</a:t>
              </a:r>
              <a:endParaRPr lang="en-US" dirty="0" smtClean="0">
                <a:hlinkClick r:id=""/>
              </a:endParaRPr>
            </a:p>
            <a:p>
              <a:r>
                <a:rPr lang="en-US" dirty="0" smtClean="0">
                  <a:hlinkClick r:id=""/>
                </a:rPr>
                <a:t>Source</a:t>
              </a:r>
              <a:endParaRPr lang="en-US" dirty="0" smtClean="0"/>
            </a:p>
            <a:p>
              <a:r>
                <a:rPr lang="en-US" dirty="0" smtClean="0">
                  <a:hlinkClick r:id="rId5"/>
                </a:rPr>
                <a:t>Source</a:t>
              </a:r>
              <a:endParaRPr lang="en-US" dirty="0"/>
            </a:p>
          </p:txBody>
        </p:sp>
        <p:sp>
          <p:nvSpPr>
            <p:cNvPr id="16" name="TextBox 15"/>
            <p:cNvSpPr txBox="1"/>
            <p:nvPr/>
          </p:nvSpPr>
          <p:spPr>
            <a:xfrm>
              <a:off x="10705428" y="898963"/>
              <a:ext cx="1146581" cy="646331"/>
            </a:xfrm>
            <a:prstGeom prst="rect">
              <a:avLst/>
            </a:prstGeom>
            <a:noFill/>
          </p:spPr>
          <p:txBody>
            <a:bodyPr wrap="square" rtlCol="0">
              <a:spAutoFit/>
            </a:bodyPr>
            <a:lstStyle/>
            <a:p>
              <a:r>
                <a:rPr lang="en-US" dirty="0" smtClean="0">
                  <a:hlinkClick r:id="rId6"/>
                </a:rPr>
                <a:t>Video</a:t>
              </a:r>
              <a:endParaRPr lang="en-US" dirty="0" smtClean="0"/>
            </a:p>
            <a:p>
              <a:endParaRPr lang="en-US" dirty="0"/>
            </a:p>
          </p:txBody>
        </p:sp>
        <p:sp>
          <p:nvSpPr>
            <p:cNvPr id="17" name="Rectangle 16"/>
            <p:cNvSpPr/>
            <p:nvPr/>
          </p:nvSpPr>
          <p:spPr>
            <a:xfrm>
              <a:off x="4624639" y="1057924"/>
              <a:ext cx="5262979" cy="584776"/>
            </a:xfrm>
            <a:prstGeom prst="rect">
              <a:avLst/>
            </a:prstGeom>
            <a:noFill/>
          </p:spPr>
          <p:txBody>
            <a:bodyPr wrap="none" lIns="91440" tIns="45720" rIns="91440" bIns="45720">
              <a:spAutoFit/>
            </a:bodyPr>
            <a:lstStyle/>
            <a:p>
              <a:pPr algn="ctr"/>
              <a:r>
                <a:rPr lang="en-US" sz="3200" b="1" cap="none" spc="0" dirty="0" smtClean="0">
                  <a:ln w="22225">
                    <a:solidFill>
                      <a:schemeClr val="accent2"/>
                    </a:solidFill>
                    <a:prstDash val="solid"/>
                  </a:ln>
                  <a:solidFill>
                    <a:schemeClr val="accent2">
                      <a:lumMod val="40000"/>
                      <a:lumOff val="60000"/>
                    </a:schemeClr>
                  </a:solidFill>
                  <a:effectLst/>
                </a:rPr>
                <a:t>Coupled Reactions and K</a:t>
              </a:r>
              <a:endParaRPr lang="en-US" sz="3200" b="1" cap="none" spc="0" dirty="0">
                <a:ln w="22225">
                  <a:solidFill>
                    <a:schemeClr val="accent2"/>
                  </a:solidFill>
                  <a:prstDash val="solid"/>
                </a:ln>
                <a:solidFill>
                  <a:schemeClr val="accent2">
                    <a:lumMod val="40000"/>
                    <a:lumOff val="60000"/>
                  </a:schemeClr>
                </a:solidFill>
                <a:effectLst/>
              </a:endParaRPr>
            </a:p>
          </p:txBody>
        </p:sp>
      </p:grpSp>
    </p:spTree>
    <p:extLst>
      <p:ext uri="{BB962C8B-B14F-4D97-AF65-F5344CB8AC3E}">
        <p14:creationId xmlns:p14="http://schemas.microsoft.com/office/powerpoint/2010/main" val="145119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6979" y="-13187"/>
            <a:ext cx="8863004" cy="1116106"/>
          </a:xfrm>
        </p:spPr>
        <p:txBody>
          <a:bodyPr/>
          <a:lstStyle/>
          <a:p>
            <a:r>
              <a:rPr lang="en-US" b="1" dirty="0"/>
              <a:t> </a:t>
            </a:r>
            <a:r>
              <a:rPr lang="en-US" b="1" dirty="0" smtClean="0"/>
              <a:t>              Is it thermo, kinetics, or K?	</a:t>
            </a:r>
            <a:r>
              <a:rPr lang="en-US" dirty="0" smtClean="0"/>
              <a:t>				</a:t>
            </a:r>
            <a:endParaRPr lang="en-US" dirty="0"/>
          </a:p>
        </p:txBody>
      </p:sp>
      <p:sp>
        <p:nvSpPr>
          <p:cNvPr id="10" name="TextBox 9"/>
          <p:cNvSpPr txBox="1"/>
          <p:nvPr/>
        </p:nvSpPr>
        <p:spPr>
          <a:xfrm>
            <a:off x="8016381" y="2036449"/>
            <a:ext cx="979575" cy="646331"/>
          </a:xfrm>
          <a:prstGeom prst="rect">
            <a:avLst/>
          </a:prstGeom>
          <a:noFill/>
        </p:spPr>
        <p:txBody>
          <a:bodyPr wrap="square" rtlCol="0">
            <a:spAutoFit/>
          </a:bodyPr>
          <a:lstStyle/>
          <a:p>
            <a:r>
              <a:rPr lang="en-US" dirty="0" smtClean="0">
                <a:hlinkClick r:id="rId2"/>
              </a:rPr>
              <a:t>Source</a:t>
            </a:r>
            <a:endParaRPr lang="en-US" dirty="0" smtClean="0"/>
          </a:p>
          <a:p>
            <a:r>
              <a:rPr lang="en-US" dirty="0" smtClean="0">
                <a:hlinkClick r:id="rId3"/>
              </a:rPr>
              <a:t>Source</a:t>
            </a:r>
            <a:endParaRPr lang="en-US" dirty="0"/>
          </a:p>
        </p:txBody>
      </p:sp>
      <p:sp>
        <p:nvSpPr>
          <p:cNvPr id="12" name="TextBox 11"/>
          <p:cNvSpPr txBox="1"/>
          <p:nvPr/>
        </p:nvSpPr>
        <p:spPr>
          <a:xfrm>
            <a:off x="8088546" y="1534838"/>
            <a:ext cx="894959" cy="646331"/>
          </a:xfrm>
          <a:prstGeom prst="rect">
            <a:avLst/>
          </a:prstGeom>
          <a:noFill/>
        </p:spPr>
        <p:txBody>
          <a:bodyPr wrap="square" rtlCol="0">
            <a:spAutoFit/>
          </a:bodyPr>
          <a:lstStyle/>
          <a:p>
            <a:endParaRPr lang="en-US" dirty="0" smtClean="0"/>
          </a:p>
          <a:p>
            <a:r>
              <a:rPr lang="en-US" dirty="0" smtClean="0">
                <a:hlinkClick r:id="rId4"/>
              </a:rPr>
              <a:t>Video</a:t>
            </a:r>
            <a:endParaRPr lang="en-US" dirty="0"/>
          </a:p>
        </p:txBody>
      </p:sp>
      <p:sp>
        <p:nvSpPr>
          <p:cNvPr id="20" name="Rectangle 19"/>
          <p:cNvSpPr/>
          <p:nvPr/>
        </p:nvSpPr>
        <p:spPr>
          <a:xfrm>
            <a:off x="3427443" y="4207266"/>
            <a:ext cx="518091" cy="369332"/>
          </a:xfrm>
          <a:prstGeom prst="rect">
            <a:avLst/>
          </a:prstGeom>
          <a:solidFill>
            <a:schemeClr val="bg1"/>
          </a:solidFill>
          <a:ln w="38100">
            <a:solidFill>
              <a:schemeClr val="tx1"/>
            </a:solidFill>
          </a:ln>
        </p:spPr>
        <p:txBody>
          <a:bodyPr wrap="none">
            <a:spAutoFit/>
          </a:bodyPr>
          <a:lstStyle/>
          <a:p>
            <a:r>
              <a:rPr lang="el-GR" b="1" dirty="0" smtClean="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H</a:t>
            </a:r>
            <a:endParaRPr lang="en-US" dirty="0"/>
          </a:p>
        </p:txBody>
      </p:sp>
      <p:grpSp>
        <p:nvGrpSpPr>
          <p:cNvPr id="22" name="Group 21"/>
          <p:cNvGrpSpPr/>
          <p:nvPr/>
        </p:nvGrpSpPr>
        <p:grpSpPr>
          <a:xfrm>
            <a:off x="0" y="652092"/>
            <a:ext cx="9144000" cy="6256759"/>
            <a:chOff x="953910" y="5388625"/>
            <a:chExt cx="9144000" cy="6256759"/>
          </a:xfrm>
        </p:grpSpPr>
        <p:sp>
          <p:nvSpPr>
            <p:cNvPr id="11" name="TextBox 10"/>
            <p:cNvSpPr txBox="1"/>
            <p:nvPr/>
          </p:nvSpPr>
          <p:spPr>
            <a:xfrm>
              <a:off x="953910" y="10445055"/>
              <a:ext cx="9144000" cy="1200329"/>
            </a:xfrm>
            <a:prstGeom prst="rect">
              <a:avLst/>
            </a:prstGeom>
            <a:noFill/>
          </p:spPr>
          <p:txBody>
            <a:bodyPr wrap="square" rtlCol="0">
              <a:spAutoFit/>
            </a:bodyPr>
            <a:lstStyle/>
            <a:p>
              <a:r>
                <a:rPr lang="en-US" dirty="0" smtClean="0"/>
                <a:t>L 5.18:    </a:t>
              </a:r>
              <a:r>
                <a:rPr lang="en-US" dirty="0"/>
                <a:t>E</a:t>
              </a:r>
              <a:r>
                <a:rPr lang="en-US" dirty="0" smtClean="0"/>
                <a:t>xplain </a:t>
              </a:r>
              <a:r>
                <a:rPr lang="en-US" dirty="0"/>
                <a:t>why a thermodynamically favored chemical reaction may not produce large amounts of product (based on consideration of both initial conditions and kinetic effects), or why a thermodynamically </a:t>
              </a:r>
              <a:r>
                <a:rPr lang="en-US" dirty="0" err="1"/>
                <a:t>unfavored</a:t>
              </a:r>
              <a:r>
                <a:rPr lang="en-US" dirty="0"/>
                <a:t> chemical reaction can produce large amounts of product for certain sets of initial conditions. </a:t>
              </a:r>
            </a:p>
          </p:txBody>
        </p:sp>
        <p:sp>
          <p:nvSpPr>
            <p:cNvPr id="21" name="Rectangle 20"/>
            <p:cNvSpPr/>
            <p:nvPr/>
          </p:nvSpPr>
          <p:spPr>
            <a:xfrm>
              <a:off x="2009734" y="5388625"/>
              <a:ext cx="6816710" cy="512089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smtClean="0">
                <a:ln w="3175">
                  <a:solidFill>
                    <a:schemeClr val="tx1"/>
                  </a:solidFill>
                </a:ln>
              </a:endParaRPr>
            </a:p>
            <a:p>
              <a:pPr algn="ctr"/>
              <a:r>
                <a:rPr lang="en-US" sz="2000" b="1" dirty="0" smtClean="0">
                  <a:ln w="3175">
                    <a:solidFill>
                      <a:schemeClr val="tx1"/>
                    </a:solidFill>
                  </a:ln>
                </a:rPr>
                <a:t>THERMODYNAMICALLY  FAVORABLE</a:t>
              </a:r>
            </a:p>
            <a:p>
              <a:pPr algn="ctr"/>
              <a:endParaRPr lang="en-US" sz="2000" b="1" dirty="0">
                <a:ln w="3175">
                  <a:solidFill>
                    <a:schemeClr val="tx1"/>
                  </a:solidFill>
                </a:ln>
              </a:endParaRPr>
            </a:p>
            <a:p>
              <a:pPr algn="ctr"/>
              <a:r>
                <a:rPr lang="en-US" sz="2000" b="1" dirty="0" smtClean="0">
                  <a:ln w="3175">
                    <a:solidFill>
                      <a:schemeClr val="tx1"/>
                    </a:solidFill>
                  </a:ln>
                </a:rPr>
                <a:t>Kinetics tells us how </a:t>
              </a:r>
              <a:r>
                <a:rPr lang="en-US" sz="2000" b="1" dirty="0" smtClean="0">
                  <a:ln w="3175">
                    <a:solidFill>
                      <a:schemeClr val="tx1"/>
                    </a:solidFill>
                  </a:ln>
                  <a:solidFill>
                    <a:schemeClr val="accent6">
                      <a:lumMod val="60000"/>
                      <a:lumOff val="40000"/>
                    </a:schemeClr>
                  </a:solidFill>
                </a:rPr>
                <a:t>FAST</a:t>
              </a:r>
              <a:r>
                <a:rPr lang="en-US" sz="2000" b="1" dirty="0" smtClean="0">
                  <a:ln w="3175">
                    <a:solidFill>
                      <a:schemeClr val="tx1"/>
                    </a:solidFill>
                  </a:ln>
                </a:rPr>
                <a:t> a reaction will proceed.</a:t>
              </a:r>
            </a:p>
            <a:p>
              <a:pPr algn="ctr"/>
              <a:r>
                <a:rPr lang="en-US" sz="2000" b="1" dirty="0" smtClean="0">
                  <a:ln w="3175">
                    <a:solidFill>
                      <a:schemeClr val="tx1"/>
                    </a:solidFill>
                  </a:ln>
                </a:rPr>
                <a:t>Equilibrium tells us how </a:t>
              </a:r>
              <a:r>
                <a:rPr lang="en-US" sz="2000" b="1" dirty="0" smtClean="0">
                  <a:ln w="3175">
                    <a:solidFill>
                      <a:schemeClr val="tx1"/>
                    </a:solidFill>
                  </a:ln>
                  <a:solidFill>
                    <a:schemeClr val="accent6">
                      <a:lumMod val="60000"/>
                      <a:lumOff val="40000"/>
                    </a:schemeClr>
                  </a:solidFill>
                </a:rPr>
                <a:t>FAR</a:t>
              </a:r>
              <a:r>
                <a:rPr lang="en-US" sz="2000" b="1" dirty="0" smtClean="0">
                  <a:ln w="3175">
                    <a:solidFill>
                      <a:schemeClr val="tx1"/>
                    </a:solidFill>
                  </a:ln>
                </a:rPr>
                <a:t> a reaction proceeds.</a:t>
              </a:r>
            </a:p>
            <a:p>
              <a:pPr algn="ctr"/>
              <a:r>
                <a:rPr lang="en-US" sz="2000" b="1" dirty="0" smtClean="0">
                  <a:ln w="3175">
                    <a:solidFill>
                      <a:schemeClr val="tx1"/>
                    </a:solidFill>
                  </a:ln>
                </a:rPr>
                <a:t>Thermodynamics tells us whether or not the reaction is </a:t>
              </a:r>
              <a:r>
                <a:rPr lang="en-US" sz="2000" b="1" dirty="0" smtClean="0">
                  <a:ln w="3175">
                    <a:solidFill>
                      <a:schemeClr val="tx1"/>
                    </a:solidFill>
                  </a:ln>
                  <a:solidFill>
                    <a:schemeClr val="accent6">
                      <a:lumMod val="60000"/>
                      <a:lumOff val="40000"/>
                    </a:schemeClr>
                  </a:solidFill>
                </a:rPr>
                <a:t>FAVORABLE</a:t>
              </a:r>
              <a:r>
                <a:rPr lang="en-US" sz="2000" b="1" dirty="0" smtClean="0">
                  <a:ln w="3175">
                    <a:solidFill>
                      <a:schemeClr val="tx1"/>
                    </a:solidFill>
                  </a:ln>
                </a:rPr>
                <a:t> at a given temperature.</a:t>
              </a:r>
            </a:p>
            <a:p>
              <a:pPr algn="ctr"/>
              <a:endParaRPr lang="en-US" sz="2000" b="1" dirty="0">
                <a:ln w="3175">
                  <a:solidFill>
                    <a:schemeClr val="tx1"/>
                  </a:solidFill>
                </a:ln>
              </a:endParaRPr>
            </a:p>
            <a:p>
              <a:pPr algn="ctr"/>
              <a:endParaRPr lang="en-US" sz="2000" b="1" dirty="0">
                <a:ln w="3175">
                  <a:solidFill>
                    <a:schemeClr val="tx1"/>
                  </a:solidFill>
                </a:ln>
              </a:endParaRPr>
            </a:p>
            <a:p>
              <a:pPr algn="ctr"/>
              <a:r>
                <a:rPr lang="en-US" sz="2000" b="1" dirty="0" smtClean="0">
                  <a:ln w="3175">
                    <a:solidFill>
                      <a:schemeClr val="tx1"/>
                    </a:solidFill>
                  </a:ln>
                </a:rPr>
                <a:t>A reaction that is thermodynamically favorable will form more products at equilibrium </a:t>
              </a:r>
              <a:r>
                <a:rPr lang="en-US" sz="2000" b="1" dirty="0" smtClean="0">
                  <a:ln w="3175">
                    <a:solidFill>
                      <a:schemeClr val="tx1"/>
                    </a:solidFill>
                  </a:ln>
                  <a:solidFill>
                    <a:schemeClr val="accent6">
                      <a:lumMod val="60000"/>
                      <a:lumOff val="40000"/>
                    </a:schemeClr>
                  </a:solidFill>
                </a:rPr>
                <a:t>BUT</a:t>
              </a:r>
              <a:r>
                <a:rPr lang="en-US" sz="2000" b="1" dirty="0" smtClean="0">
                  <a:ln w="3175">
                    <a:solidFill>
                      <a:schemeClr val="tx1"/>
                    </a:solidFill>
                  </a:ln>
                </a:rPr>
                <a:t> the reaction may be so </a:t>
              </a:r>
              <a:r>
                <a:rPr lang="en-US" sz="2000" b="1" dirty="0" smtClean="0">
                  <a:ln w="3175">
                    <a:solidFill>
                      <a:schemeClr val="tx1"/>
                    </a:solidFill>
                  </a:ln>
                  <a:solidFill>
                    <a:schemeClr val="accent6">
                      <a:lumMod val="60000"/>
                      <a:lumOff val="40000"/>
                    </a:schemeClr>
                  </a:solidFill>
                </a:rPr>
                <a:t>SLOW</a:t>
              </a:r>
              <a:r>
                <a:rPr lang="en-US" sz="2000" b="1" dirty="0" smtClean="0">
                  <a:ln w="3175">
                    <a:solidFill>
                      <a:schemeClr val="tx1"/>
                    </a:solidFill>
                  </a:ln>
                </a:rPr>
                <a:t> that few products form in a reasonable amount of time.</a:t>
              </a:r>
              <a:endParaRPr lang="en-US" sz="2000" b="1" dirty="0">
                <a:ln w="3175">
                  <a:solidFill>
                    <a:schemeClr val="tx1"/>
                  </a:solidFill>
                </a:ln>
              </a:endParaRPr>
            </a:p>
          </p:txBody>
        </p:sp>
      </p:grpSp>
      <p:grpSp>
        <p:nvGrpSpPr>
          <p:cNvPr id="8" name="Group 7"/>
          <p:cNvGrpSpPr/>
          <p:nvPr/>
        </p:nvGrpSpPr>
        <p:grpSpPr>
          <a:xfrm>
            <a:off x="394621" y="590977"/>
            <a:ext cx="7621760" cy="5243122"/>
            <a:chOff x="-692733" y="-542743"/>
            <a:chExt cx="7621760" cy="5243122"/>
          </a:xfrm>
        </p:grpSpPr>
        <p:sp>
          <p:nvSpPr>
            <p:cNvPr id="6" name="Rectangle 5"/>
            <p:cNvSpPr/>
            <p:nvPr/>
          </p:nvSpPr>
          <p:spPr>
            <a:xfrm>
              <a:off x="-692733" y="-542743"/>
              <a:ext cx="7621760" cy="524312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smtClean="0">
                <a:ln>
                  <a:solidFill>
                    <a:schemeClr val="tx1"/>
                  </a:solidFill>
                </a:ln>
                <a:latin typeface="Arial" panose="020B0604020202020204" pitchFamily="34" charset="0"/>
                <a:cs typeface="Arial" panose="020B0604020202020204" pitchFamily="34" charset="0"/>
              </a:endParaRPr>
            </a:p>
            <a:p>
              <a:pPr algn="ctr"/>
              <a:endParaRPr lang="en-US" b="1" dirty="0">
                <a:ln>
                  <a:solidFill>
                    <a:schemeClr val="tx1"/>
                  </a:solidFill>
                </a:ln>
                <a:latin typeface="Arial" panose="020B0604020202020204" pitchFamily="34" charset="0"/>
                <a:cs typeface="Arial" panose="020B0604020202020204" pitchFamily="34" charset="0"/>
              </a:endParaRPr>
            </a:p>
            <a:p>
              <a:pPr algn="ctr"/>
              <a:endParaRPr lang="en-US" b="1" dirty="0" smtClean="0">
                <a:ln>
                  <a:solidFill>
                    <a:schemeClr val="tx1"/>
                  </a:solidFill>
                </a:ln>
                <a:latin typeface="Arial" panose="020B0604020202020204" pitchFamily="34" charset="0"/>
                <a:cs typeface="Arial" panose="020B0604020202020204" pitchFamily="34" charset="0"/>
              </a:endParaRPr>
            </a:p>
            <a:p>
              <a:pPr algn="ctr"/>
              <a:r>
                <a:rPr lang="en-US" b="1" dirty="0" smtClean="0">
                  <a:ln>
                    <a:solidFill>
                      <a:schemeClr val="tx1"/>
                    </a:solidFill>
                  </a:ln>
                  <a:latin typeface="Arial" panose="020B0604020202020204" pitchFamily="34" charset="0"/>
                  <a:cs typeface="Arial" panose="020B0604020202020204" pitchFamily="34" charset="0"/>
                </a:rPr>
                <a:t>The free energy at non-standard, non-equilibrium states is given by:</a:t>
              </a:r>
            </a:p>
            <a:p>
              <a:pPr algn="ctr"/>
              <a:endParaRPr lang="en-US" b="1" dirty="0" smtClean="0">
                <a:ln>
                  <a:solidFill>
                    <a:schemeClr val="tx1"/>
                  </a:solidFill>
                </a:ln>
                <a:latin typeface="Arial" panose="020B0604020202020204" pitchFamily="34" charset="0"/>
                <a:cs typeface="Arial" panose="020B0604020202020204" pitchFamily="34" charset="0"/>
              </a:endParaRPr>
            </a:p>
            <a:p>
              <a:pPr algn="ctr"/>
              <a:endParaRPr lang="en-US" b="1" dirty="0">
                <a:ln>
                  <a:solidFill>
                    <a:schemeClr val="tx1"/>
                  </a:solidFill>
                </a:ln>
                <a:latin typeface="Arial" panose="020B0604020202020204" pitchFamily="34" charset="0"/>
                <a:cs typeface="Arial" panose="020B0604020202020204" pitchFamily="34" charset="0"/>
              </a:endParaRPr>
            </a:p>
            <a:p>
              <a:pPr algn="ctr"/>
              <a:r>
                <a:rPr lang="en-US" b="1" dirty="0" smtClean="0">
                  <a:ln>
                    <a:solidFill>
                      <a:schemeClr val="tx1"/>
                    </a:solidFill>
                  </a:ln>
                  <a:latin typeface="Arial" panose="020B0604020202020204" pitchFamily="34" charset="0"/>
                  <a:cs typeface="Arial" panose="020B0604020202020204" pitchFamily="34" charset="0"/>
                </a:rPr>
                <a:t>At Equilibrium, </a:t>
              </a:r>
              <a:r>
                <a:rPr lang="el-GR" b="1" dirty="0" smtClean="0">
                  <a:ln>
                    <a:solidFill>
                      <a:schemeClr val="tx1"/>
                    </a:solidFill>
                  </a:ln>
                  <a:latin typeface="Arial" panose="020B0604020202020204" pitchFamily="34" charset="0"/>
                  <a:cs typeface="Arial" panose="020B0604020202020204" pitchFamily="34" charset="0"/>
                </a:rPr>
                <a:t>Δ</a:t>
              </a:r>
              <a:r>
                <a:rPr lang="en-US" b="1" dirty="0" smtClean="0">
                  <a:ln>
                    <a:solidFill>
                      <a:schemeClr val="tx1"/>
                    </a:solidFill>
                  </a:ln>
                  <a:latin typeface="Arial" panose="020B0604020202020204" pitchFamily="34" charset="0"/>
                  <a:cs typeface="Arial" panose="020B0604020202020204" pitchFamily="34" charset="0"/>
                </a:rPr>
                <a:t>G = 0 and Q becomes “K”</a:t>
              </a:r>
            </a:p>
            <a:p>
              <a:pPr algn="ctr"/>
              <a:endParaRPr lang="en-US" b="1" dirty="0">
                <a:ln>
                  <a:solidFill>
                    <a:schemeClr val="tx1"/>
                  </a:solidFill>
                </a:ln>
                <a:latin typeface="Arial" panose="020B0604020202020204" pitchFamily="34" charset="0"/>
                <a:cs typeface="Arial" panose="020B0604020202020204" pitchFamily="34" charset="0"/>
              </a:endParaRPr>
            </a:p>
            <a:p>
              <a:pPr algn="ctr"/>
              <a:endParaRPr lang="en-US" b="1" dirty="0" smtClean="0">
                <a:ln>
                  <a:solidFill>
                    <a:schemeClr val="tx1"/>
                  </a:solidFill>
                </a:ln>
                <a:latin typeface="Arial" panose="020B0604020202020204" pitchFamily="34" charset="0"/>
                <a:cs typeface="Arial" panose="020B0604020202020204" pitchFamily="34" charset="0"/>
              </a:endParaRPr>
            </a:p>
            <a:p>
              <a:pPr algn="ctr"/>
              <a:r>
                <a:rPr lang="en-US" sz="2000" b="1" dirty="0" smtClean="0">
                  <a:ln>
                    <a:solidFill>
                      <a:schemeClr val="tx1"/>
                    </a:solidFill>
                  </a:ln>
                  <a:latin typeface="Arial" panose="020B0604020202020204" pitchFamily="34" charset="0"/>
                  <a:cs typeface="Arial" panose="020B0604020202020204" pitchFamily="34" charset="0"/>
                </a:rPr>
                <a:t>Thermodynamically favorable (aka spontaneous) means a reaction is PRODUCT favored at a given temperature.</a:t>
              </a:r>
            </a:p>
            <a:p>
              <a:pPr algn="ctr"/>
              <a:endParaRPr lang="en-US" b="1" dirty="0">
                <a:ln>
                  <a:solidFill>
                    <a:schemeClr val="tx1"/>
                  </a:solidFill>
                </a:ln>
                <a:latin typeface="Arial" panose="020B0604020202020204" pitchFamily="34" charset="0"/>
                <a:cs typeface="Arial" panose="020B0604020202020204" pitchFamily="34" charset="0"/>
              </a:endParaRPr>
            </a:p>
            <a:p>
              <a:pPr algn="ctr"/>
              <a:endParaRPr lang="en-US" b="1" dirty="0" smtClean="0">
                <a:ln>
                  <a:solidFill>
                    <a:schemeClr val="tx1"/>
                  </a:solidFill>
                </a:ln>
                <a:latin typeface="Arial" panose="020B0604020202020204" pitchFamily="34" charset="0"/>
                <a:cs typeface="Arial" panose="020B0604020202020204" pitchFamily="34" charset="0"/>
              </a:endParaRPr>
            </a:p>
            <a:p>
              <a:pPr algn="ctr"/>
              <a:endParaRPr lang="en-US" b="1" dirty="0">
                <a:ln>
                  <a:solidFill>
                    <a:schemeClr val="tx1"/>
                  </a:solidFill>
                </a:ln>
                <a:latin typeface="Arial" panose="020B0604020202020204" pitchFamily="34" charset="0"/>
                <a:cs typeface="Arial" panose="020B0604020202020204" pitchFamily="34" charset="0"/>
              </a:endParaRPr>
            </a:p>
            <a:p>
              <a:pPr algn="ctr"/>
              <a:r>
                <a:rPr lang="en-US" dirty="0" smtClean="0"/>
                <a:t> </a:t>
              </a:r>
              <a:endParaRPr lang="en-US" dirty="0"/>
            </a:p>
          </p:txBody>
        </p:sp>
        <p:sp>
          <p:nvSpPr>
            <p:cNvPr id="13" name="TextBox 12"/>
            <p:cNvSpPr txBox="1"/>
            <p:nvPr/>
          </p:nvSpPr>
          <p:spPr>
            <a:xfrm>
              <a:off x="2265360" y="1495500"/>
              <a:ext cx="1885453" cy="369332"/>
            </a:xfrm>
            <a:prstGeom prst="rect">
              <a:avLst/>
            </a:prstGeom>
            <a:solidFill>
              <a:schemeClr val="bg1"/>
            </a:solidFill>
            <a:ln w="28575">
              <a:solidFill>
                <a:schemeClr val="tx1"/>
              </a:solidFill>
            </a:ln>
          </p:spPr>
          <p:txBody>
            <a:bodyPr wrap="none" rtlCol="0">
              <a:spAutoFit/>
            </a:bodyPr>
            <a:lstStyle/>
            <a:p>
              <a:r>
                <a:rPr lang="el-GR" b="1" dirty="0" smtClean="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G</a:t>
              </a:r>
              <a:r>
                <a:rPr lang="en-US" b="1" baseline="30000" dirty="0" smtClean="0">
                  <a:latin typeface="Arial" panose="020B0604020202020204" pitchFamily="34" charset="0"/>
                  <a:cs typeface="Arial" panose="020B0604020202020204" pitchFamily="34" charset="0"/>
                </a:rPr>
                <a:t>o </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RT</a:t>
              </a:r>
              <a:r>
                <a:rPr lang="en-US" b="1" i="1" dirty="0" err="1" smtClean="0">
                  <a:latin typeface="Arial" panose="020B0604020202020204" pitchFamily="34" charset="0"/>
                  <a:cs typeface="Arial" panose="020B0604020202020204" pitchFamily="34" charset="0"/>
                </a:rPr>
                <a:t>ln</a:t>
              </a:r>
              <a:r>
                <a:rPr lang="en-US" b="1" dirty="0" smtClean="0">
                  <a:latin typeface="Arial" panose="020B0604020202020204" pitchFamily="34" charset="0"/>
                  <a:cs typeface="Arial" panose="020B0604020202020204" pitchFamily="34" charset="0"/>
                </a:rPr>
                <a:t>(</a:t>
              </a:r>
              <a:r>
                <a:rPr lang="en-US" b="1" i="1" dirty="0" smtClean="0">
                  <a:latin typeface="Arial" panose="020B0604020202020204" pitchFamily="34" charset="0"/>
                  <a:cs typeface="Arial" panose="020B0604020202020204" pitchFamily="34" charset="0"/>
                </a:rPr>
                <a:t>K)</a:t>
              </a:r>
              <a:r>
                <a:rPr lang="en-US" b="1" dirty="0" smtClean="0">
                  <a:latin typeface="Arial" panose="020B0604020202020204" pitchFamily="34" charset="0"/>
                  <a:cs typeface="Arial" panose="020B0604020202020204" pitchFamily="34" charset="0"/>
                </a:rPr>
                <a:t> </a:t>
              </a:r>
              <a:r>
                <a:rPr lang="en-US" b="1" baseline="30000" dirty="0" smtClean="0">
                  <a:latin typeface="Arial" panose="020B0604020202020204" pitchFamily="34" charset="0"/>
                  <a:cs typeface="Arial" panose="020B0604020202020204" pitchFamily="34" charset="0"/>
                </a:rPr>
                <a:t> </a:t>
              </a:r>
              <a:endParaRPr lang="en-US" b="1" baseline="30000" dirty="0">
                <a:latin typeface="Arial" panose="020B0604020202020204" pitchFamily="34" charset="0"/>
                <a:cs typeface="Arial" panose="020B0604020202020204" pitchFamily="34" charset="0"/>
              </a:endParaRPr>
            </a:p>
          </p:txBody>
        </p:sp>
        <p:sp>
          <p:nvSpPr>
            <p:cNvPr id="14" name="TextBox 13"/>
            <p:cNvSpPr txBox="1"/>
            <p:nvPr/>
          </p:nvSpPr>
          <p:spPr>
            <a:xfrm>
              <a:off x="670559" y="-285064"/>
              <a:ext cx="5113900" cy="461665"/>
            </a:xfrm>
            <a:prstGeom prst="rect">
              <a:avLst/>
            </a:prstGeom>
            <a:solidFill>
              <a:schemeClr val="bg1"/>
            </a:solidFill>
            <a:ln w="28575">
              <a:solidFill>
                <a:schemeClr val="tx1"/>
              </a:solidFill>
            </a:ln>
          </p:spPr>
          <p:txBody>
            <a:bodyPr wrap="none" rtlCol="0">
              <a:spAutoFit/>
            </a:bodyPr>
            <a:lstStyle/>
            <a:p>
              <a:r>
                <a:rPr lang="el-GR" sz="2400" b="1" dirty="0" smtClean="0">
                  <a:ln>
                    <a:solidFill>
                      <a:schemeClr val="tx1"/>
                    </a:solidFill>
                  </a:ln>
                  <a:latin typeface="Arial" panose="020B0604020202020204" pitchFamily="34" charset="0"/>
                  <a:cs typeface="Arial" panose="020B0604020202020204" pitchFamily="34" charset="0"/>
                </a:rPr>
                <a:t>Δ</a:t>
              </a:r>
              <a:r>
                <a:rPr lang="en-US" sz="2400" b="1" dirty="0" smtClean="0">
                  <a:ln>
                    <a:solidFill>
                      <a:schemeClr val="tx1"/>
                    </a:solidFill>
                  </a:ln>
                  <a:latin typeface="Arial" panose="020B0604020202020204" pitchFamily="34" charset="0"/>
                  <a:cs typeface="Arial" panose="020B0604020202020204" pitchFamily="34" charset="0"/>
                </a:rPr>
                <a:t>G</a:t>
              </a:r>
              <a:r>
                <a:rPr lang="en-US" sz="2400" b="1" baseline="30000" dirty="0" smtClean="0">
                  <a:ln>
                    <a:solidFill>
                      <a:schemeClr val="tx1"/>
                    </a:solidFill>
                  </a:ln>
                  <a:latin typeface="Arial" panose="020B0604020202020204" pitchFamily="34" charset="0"/>
                  <a:cs typeface="Arial" panose="020B0604020202020204" pitchFamily="34" charset="0"/>
                </a:rPr>
                <a:t>o </a:t>
              </a:r>
              <a:r>
                <a:rPr lang="en-US" sz="2400" b="1" dirty="0" smtClean="0">
                  <a:ln>
                    <a:solidFill>
                      <a:schemeClr val="tx1"/>
                    </a:solidFill>
                  </a:ln>
                  <a:latin typeface="Arial" panose="020B0604020202020204" pitchFamily="34" charset="0"/>
                  <a:cs typeface="Arial" panose="020B0604020202020204" pitchFamily="34" charset="0"/>
                </a:rPr>
                <a:t>and the Equilibrium Constant</a:t>
              </a:r>
              <a:endParaRPr lang="en-US" sz="2400" b="1" baseline="30000" dirty="0">
                <a:ln>
                  <a:solidFill>
                    <a:schemeClr val="tx1"/>
                  </a:solidFill>
                </a:ln>
                <a:latin typeface="Arial" panose="020B0604020202020204" pitchFamily="34" charset="0"/>
                <a:cs typeface="Arial" panose="020B0604020202020204" pitchFamily="34" charset="0"/>
              </a:endParaRPr>
            </a:p>
          </p:txBody>
        </p:sp>
        <p:sp>
          <p:nvSpPr>
            <p:cNvPr id="15" name="TextBox 14"/>
            <p:cNvSpPr txBox="1"/>
            <p:nvPr/>
          </p:nvSpPr>
          <p:spPr>
            <a:xfrm>
              <a:off x="1937172" y="735991"/>
              <a:ext cx="2420278" cy="369332"/>
            </a:xfrm>
            <a:prstGeom prst="rect">
              <a:avLst/>
            </a:prstGeom>
            <a:solidFill>
              <a:schemeClr val="bg1"/>
            </a:solidFill>
            <a:ln w="28575">
              <a:solidFill>
                <a:schemeClr val="tx1"/>
              </a:solidFill>
            </a:ln>
          </p:spPr>
          <p:txBody>
            <a:bodyPr wrap="none" rtlCol="0">
              <a:spAutoFit/>
            </a:bodyPr>
            <a:lstStyle/>
            <a:p>
              <a:r>
                <a:rPr lang="el-GR" b="1" dirty="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G</a:t>
              </a:r>
              <a:r>
                <a:rPr lang="en-US" b="1" baseline="30000" dirty="0">
                  <a:latin typeface="Arial" panose="020B0604020202020204" pitchFamily="34" charset="0"/>
                  <a:cs typeface="Arial" panose="020B0604020202020204" pitchFamily="34" charset="0"/>
                </a:rPr>
                <a:t> </a:t>
              </a:r>
              <a:r>
                <a:rPr lang="en-US" b="1" baseline="30000"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 </a:t>
              </a:r>
              <a:r>
                <a:rPr lang="el-GR" b="1" dirty="0" smtClean="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G</a:t>
              </a:r>
              <a:r>
                <a:rPr lang="en-US" b="1" baseline="30000" dirty="0" smtClean="0">
                  <a:latin typeface="Arial" panose="020B0604020202020204" pitchFamily="34" charset="0"/>
                  <a:cs typeface="Arial" panose="020B0604020202020204" pitchFamily="34" charset="0"/>
                </a:rPr>
                <a:t>o </a:t>
              </a:r>
              <a:r>
                <a:rPr lang="en-US" b="1" dirty="0" smtClean="0">
                  <a:latin typeface="Arial" panose="020B0604020202020204" pitchFamily="34" charset="0"/>
                  <a:cs typeface="Arial" panose="020B0604020202020204" pitchFamily="34" charset="0"/>
                </a:rPr>
                <a:t> + </a:t>
              </a:r>
              <a:r>
                <a:rPr lang="en-US" b="1" dirty="0" err="1" smtClean="0">
                  <a:latin typeface="Arial" panose="020B0604020202020204" pitchFamily="34" charset="0"/>
                  <a:cs typeface="Arial" panose="020B0604020202020204" pitchFamily="34" charset="0"/>
                </a:rPr>
                <a:t>RT</a:t>
              </a:r>
              <a:r>
                <a:rPr lang="en-US" b="1" i="1" dirty="0" err="1" smtClean="0">
                  <a:latin typeface="Arial" panose="020B0604020202020204" pitchFamily="34" charset="0"/>
                  <a:cs typeface="Arial" panose="020B0604020202020204" pitchFamily="34" charset="0"/>
                </a:rPr>
                <a:t>ln</a:t>
              </a:r>
              <a:r>
                <a:rPr lang="en-US" b="1" dirty="0" smtClean="0">
                  <a:latin typeface="Arial" panose="020B0604020202020204" pitchFamily="34" charset="0"/>
                  <a:cs typeface="Arial" panose="020B0604020202020204" pitchFamily="34" charset="0"/>
                </a:rPr>
                <a:t>(</a:t>
              </a:r>
              <a:r>
                <a:rPr lang="en-US" b="1" i="1" dirty="0" smtClean="0">
                  <a:latin typeface="Arial" panose="020B0604020202020204" pitchFamily="34" charset="0"/>
                  <a:cs typeface="Arial" panose="020B0604020202020204" pitchFamily="34" charset="0"/>
                </a:rPr>
                <a:t>Q)</a:t>
              </a:r>
              <a:r>
                <a:rPr lang="en-US" b="1" dirty="0" smtClean="0">
                  <a:latin typeface="Arial" panose="020B0604020202020204" pitchFamily="34" charset="0"/>
                  <a:cs typeface="Arial" panose="020B0604020202020204" pitchFamily="34" charset="0"/>
                </a:rPr>
                <a:t> </a:t>
              </a:r>
              <a:r>
                <a:rPr lang="en-US" b="1" baseline="30000" dirty="0" smtClean="0">
                  <a:latin typeface="Arial" panose="020B0604020202020204" pitchFamily="34" charset="0"/>
                  <a:cs typeface="Arial" panose="020B0604020202020204" pitchFamily="34" charset="0"/>
                </a:rPr>
                <a:t> </a:t>
              </a:r>
              <a:endParaRPr lang="en-US" b="1" baseline="30000" dirty="0">
                <a:latin typeface="Arial" panose="020B0604020202020204" pitchFamily="34" charset="0"/>
                <a:cs typeface="Arial" panose="020B0604020202020204" pitchFamily="34" charset="0"/>
              </a:endParaRPr>
            </a:p>
          </p:txBody>
        </p:sp>
        <p:sp>
          <p:nvSpPr>
            <p:cNvPr id="16" name="TextBox 15"/>
            <p:cNvSpPr txBox="1"/>
            <p:nvPr/>
          </p:nvSpPr>
          <p:spPr>
            <a:xfrm>
              <a:off x="1174786" y="3011175"/>
              <a:ext cx="4458272" cy="369332"/>
            </a:xfrm>
            <a:prstGeom prst="rect">
              <a:avLst/>
            </a:prstGeom>
            <a:solidFill>
              <a:schemeClr val="bg1"/>
            </a:solidFill>
            <a:ln w="28575">
              <a:solidFill>
                <a:schemeClr val="tx1"/>
              </a:solidFill>
            </a:ln>
          </p:spPr>
          <p:txBody>
            <a:bodyPr wrap="none" rtlCol="0">
              <a:spAutoFit/>
            </a:bodyPr>
            <a:lstStyle/>
            <a:p>
              <a:r>
                <a:rPr lang="en-US" b="1" dirty="0" smtClean="0">
                  <a:latin typeface="Arial" panose="020B0604020202020204" pitchFamily="34" charset="0"/>
                  <a:cs typeface="Arial" panose="020B0604020202020204" pitchFamily="34" charset="0"/>
                </a:rPr>
                <a:t>K &gt; 1, </a:t>
              </a:r>
              <a:r>
                <a:rPr lang="en-US" b="1" i="1" dirty="0" smtClean="0">
                  <a:latin typeface="Arial" panose="020B0604020202020204" pitchFamily="34" charset="0"/>
                  <a:cs typeface="Arial" panose="020B0604020202020204" pitchFamily="34" charset="0"/>
                </a:rPr>
                <a:t>ln(K) is positive, </a:t>
              </a:r>
              <a:r>
                <a:rPr lang="el-GR" b="1" dirty="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G</a:t>
              </a:r>
              <a:r>
                <a:rPr lang="en-US" b="1" baseline="30000" dirty="0" smtClean="0">
                  <a:latin typeface="Arial" panose="020B0604020202020204" pitchFamily="34" charset="0"/>
                  <a:cs typeface="Arial" panose="020B0604020202020204" pitchFamily="34" charset="0"/>
                </a:rPr>
                <a:t>o</a:t>
              </a:r>
              <a:r>
                <a:rPr lang="en-US" b="1" i="1" dirty="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is negative</a:t>
              </a:r>
              <a:r>
                <a:rPr lang="en-US" b="1" baseline="30000" dirty="0" smtClean="0">
                  <a:latin typeface="Arial" panose="020B0604020202020204" pitchFamily="34" charset="0"/>
                  <a:cs typeface="Arial" panose="020B0604020202020204" pitchFamily="34" charset="0"/>
                </a:rPr>
                <a:t> </a:t>
              </a:r>
              <a:endParaRPr lang="en-US" b="1" baseline="30000" dirty="0">
                <a:latin typeface="Arial" panose="020B0604020202020204" pitchFamily="34" charset="0"/>
                <a:cs typeface="Arial" panose="020B0604020202020204" pitchFamily="34" charset="0"/>
              </a:endParaRPr>
            </a:p>
          </p:txBody>
        </p:sp>
        <p:sp>
          <p:nvSpPr>
            <p:cNvPr id="18" name="TextBox 17"/>
            <p:cNvSpPr txBox="1"/>
            <p:nvPr/>
          </p:nvSpPr>
          <p:spPr>
            <a:xfrm>
              <a:off x="754214" y="4092107"/>
              <a:ext cx="5092484" cy="369332"/>
            </a:xfrm>
            <a:prstGeom prst="rect">
              <a:avLst/>
            </a:prstGeom>
            <a:solidFill>
              <a:schemeClr val="bg1"/>
            </a:solidFill>
            <a:ln w="28575">
              <a:solidFill>
                <a:schemeClr val="tx1"/>
              </a:solidFill>
            </a:ln>
          </p:spPr>
          <p:txBody>
            <a:bodyPr wrap="none" rtlCol="0">
              <a:spAutoFit/>
            </a:bodyPr>
            <a:lstStyle/>
            <a:p>
              <a:r>
                <a:rPr lang="en-US" b="1" dirty="0" smtClean="0">
                  <a:latin typeface="Arial" panose="020B0604020202020204" pitchFamily="34" charset="0"/>
                  <a:cs typeface="Arial" panose="020B0604020202020204" pitchFamily="34" charset="0"/>
                </a:rPr>
                <a:t>As </a:t>
              </a:r>
              <a:r>
                <a:rPr lang="en-US" b="1" i="1" dirty="0" smtClean="0">
                  <a:latin typeface="Arial" panose="020B0604020202020204" pitchFamily="34" charset="0"/>
                  <a:cs typeface="Arial" panose="020B0604020202020204" pitchFamily="34" charset="0"/>
                </a:rPr>
                <a:t>K</a:t>
              </a:r>
              <a:r>
                <a:rPr lang="en-US" b="1" dirty="0" smtClean="0">
                  <a:latin typeface="Arial" panose="020B0604020202020204" pitchFamily="34" charset="0"/>
                  <a:cs typeface="Arial" panose="020B0604020202020204" pitchFamily="34" charset="0"/>
                </a:rPr>
                <a:t> decreases,</a:t>
              </a:r>
              <a:r>
                <a:rPr lang="el-GR" b="1" dirty="0">
                  <a:latin typeface="Arial" panose="020B0604020202020204" pitchFamily="34" charset="0"/>
                  <a:cs typeface="Arial" panose="020B0604020202020204" pitchFamily="34" charset="0"/>
                </a:rPr>
                <a:t> Δ</a:t>
              </a:r>
              <a:r>
                <a:rPr lang="en-US" b="1" dirty="0">
                  <a:latin typeface="Arial" panose="020B0604020202020204" pitchFamily="34" charset="0"/>
                  <a:cs typeface="Arial" panose="020B0604020202020204" pitchFamily="34" charset="0"/>
                </a:rPr>
                <a:t>G</a:t>
              </a:r>
              <a:r>
                <a:rPr lang="en-US" b="1" baseline="30000" dirty="0">
                  <a:latin typeface="Arial" panose="020B0604020202020204" pitchFamily="34" charset="0"/>
                  <a:cs typeface="Arial" panose="020B0604020202020204" pitchFamily="34" charset="0"/>
                </a:rPr>
                <a:t>o</a:t>
              </a:r>
              <a:r>
                <a:rPr lang="en-US" b="1" i="1" dirty="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becomes more positive</a:t>
              </a:r>
              <a:endParaRPr lang="en-US" b="1" baseline="30000" dirty="0">
                <a:latin typeface="Arial" panose="020B0604020202020204" pitchFamily="34" charset="0"/>
                <a:cs typeface="Arial" panose="020B0604020202020204" pitchFamily="34" charset="0"/>
              </a:endParaRPr>
            </a:p>
          </p:txBody>
        </p:sp>
      </p:grpSp>
      <p:grpSp>
        <p:nvGrpSpPr>
          <p:cNvPr id="17" name="Group 16"/>
          <p:cNvGrpSpPr/>
          <p:nvPr/>
        </p:nvGrpSpPr>
        <p:grpSpPr>
          <a:xfrm>
            <a:off x="180703" y="526265"/>
            <a:ext cx="8566952" cy="5182257"/>
            <a:chOff x="136073" y="526969"/>
            <a:chExt cx="8566952" cy="5246719"/>
          </a:xfrm>
        </p:grpSpPr>
        <p:sp>
          <p:nvSpPr>
            <p:cNvPr id="2" name="Rectangle 1"/>
            <p:cNvSpPr/>
            <p:nvPr/>
          </p:nvSpPr>
          <p:spPr>
            <a:xfrm>
              <a:off x="136073" y="526969"/>
              <a:ext cx="8566952" cy="5246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57" y="591429"/>
              <a:ext cx="7550384" cy="511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25" name="Table 24"/>
          <p:cNvGraphicFramePr>
            <a:graphicFrameLocks noGrp="1"/>
          </p:cNvGraphicFramePr>
          <p:nvPr>
            <p:extLst>
              <p:ext uri="{D42A27DB-BD31-4B8C-83A1-F6EECF244321}">
                <p14:modId xmlns:p14="http://schemas.microsoft.com/office/powerpoint/2010/main" val="951643452"/>
              </p:ext>
            </p:extLst>
          </p:nvPr>
        </p:nvGraphicFramePr>
        <p:xfrm>
          <a:off x="27876" y="1365416"/>
          <a:ext cx="9088248" cy="4359862"/>
        </p:xfrm>
        <a:graphic>
          <a:graphicData uri="http://schemas.openxmlformats.org/drawingml/2006/table">
            <a:tbl>
              <a:tblPr firstRow="1" bandRow="1">
                <a:tableStyleId>{5C22544A-7EE6-4342-B048-85BDC9FD1C3A}</a:tableStyleId>
              </a:tblPr>
              <a:tblGrid>
                <a:gridCol w="3029416"/>
                <a:gridCol w="3029416"/>
                <a:gridCol w="3029416"/>
              </a:tblGrid>
              <a:tr h="1028622">
                <a:tc>
                  <a:txBody>
                    <a:bodyPr/>
                    <a:lstStyle/>
                    <a:p>
                      <a:pPr algn="ctr"/>
                      <a:r>
                        <a:rPr lang="en-US" sz="2400" dirty="0" smtClean="0"/>
                        <a:t>Equilibrium constant</a:t>
                      </a:r>
                      <a:endParaRPr lang="en-US" sz="2400" dirty="0"/>
                    </a:p>
                  </a:txBody>
                  <a:tcPr/>
                </a:tc>
                <a:tc>
                  <a:txBody>
                    <a:bodyPr/>
                    <a:lstStyle/>
                    <a:p>
                      <a:pPr algn="ctr"/>
                      <a:r>
                        <a:rPr lang="en-US" sz="2400" dirty="0" smtClean="0"/>
                        <a:t>Description</a:t>
                      </a:r>
                      <a:endParaRPr lang="en-US" sz="2400" dirty="0"/>
                    </a:p>
                  </a:txBody>
                  <a:tcPr/>
                </a:tc>
                <a:tc>
                  <a:txBody>
                    <a:bodyPr/>
                    <a:lstStyle/>
                    <a:p>
                      <a:pPr algn="ctr"/>
                      <a:r>
                        <a:rPr lang="en-US" sz="2400" dirty="0" smtClean="0"/>
                        <a:t>Standard</a:t>
                      </a:r>
                      <a:r>
                        <a:rPr lang="en-US" sz="2400" baseline="0" dirty="0" smtClean="0"/>
                        <a:t> Gibbs Free Energy</a:t>
                      </a:r>
                      <a:endParaRPr lang="en-US" sz="2400" dirty="0"/>
                    </a:p>
                  </a:txBody>
                  <a:tcPr/>
                </a:tc>
              </a:tr>
              <a:tr h="773505">
                <a:tc>
                  <a:txBody>
                    <a:bodyPr/>
                    <a:lstStyle/>
                    <a:p>
                      <a:pPr algn="ctr"/>
                      <a:r>
                        <a:rPr lang="en-US" sz="2400" b="1" dirty="0" smtClean="0"/>
                        <a:t>K = 1</a:t>
                      </a:r>
                      <a:endParaRPr lang="en-US" sz="2400" b="1" dirty="0"/>
                    </a:p>
                  </a:txBody>
                  <a:tcPr/>
                </a:tc>
                <a:tc>
                  <a:txBody>
                    <a:bodyPr/>
                    <a:lstStyle/>
                    <a:p>
                      <a:pPr algn="ctr"/>
                      <a:r>
                        <a:rPr lang="en-US" sz="1800" b="1" dirty="0" smtClean="0"/>
                        <a:t>Neither reactant nor product favored</a:t>
                      </a:r>
                      <a:endParaRPr lang="en-US" sz="1800" b="1" dirty="0"/>
                    </a:p>
                  </a:txBody>
                  <a:tcPr/>
                </a:tc>
                <a:tc>
                  <a:txBody>
                    <a:bodyPr/>
                    <a:lstStyle/>
                    <a:p>
                      <a:pPr algn="ctr"/>
                      <a:r>
                        <a:rPr lang="el-GR" sz="2400" b="1" dirty="0" smtClean="0">
                          <a:latin typeface="Times New Roman"/>
                          <a:cs typeface="Times New Roman"/>
                        </a:rPr>
                        <a:t>Δ</a:t>
                      </a:r>
                      <a:r>
                        <a:rPr lang="en-US" sz="2400" b="1" dirty="0" smtClean="0">
                          <a:latin typeface="Times New Roman"/>
                          <a:cs typeface="Times New Roman"/>
                        </a:rPr>
                        <a:t>G</a:t>
                      </a:r>
                      <a:r>
                        <a:rPr lang="en-US" sz="2400" b="1" baseline="30000" dirty="0" smtClean="0">
                          <a:latin typeface="Times New Roman"/>
                          <a:cs typeface="Times New Roman"/>
                        </a:rPr>
                        <a:t>o</a:t>
                      </a:r>
                      <a:r>
                        <a:rPr lang="en-US" sz="2400" b="1" dirty="0" smtClean="0">
                          <a:latin typeface="Times New Roman"/>
                          <a:cs typeface="Times New Roman"/>
                        </a:rPr>
                        <a:t> = 0</a:t>
                      </a:r>
                      <a:endParaRPr lang="en-US" sz="2400" b="1" dirty="0"/>
                    </a:p>
                  </a:txBody>
                  <a:tcPr/>
                </a:tc>
              </a:tr>
              <a:tr h="1365008">
                <a:tc>
                  <a:txBody>
                    <a:bodyPr/>
                    <a:lstStyle/>
                    <a:p>
                      <a:pPr algn="ctr"/>
                      <a:r>
                        <a:rPr lang="en-US" sz="2400" b="1" dirty="0" smtClean="0"/>
                        <a:t>K &gt; 1</a:t>
                      </a:r>
                      <a:endParaRPr lang="en-US" sz="2400" b="1" dirty="0"/>
                    </a:p>
                  </a:txBody>
                  <a:tcPr/>
                </a:tc>
                <a:tc>
                  <a:txBody>
                    <a:bodyPr/>
                    <a:lstStyle/>
                    <a:p>
                      <a:pPr algn="ctr"/>
                      <a:r>
                        <a:rPr lang="en-US" sz="2400" b="1" dirty="0" smtClean="0"/>
                        <a:t>Product favored</a:t>
                      </a: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latin typeface="Times New Roman"/>
                          <a:cs typeface="Times New Roman"/>
                        </a:rPr>
                        <a:t>Δ</a:t>
                      </a:r>
                      <a:r>
                        <a:rPr lang="en-US" sz="2400" b="1" dirty="0" smtClean="0">
                          <a:latin typeface="Times New Roman"/>
                          <a:cs typeface="Times New Roman"/>
                        </a:rPr>
                        <a:t>G</a:t>
                      </a:r>
                      <a:r>
                        <a:rPr lang="en-US" sz="2400" b="1" baseline="30000" dirty="0" smtClean="0">
                          <a:latin typeface="Times New Roman"/>
                          <a:cs typeface="Times New Roman"/>
                        </a:rPr>
                        <a:t>o</a:t>
                      </a:r>
                      <a:r>
                        <a:rPr lang="en-US" sz="2400" b="1" dirty="0" smtClean="0">
                          <a:latin typeface="Times New Roman"/>
                          <a:cs typeface="Times New Roman"/>
                        </a:rPr>
                        <a:t> &lt; 0 (thermodynamically</a:t>
                      </a:r>
                      <a:r>
                        <a:rPr lang="en-US" sz="2400" b="1" baseline="0" dirty="0" smtClean="0">
                          <a:latin typeface="Times New Roman"/>
                          <a:cs typeface="Times New Roman"/>
                        </a:rPr>
                        <a:t> favorable)</a:t>
                      </a:r>
                      <a:endParaRPr lang="en-US" sz="2400" b="1" dirty="0" smtClean="0"/>
                    </a:p>
                  </a:txBody>
                  <a:tcPr/>
                </a:tc>
              </a:tr>
              <a:tr h="1192727">
                <a:tc>
                  <a:txBody>
                    <a:bodyPr/>
                    <a:lstStyle/>
                    <a:p>
                      <a:pPr algn="ctr"/>
                      <a:r>
                        <a:rPr lang="en-US" sz="2400" b="1" dirty="0" smtClean="0"/>
                        <a:t>K &lt; 1</a:t>
                      </a:r>
                      <a:endParaRPr lang="en-US" sz="2400" b="1" dirty="0"/>
                    </a:p>
                  </a:txBody>
                  <a:tcPr/>
                </a:tc>
                <a:tc>
                  <a:txBody>
                    <a:bodyPr/>
                    <a:lstStyle/>
                    <a:p>
                      <a:pPr algn="ctr"/>
                      <a:r>
                        <a:rPr lang="en-US" sz="2400" b="1" dirty="0" smtClean="0"/>
                        <a:t>Reactant favored</a:t>
                      </a: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latin typeface="Times New Roman"/>
                          <a:cs typeface="Times New Roman"/>
                        </a:rPr>
                        <a:t>Δ</a:t>
                      </a:r>
                      <a:r>
                        <a:rPr lang="en-US" sz="2400" b="1" dirty="0" smtClean="0">
                          <a:latin typeface="Times New Roman"/>
                          <a:cs typeface="Times New Roman"/>
                        </a:rPr>
                        <a:t>G</a:t>
                      </a:r>
                      <a:r>
                        <a:rPr lang="en-US" sz="2400" b="1" baseline="30000" dirty="0" smtClean="0">
                          <a:latin typeface="Times New Roman"/>
                          <a:cs typeface="Times New Roman"/>
                        </a:rPr>
                        <a:t>o</a:t>
                      </a:r>
                      <a:r>
                        <a:rPr lang="en-US" sz="2400" b="1" dirty="0" smtClean="0">
                          <a:latin typeface="Times New Roman"/>
                          <a:cs typeface="Times New Roman"/>
                        </a:rPr>
                        <a:t> &gt; 0 (thermodynamically</a:t>
                      </a:r>
                      <a:r>
                        <a:rPr lang="en-US" sz="2400" b="1" baseline="0" dirty="0" smtClean="0">
                          <a:latin typeface="Times New Roman"/>
                          <a:cs typeface="Times New Roman"/>
                        </a:rPr>
                        <a:t> unfavorable)</a:t>
                      </a:r>
                      <a:endParaRPr lang="en-US" sz="2400" b="1" dirty="0" smtClean="0"/>
                    </a:p>
                  </a:txBody>
                  <a:tcPr/>
                </a:tc>
              </a:tr>
            </a:tbl>
          </a:graphicData>
        </a:graphic>
      </p:graphicFrame>
      <p:sp>
        <p:nvSpPr>
          <p:cNvPr id="19" name="Rectangle 18"/>
          <p:cNvSpPr/>
          <p:nvPr/>
        </p:nvSpPr>
        <p:spPr>
          <a:xfrm>
            <a:off x="37996" y="4458069"/>
            <a:ext cx="9088248" cy="1197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“Thermodynamically </a:t>
            </a:r>
            <a:r>
              <a:rPr lang="en-US" u="sng" dirty="0"/>
              <a:t>UN</a:t>
            </a:r>
            <a:r>
              <a:rPr lang="en-US" dirty="0"/>
              <a:t>FAVORABLE” (aka non-spontaneous) reactions will run in reverse when set up with standard conditions (1M/1atm of ALL reactants and products) BUT can be made to proceed forward under different conditions. "</a:t>
            </a:r>
          </a:p>
        </p:txBody>
      </p:sp>
    </p:spTree>
    <p:extLst>
      <p:ext uri="{BB962C8B-B14F-4D97-AF65-F5344CB8AC3E}">
        <p14:creationId xmlns:p14="http://schemas.microsoft.com/office/powerpoint/2010/main" val="314278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Types of Chemical Reactions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73199"/>
            <a:ext cx="9144000" cy="923330"/>
          </a:xfrm>
          <a:prstGeom prst="rect">
            <a:avLst/>
          </a:prstGeom>
          <a:noFill/>
        </p:spPr>
        <p:txBody>
          <a:bodyPr wrap="square" rtlCol="0">
            <a:spAutoFit/>
          </a:bodyPr>
          <a:lstStyle/>
          <a:p>
            <a:r>
              <a:rPr lang="en-US" dirty="0" smtClean="0"/>
              <a:t>LO 3.1: 	Students </a:t>
            </a:r>
            <a:r>
              <a:rPr lang="en-US" dirty="0"/>
              <a:t>can translate among macroscopic observations of change, chemical equations, and particle views.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a:p>
        </p:txBody>
      </p:sp>
      <p:sp>
        <p:nvSpPr>
          <p:cNvPr id="12" name="TextBox 11"/>
          <p:cNvSpPr txBox="1"/>
          <p:nvPr/>
        </p:nvSpPr>
        <p:spPr>
          <a:xfrm>
            <a:off x="173438" y="893524"/>
            <a:ext cx="3576526" cy="923330"/>
          </a:xfrm>
          <a:prstGeom prst="rect">
            <a:avLst/>
          </a:prstGeom>
          <a:noFill/>
        </p:spPr>
        <p:txBody>
          <a:bodyPr wrap="square" rtlCol="0">
            <a:spAutoFit/>
          </a:bodyPr>
          <a:lstStyle/>
          <a:p>
            <a:pPr fontAlgn="t"/>
            <a:r>
              <a:rPr lang="en-US" b="1" dirty="0"/>
              <a:t>Combustion</a:t>
            </a:r>
            <a:endParaRPr lang="en-US" dirty="0"/>
          </a:p>
          <a:p>
            <a:r>
              <a:rPr lang="en-US" b="1" dirty="0" err="1"/>
              <a:t>C</a:t>
            </a:r>
            <a:r>
              <a:rPr lang="en-US" b="1" baseline="-25000" dirty="0" err="1"/>
              <a:t>x</a:t>
            </a:r>
            <a:r>
              <a:rPr lang="en-US" b="1" dirty="0" err="1"/>
              <a:t>H</a:t>
            </a:r>
            <a:r>
              <a:rPr lang="en-US" b="1" baseline="-25000" dirty="0" err="1"/>
              <a:t>x</a:t>
            </a:r>
            <a:r>
              <a:rPr lang="en-US" b="1" dirty="0"/>
              <a:t> + O</a:t>
            </a:r>
            <a:r>
              <a:rPr lang="en-US" b="1" baseline="-25000" dirty="0"/>
              <a:t>2</a:t>
            </a:r>
            <a:r>
              <a:rPr lang="en-US" b="1" dirty="0"/>
              <a:t> </a:t>
            </a:r>
            <a:r>
              <a:rPr lang="en-US" b="1" dirty="0">
                <a:sym typeface="Wingdings"/>
              </a:rPr>
              <a:t></a:t>
            </a:r>
            <a:r>
              <a:rPr lang="en-US" b="1" dirty="0"/>
              <a:t> CO</a:t>
            </a:r>
            <a:r>
              <a:rPr lang="en-US" b="1" baseline="-25000" dirty="0"/>
              <a:t>2</a:t>
            </a:r>
            <a:r>
              <a:rPr lang="en-US" b="1" dirty="0"/>
              <a:t> + H</a:t>
            </a:r>
            <a:r>
              <a:rPr lang="en-US" b="1" baseline="-25000" dirty="0"/>
              <a:t>2</a:t>
            </a:r>
            <a:r>
              <a:rPr lang="en-US" b="1" dirty="0"/>
              <a:t>O</a:t>
            </a:r>
            <a:endParaRPr lang="en-US" dirty="0"/>
          </a:p>
          <a:p>
            <a:endParaRPr lang="en-US" dirty="0"/>
          </a:p>
        </p:txBody>
      </p:sp>
      <p:sp>
        <p:nvSpPr>
          <p:cNvPr id="20" name="TextBox 19"/>
          <p:cNvSpPr txBox="1"/>
          <p:nvPr/>
        </p:nvSpPr>
        <p:spPr>
          <a:xfrm>
            <a:off x="4521056" y="853171"/>
            <a:ext cx="3576526" cy="923330"/>
          </a:xfrm>
          <a:prstGeom prst="rect">
            <a:avLst/>
          </a:prstGeom>
          <a:noFill/>
        </p:spPr>
        <p:txBody>
          <a:bodyPr wrap="square" rtlCol="0">
            <a:spAutoFit/>
          </a:bodyPr>
          <a:lstStyle/>
          <a:p>
            <a:pPr fontAlgn="t"/>
            <a:r>
              <a:rPr lang="en-US" b="1" dirty="0"/>
              <a:t>Acid-Base (Neutralization)</a:t>
            </a:r>
            <a:endParaRPr lang="en-US" dirty="0"/>
          </a:p>
          <a:p>
            <a:pPr fontAlgn="t"/>
            <a:r>
              <a:rPr lang="en-US" b="1" dirty="0"/>
              <a:t>HA + BOH </a:t>
            </a:r>
            <a:r>
              <a:rPr lang="en-US" b="1" dirty="0">
                <a:sym typeface="Wingdings"/>
              </a:rPr>
              <a:t></a:t>
            </a:r>
            <a:r>
              <a:rPr lang="en-US" b="1" dirty="0"/>
              <a:t> H</a:t>
            </a:r>
            <a:r>
              <a:rPr lang="en-US" b="1" baseline="-25000" dirty="0"/>
              <a:t>2</a:t>
            </a:r>
            <a:r>
              <a:rPr lang="en-US" b="1" dirty="0"/>
              <a:t>O + BA</a:t>
            </a:r>
            <a:endParaRPr lang="en-US" dirty="0"/>
          </a:p>
          <a:p>
            <a:endParaRPr lang="en-US" dirty="0"/>
          </a:p>
        </p:txBody>
      </p:sp>
      <p:sp>
        <p:nvSpPr>
          <p:cNvPr id="14" name="TextBox 13"/>
          <p:cNvSpPr txBox="1"/>
          <p:nvPr/>
        </p:nvSpPr>
        <p:spPr>
          <a:xfrm rot="16200000">
            <a:off x="2010623" y="2290937"/>
            <a:ext cx="1986258" cy="600164"/>
          </a:xfrm>
          <a:prstGeom prst="rect">
            <a:avLst/>
          </a:prstGeom>
          <a:noFill/>
        </p:spPr>
        <p:txBody>
          <a:bodyPr wrap="square" rtlCol="0">
            <a:spAutoFit/>
          </a:bodyPr>
          <a:lstStyle/>
          <a:p>
            <a:r>
              <a:rPr lang="en-US" sz="1100" dirty="0" smtClean="0">
                <a:latin typeface="Albertus Medium" pitchFamily="34" charset="0"/>
              </a:rPr>
              <a:t>C</a:t>
            </a:r>
            <a:r>
              <a:rPr lang="en-US" sz="1100" dirty="0">
                <a:latin typeface="Albertus Medium" pitchFamily="34" charset="0"/>
              </a:rPr>
              <a:t>. </a:t>
            </a:r>
            <a:r>
              <a:rPr lang="en-US" sz="1100" i="1" dirty="0">
                <a:latin typeface="Albertus Medium" pitchFamily="34" charset="0"/>
              </a:rPr>
              <a:t>Pearson Chemistry</a:t>
            </a:r>
            <a:r>
              <a:rPr lang="en-US" sz="1100" dirty="0">
                <a:latin typeface="Albertus Medium" pitchFamily="34" charset="0"/>
              </a:rPr>
              <a:t>. Boston, MA: Pearson, 2012. Print.</a:t>
            </a:r>
          </a:p>
        </p:txBody>
      </p:sp>
      <p:sp>
        <p:nvSpPr>
          <p:cNvPr id="22" name="TextBox 21"/>
          <p:cNvSpPr txBox="1"/>
          <p:nvPr/>
        </p:nvSpPr>
        <p:spPr>
          <a:xfrm>
            <a:off x="173438" y="3584149"/>
            <a:ext cx="3576526" cy="1200329"/>
          </a:xfrm>
          <a:prstGeom prst="rect">
            <a:avLst/>
          </a:prstGeom>
          <a:noFill/>
        </p:spPr>
        <p:txBody>
          <a:bodyPr wrap="square" rtlCol="0">
            <a:spAutoFit/>
          </a:bodyPr>
          <a:lstStyle/>
          <a:p>
            <a:pPr fontAlgn="t"/>
            <a:r>
              <a:rPr lang="en-US" b="1" dirty="0"/>
              <a:t>Oxidation-Reduction</a:t>
            </a:r>
            <a:endParaRPr lang="en-US" dirty="0"/>
          </a:p>
          <a:p>
            <a:pPr fontAlgn="t"/>
            <a:r>
              <a:rPr lang="en-US" b="1" dirty="0"/>
              <a:t>A </a:t>
            </a:r>
            <a:r>
              <a:rPr lang="en-US" b="1" baseline="30000" dirty="0" smtClean="0"/>
              <a:t>+ </a:t>
            </a:r>
            <a:r>
              <a:rPr lang="en-US" b="1" dirty="0"/>
              <a:t>+ </a:t>
            </a:r>
            <a:r>
              <a:rPr lang="en-US" b="1" dirty="0" smtClean="0"/>
              <a:t>e</a:t>
            </a:r>
            <a:r>
              <a:rPr lang="en-US" b="1" baseline="30000" dirty="0" smtClean="0"/>
              <a:t>-</a:t>
            </a:r>
            <a:r>
              <a:rPr lang="en-US" b="1" dirty="0" smtClean="0"/>
              <a:t>  </a:t>
            </a:r>
            <a:r>
              <a:rPr lang="en-US" b="1" dirty="0">
                <a:sym typeface="Wingdings"/>
              </a:rPr>
              <a:t></a:t>
            </a:r>
            <a:r>
              <a:rPr lang="en-US" b="1" dirty="0"/>
              <a:t> </a:t>
            </a:r>
            <a:r>
              <a:rPr lang="en-US" b="1" dirty="0" smtClean="0"/>
              <a:t> A</a:t>
            </a:r>
          </a:p>
          <a:p>
            <a:pPr fontAlgn="t"/>
            <a:r>
              <a:rPr lang="en-US" b="1" dirty="0" smtClean="0"/>
              <a:t>B  </a:t>
            </a:r>
            <a:r>
              <a:rPr lang="en-US" b="1" dirty="0" smtClean="0">
                <a:sym typeface="Wingdings" panose="05000000000000000000" pitchFamily="2" charset="2"/>
              </a:rPr>
              <a:t>  B + </a:t>
            </a:r>
            <a:r>
              <a:rPr lang="en-US" b="1" dirty="0"/>
              <a:t>e</a:t>
            </a:r>
            <a:r>
              <a:rPr lang="en-US" b="1" baseline="30000" dirty="0"/>
              <a:t>-</a:t>
            </a:r>
            <a:endParaRPr lang="en-US" dirty="0"/>
          </a:p>
          <a:p>
            <a:endParaRPr lang="en-US" dirty="0"/>
          </a:p>
        </p:txBody>
      </p:sp>
      <p:sp>
        <p:nvSpPr>
          <p:cNvPr id="23" name="TextBox 22"/>
          <p:cNvSpPr txBox="1"/>
          <p:nvPr/>
        </p:nvSpPr>
        <p:spPr>
          <a:xfrm>
            <a:off x="4521055" y="3488148"/>
            <a:ext cx="4198071" cy="923330"/>
          </a:xfrm>
          <a:prstGeom prst="rect">
            <a:avLst/>
          </a:prstGeom>
          <a:noFill/>
        </p:spPr>
        <p:txBody>
          <a:bodyPr wrap="square" rtlCol="0">
            <a:spAutoFit/>
          </a:bodyPr>
          <a:lstStyle/>
          <a:p>
            <a:pPr fontAlgn="t"/>
            <a:r>
              <a:rPr lang="en-US" b="1" dirty="0"/>
              <a:t>Precipitation</a:t>
            </a:r>
            <a:endParaRPr lang="en-US" dirty="0"/>
          </a:p>
          <a:p>
            <a:r>
              <a:rPr lang="en-US" b="1" dirty="0"/>
              <a:t>AB (</a:t>
            </a:r>
            <a:r>
              <a:rPr lang="en-US" b="1" dirty="0" err="1"/>
              <a:t>aq</a:t>
            </a:r>
            <a:r>
              <a:rPr lang="en-US" b="1" dirty="0"/>
              <a:t>) + CD (</a:t>
            </a:r>
            <a:r>
              <a:rPr lang="en-US" b="1" dirty="0" err="1"/>
              <a:t>aq</a:t>
            </a:r>
            <a:r>
              <a:rPr lang="en-US" b="1" dirty="0"/>
              <a:t>)</a:t>
            </a:r>
            <a:r>
              <a:rPr lang="en-US" b="1" dirty="0">
                <a:sym typeface="Wingdings"/>
              </a:rPr>
              <a:t></a:t>
            </a:r>
            <a:r>
              <a:rPr lang="en-US" b="1" dirty="0"/>
              <a:t> AD (</a:t>
            </a:r>
            <a:r>
              <a:rPr lang="en-US" b="1" dirty="0" err="1"/>
              <a:t>aq</a:t>
            </a:r>
            <a:r>
              <a:rPr lang="en-US" b="1" dirty="0"/>
              <a:t>) + CB (s)</a:t>
            </a:r>
            <a:endParaRPr lang="en-US" dirty="0"/>
          </a:p>
          <a:p>
            <a:endParaRPr lang="en-US" dirty="0"/>
          </a:p>
        </p:txBody>
      </p:sp>
      <p:pic>
        <p:nvPicPr>
          <p:cNvPr id="2050" name="Picture 2" descr="D:\data\files\CHEM12_C11_figure_11.8.png"/>
          <p:cNvPicPr>
            <a:picLocks noChangeAspect="1" noChangeArrowheads="1"/>
          </p:cNvPicPr>
          <p:nvPr/>
        </p:nvPicPr>
        <p:blipFill rotWithShape="1">
          <a:blip r:embed="rId3">
            <a:extLst>
              <a:ext uri="{28A0092B-C50C-407E-A947-70E740481C1C}">
                <a14:useLocalDpi xmlns:a14="http://schemas.microsoft.com/office/drawing/2010/main" val="0"/>
              </a:ext>
            </a:extLst>
          </a:blip>
          <a:srcRect b="10434"/>
          <a:stretch/>
        </p:blipFill>
        <p:spPr bwMode="auto">
          <a:xfrm>
            <a:off x="173438" y="1242131"/>
            <a:ext cx="2614870" cy="23420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s-media-cache-ak0.pinimg.com/736x/f7/23/93/f723936cc7d58c4a4b114bb2f39a4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033" y="4205399"/>
            <a:ext cx="2424113" cy="18097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437" y="4491148"/>
            <a:ext cx="3171331" cy="15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t="17477"/>
          <a:stretch>
            <a:fillRect/>
          </a:stretch>
        </p:blipFill>
        <p:spPr bwMode="auto">
          <a:xfrm>
            <a:off x="4991966" y="1493594"/>
            <a:ext cx="2152650" cy="184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010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Balanced Equations</a:t>
            </a:r>
            <a:endParaRPr lang="en-US" dirty="0"/>
          </a:p>
        </p:txBody>
      </p:sp>
      <p:sp>
        <p:nvSpPr>
          <p:cNvPr id="7" name="Text Placeholder 5"/>
          <p:cNvSpPr>
            <a:spLocks noGrp="1"/>
          </p:cNvSpPr>
          <p:nvPr/>
        </p:nvSpPr>
        <p:spPr>
          <a:xfrm>
            <a:off x="365349"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86883"/>
            <a:ext cx="9144000" cy="1200329"/>
          </a:xfrm>
          <a:prstGeom prst="rect">
            <a:avLst/>
          </a:prstGeom>
          <a:noFill/>
        </p:spPr>
        <p:txBody>
          <a:bodyPr wrap="square" rtlCol="0">
            <a:spAutoFit/>
          </a:bodyPr>
          <a:lstStyle/>
          <a:p>
            <a:r>
              <a:rPr lang="en-US" dirty="0" smtClean="0"/>
              <a:t>LO 3.2: 	</a:t>
            </a:r>
            <a:r>
              <a:rPr lang="en-US" dirty="0"/>
              <a:t>The student can translate an observed chemical change into a balanced chemical equation and justify the choice of equation type (molecular, ionic, or net ionic) in terms of utility for the given circumstances.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986462" cy="646331"/>
          </a:xfrm>
          <a:prstGeom prst="rect">
            <a:avLst/>
          </a:prstGeom>
          <a:noFill/>
        </p:spPr>
        <p:txBody>
          <a:bodyPr wrap="square" rtlCol="0">
            <a:spAutoFit/>
          </a:bodyPr>
          <a:lstStyle/>
          <a:p>
            <a:r>
              <a:rPr lang="en-US" dirty="0" smtClean="0">
                <a:hlinkClick r:id="rId3"/>
              </a:rPr>
              <a:t>Video</a:t>
            </a:r>
            <a:endParaRPr lang="en-US" dirty="0" smtClean="0"/>
          </a:p>
          <a:p>
            <a:r>
              <a:rPr lang="en-US" dirty="0" smtClean="0">
                <a:hlinkClick r:id="rId4"/>
              </a:rPr>
              <a:t>Quizlet</a:t>
            </a: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21" y="2311230"/>
            <a:ext cx="4705350" cy="336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2678279340"/>
              </p:ext>
            </p:extLst>
          </p:nvPr>
        </p:nvGraphicFramePr>
        <p:xfrm>
          <a:off x="498474" y="975303"/>
          <a:ext cx="7185892" cy="1112520"/>
        </p:xfrm>
        <a:graphic>
          <a:graphicData uri="http://schemas.openxmlformats.org/drawingml/2006/table">
            <a:tbl>
              <a:tblPr firstRow="1" bandRow="1">
                <a:tableStyleId>{5C22544A-7EE6-4342-B048-85BDC9FD1C3A}</a:tableStyleId>
              </a:tblPr>
              <a:tblGrid>
                <a:gridCol w="1838038"/>
                <a:gridCol w="5347854"/>
              </a:tblGrid>
              <a:tr h="370840">
                <a:tc>
                  <a:txBody>
                    <a:bodyPr/>
                    <a:lstStyle/>
                    <a:p>
                      <a:pPr algn="r"/>
                      <a:r>
                        <a:rPr lang="en-US" altLang="en-US" sz="1200" b="1" dirty="0" smtClean="0">
                          <a:solidFill>
                            <a:schemeClr val="tx1"/>
                          </a:solidFill>
                        </a:rPr>
                        <a:t>Complete  Molecular: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solidFill>
                            <a:schemeClr val="tx1"/>
                          </a:solidFill>
                        </a:rPr>
                        <a:t>AgNO</a:t>
                      </a:r>
                      <a:r>
                        <a:rPr lang="en-US" altLang="en-US" sz="1200" b="0" baseline="-25000" dirty="0" smtClean="0">
                          <a:solidFill>
                            <a:schemeClr val="tx1"/>
                          </a:solidFill>
                        </a:rPr>
                        <a:t>3 </a:t>
                      </a:r>
                      <a:r>
                        <a:rPr lang="en-US" altLang="en-US" sz="1200" b="0" dirty="0" smtClean="0">
                          <a:solidFill>
                            <a:schemeClr val="tx1"/>
                          </a:solidFill>
                        </a:rPr>
                        <a:t>(</a:t>
                      </a:r>
                      <a:r>
                        <a:rPr lang="en-US" altLang="en-US" sz="1200" b="0" i="1" dirty="0" err="1" smtClean="0">
                          <a:solidFill>
                            <a:schemeClr val="tx1"/>
                          </a:solidFill>
                        </a:rPr>
                        <a:t>aq</a:t>
                      </a:r>
                      <a:r>
                        <a:rPr lang="en-US" altLang="en-US" sz="1200" b="0" dirty="0" smtClean="0">
                          <a:solidFill>
                            <a:schemeClr val="tx1"/>
                          </a:solidFill>
                        </a:rPr>
                        <a:t>) + </a:t>
                      </a:r>
                      <a:r>
                        <a:rPr lang="en-US" altLang="en-US" sz="1200" b="0" dirty="0" err="1" smtClean="0">
                          <a:solidFill>
                            <a:schemeClr val="tx1"/>
                          </a:solidFill>
                        </a:rPr>
                        <a:t>KCl</a:t>
                      </a:r>
                      <a:r>
                        <a:rPr lang="en-US" altLang="en-US" sz="1200" b="0" baseline="-25000" dirty="0" smtClean="0">
                          <a:solidFill>
                            <a:schemeClr val="tx1"/>
                          </a:solidFill>
                        </a:rPr>
                        <a:t> </a:t>
                      </a:r>
                      <a:r>
                        <a:rPr lang="en-US" altLang="en-US" sz="1200" b="0" dirty="0" smtClean="0">
                          <a:solidFill>
                            <a:schemeClr val="tx1"/>
                          </a:solidFill>
                        </a:rPr>
                        <a:t>(</a:t>
                      </a:r>
                      <a:r>
                        <a:rPr lang="en-US" altLang="en-US" sz="1200" b="0" i="1" dirty="0" err="1" smtClean="0">
                          <a:solidFill>
                            <a:schemeClr val="tx1"/>
                          </a:solidFill>
                        </a:rPr>
                        <a:t>aq</a:t>
                      </a:r>
                      <a:r>
                        <a:rPr lang="en-US" altLang="en-US" sz="1200" b="0" dirty="0" smtClean="0">
                          <a:solidFill>
                            <a:schemeClr val="tx1"/>
                          </a:solidFill>
                        </a:rPr>
                        <a:t>)</a:t>
                      </a:r>
                      <a:r>
                        <a:rPr lang="en-US" altLang="en-US" sz="1200" b="0" baseline="-25000" dirty="0" smtClean="0">
                          <a:solidFill>
                            <a:schemeClr val="tx1"/>
                          </a:solidFill>
                        </a:rPr>
                        <a:t> </a:t>
                      </a:r>
                      <a:r>
                        <a:rPr lang="en-US" altLang="en-US" sz="1200" b="0" dirty="0" smtClean="0">
                          <a:solidFill>
                            <a:schemeClr val="tx1"/>
                          </a:solidFill>
                          <a:sym typeface="Symbol" pitchFamily="18" charset="2"/>
                        </a:rPr>
                        <a:t> </a:t>
                      </a:r>
                      <a:r>
                        <a:rPr lang="en-US" altLang="en-US" sz="1200" b="0" dirty="0" err="1" smtClean="0">
                          <a:solidFill>
                            <a:schemeClr val="tx1"/>
                          </a:solidFill>
                          <a:sym typeface="Symbol" pitchFamily="18" charset="2"/>
                        </a:rPr>
                        <a:t>AgCl</a:t>
                      </a:r>
                      <a:r>
                        <a:rPr lang="en-US" altLang="en-US" sz="1200" b="0" baseline="-25000" dirty="0" smtClean="0">
                          <a:solidFill>
                            <a:schemeClr val="tx1"/>
                          </a:solidFill>
                          <a:sym typeface="Symbol" pitchFamily="18" charset="2"/>
                        </a:rPr>
                        <a:t> </a:t>
                      </a:r>
                      <a:r>
                        <a:rPr lang="en-US" altLang="en-US" sz="1200" b="0" dirty="0" smtClean="0">
                          <a:solidFill>
                            <a:schemeClr val="tx1"/>
                          </a:solidFill>
                          <a:sym typeface="Symbol" pitchFamily="18" charset="2"/>
                        </a:rPr>
                        <a:t>(</a:t>
                      </a:r>
                      <a:r>
                        <a:rPr lang="en-US" altLang="en-US" sz="1200" b="0" i="1" dirty="0" smtClean="0">
                          <a:solidFill>
                            <a:schemeClr val="tx1"/>
                          </a:solidFill>
                          <a:sym typeface="Symbol" pitchFamily="18" charset="2"/>
                        </a:rPr>
                        <a:t>s</a:t>
                      </a:r>
                      <a:r>
                        <a:rPr lang="en-US" altLang="en-US" sz="1200" b="0" dirty="0" smtClean="0">
                          <a:solidFill>
                            <a:schemeClr val="tx1"/>
                          </a:solidFill>
                          <a:sym typeface="Symbol" pitchFamily="18" charset="2"/>
                        </a:rPr>
                        <a:t>) + KNO</a:t>
                      </a:r>
                      <a:r>
                        <a:rPr lang="en-US" altLang="en-US" sz="1200" b="0" baseline="-25000" dirty="0" smtClean="0">
                          <a:solidFill>
                            <a:schemeClr val="tx1"/>
                          </a:solidFill>
                          <a:sym typeface="Symbol" pitchFamily="18" charset="2"/>
                        </a:rPr>
                        <a:t>3 </a:t>
                      </a:r>
                      <a:r>
                        <a:rPr lang="en-US" altLang="en-US" sz="1200" b="0" dirty="0" smtClean="0">
                          <a:solidFill>
                            <a:schemeClr val="tx1"/>
                          </a:solidFill>
                          <a:sym typeface="Symbol" pitchFamily="18" charset="2"/>
                        </a:rPr>
                        <a:t>(</a:t>
                      </a:r>
                      <a:r>
                        <a:rPr lang="en-US" altLang="en-US" sz="1200" b="0" i="1" dirty="0" err="1" smtClean="0">
                          <a:solidFill>
                            <a:schemeClr val="tx1"/>
                          </a:solidFill>
                          <a:sym typeface="Symbol" pitchFamily="18" charset="2"/>
                        </a:rPr>
                        <a:t>aq</a:t>
                      </a:r>
                      <a:r>
                        <a:rPr lang="en-US" altLang="en-US" sz="1200" b="0" dirty="0" smtClean="0">
                          <a:solidFill>
                            <a:schemeClr val="tx1"/>
                          </a:solidFill>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en-US" sz="1200" b="1" dirty="0" smtClean="0"/>
                        <a:t>Complete Ionic :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Ag</a:t>
                      </a:r>
                      <a:r>
                        <a:rPr lang="en-US" altLang="en-US" sz="1200" baseline="30000" dirty="0" smtClean="0"/>
                        <a:t>+</a:t>
                      </a:r>
                      <a:r>
                        <a:rPr lang="en-US" altLang="en-US" sz="1200" dirty="0" smtClean="0"/>
                        <a:t>(</a:t>
                      </a:r>
                      <a:r>
                        <a:rPr lang="en-US" altLang="en-US" sz="1200" dirty="0" err="1" smtClean="0"/>
                        <a:t>aq</a:t>
                      </a:r>
                      <a:r>
                        <a:rPr lang="en-US" altLang="en-US" sz="1200" dirty="0" smtClean="0"/>
                        <a:t>) + NO</a:t>
                      </a:r>
                      <a:r>
                        <a:rPr lang="en-US" altLang="en-US" sz="1200" baseline="-25000" dirty="0" smtClean="0"/>
                        <a:t>3</a:t>
                      </a:r>
                      <a:r>
                        <a:rPr lang="en-US" altLang="en-US" sz="1200" baseline="30000" dirty="0" smtClean="0"/>
                        <a:t>-</a:t>
                      </a:r>
                      <a:r>
                        <a:rPr lang="en-US" altLang="en-US" sz="1200" dirty="0" smtClean="0"/>
                        <a:t>(</a:t>
                      </a:r>
                      <a:r>
                        <a:rPr lang="en-US" altLang="en-US" sz="1200" i="1" dirty="0" err="1" smtClean="0"/>
                        <a:t>aq</a:t>
                      </a:r>
                      <a:r>
                        <a:rPr lang="en-US" altLang="en-US" sz="1200" dirty="0" smtClean="0"/>
                        <a:t>) + K</a:t>
                      </a:r>
                      <a:r>
                        <a:rPr lang="en-US" altLang="en-US" sz="1200" baseline="30000" dirty="0" smtClean="0"/>
                        <a:t>+</a:t>
                      </a:r>
                      <a:r>
                        <a:rPr lang="en-US" altLang="en-US" sz="1200" dirty="0" smtClean="0"/>
                        <a:t>(</a:t>
                      </a:r>
                      <a:r>
                        <a:rPr lang="en-US" altLang="en-US" sz="1200" dirty="0" err="1" smtClean="0"/>
                        <a:t>aq</a:t>
                      </a:r>
                      <a:r>
                        <a:rPr lang="en-US" altLang="en-US" sz="1200" dirty="0" smtClean="0"/>
                        <a:t>) + Cl</a:t>
                      </a:r>
                      <a:r>
                        <a:rPr lang="en-US" altLang="en-US" sz="1200" baseline="30000" dirty="0" smtClean="0"/>
                        <a:t>-</a:t>
                      </a:r>
                      <a:r>
                        <a:rPr lang="en-US" altLang="en-US" sz="1200" dirty="0" smtClean="0"/>
                        <a:t>(</a:t>
                      </a:r>
                      <a:r>
                        <a:rPr lang="en-US" altLang="en-US" sz="1200" i="1" dirty="0" err="1" smtClean="0"/>
                        <a:t>aq</a:t>
                      </a:r>
                      <a:r>
                        <a:rPr lang="en-US" altLang="en-US" sz="1200" dirty="0" smtClean="0"/>
                        <a:t>)</a:t>
                      </a:r>
                      <a:r>
                        <a:rPr lang="en-US" altLang="en-US" sz="1200" baseline="-25000" dirty="0" smtClean="0"/>
                        <a:t> </a:t>
                      </a:r>
                      <a:r>
                        <a:rPr lang="en-US" altLang="en-US" sz="1200" dirty="0" smtClean="0">
                          <a:sym typeface="Symbol" pitchFamily="18" charset="2"/>
                        </a:rPr>
                        <a:t>  </a:t>
                      </a:r>
                      <a:r>
                        <a:rPr lang="en-US" altLang="en-US" sz="1200" dirty="0" err="1" smtClean="0">
                          <a:sym typeface="Symbol" pitchFamily="18" charset="2"/>
                        </a:rPr>
                        <a:t>AgCl</a:t>
                      </a:r>
                      <a:r>
                        <a:rPr lang="en-US" altLang="en-US" sz="1200" baseline="-25000" dirty="0" smtClean="0">
                          <a:sym typeface="Symbol" pitchFamily="18" charset="2"/>
                        </a:rPr>
                        <a:t> </a:t>
                      </a:r>
                      <a:r>
                        <a:rPr lang="en-US" altLang="en-US" sz="1200" dirty="0" smtClean="0">
                          <a:sym typeface="Symbol" pitchFamily="18" charset="2"/>
                        </a:rPr>
                        <a:t>(</a:t>
                      </a:r>
                      <a:r>
                        <a:rPr lang="en-US" altLang="en-US" sz="1200" i="1" dirty="0" smtClean="0">
                          <a:sym typeface="Symbol" pitchFamily="18" charset="2"/>
                        </a:rPr>
                        <a:t>s</a:t>
                      </a:r>
                      <a:r>
                        <a:rPr lang="en-US" altLang="en-US" sz="1200" dirty="0" smtClean="0">
                          <a:sym typeface="Symbol" pitchFamily="18" charset="2"/>
                        </a:rPr>
                        <a:t>) + K</a:t>
                      </a:r>
                      <a:r>
                        <a:rPr lang="en-US" altLang="en-US" sz="1200" baseline="30000" dirty="0" smtClean="0">
                          <a:sym typeface="Symbol" pitchFamily="18" charset="2"/>
                        </a:rPr>
                        <a:t>+</a:t>
                      </a:r>
                      <a:r>
                        <a:rPr lang="en-US" altLang="en-US" sz="1200" dirty="0" smtClean="0">
                          <a:sym typeface="Symbol" pitchFamily="18" charset="2"/>
                        </a:rPr>
                        <a:t>(</a:t>
                      </a:r>
                      <a:r>
                        <a:rPr lang="en-US" altLang="en-US" sz="1200" dirty="0" err="1" smtClean="0">
                          <a:sym typeface="Symbol" pitchFamily="18" charset="2"/>
                        </a:rPr>
                        <a:t>aq</a:t>
                      </a:r>
                      <a:r>
                        <a:rPr lang="en-US" altLang="en-US" sz="1200" dirty="0" smtClean="0">
                          <a:sym typeface="Symbol" pitchFamily="18" charset="2"/>
                        </a:rPr>
                        <a:t>) + NO</a:t>
                      </a:r>
                      <a:r>
                        <a:rPr lang="en-US" altLang="en-US" sz="1200" baseline="-25000" dirty="0" smtClean="0">
                          <a:sym typeface="Symbol" pitchFamily="18" charset="2"/>
                        </a:rPr>
                        <a:t>3</a:t>
                      </a:r>
                      <a:r>
                        <a:rPr lang="en-US" altLang="en-US" sz="1200" baseline="30000" dirty="0" smtClean="0">
                          <a:sym typeface="Symbol" pitchFamily="18" charset="2"/>
                        </a:rPr>
                        <a:t>-</a:t>
                      </a:r>
                      <a:r>
                        <a:rPr lang="en-US" altLang="en-US" sz="1200" dirty="0" smtClean="0">
                          <a:sym typeface="Symbol" pitchFamily="18" charset="2"/>
                        </a:rPr>
                        <a:t>(</a:t>
                      </a:r>
                      <a:r>
                        <a:rPr lang="en-US" altLang="en-US" sz="1200" i="1" dirty="0" err="1" smtClean="0">
                          <a:sym typeface="Symbol" pitchFamily="18" charset="2"/>
                        </a:rPr>
                        <a:t>aq</a:t>
                      </a:r>
                      <a:r>
                        <a:rPr lang="en-US" altLang="en-US" sz="1200" dirty="0" smtClean="0">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en-US" sz="1200" b="1" dirty="0" smtClean="0">
                          <a:sym typeface="Symbol" pitchFamily="18" charset="2"/>
                        </a:rPr>
                        <a:t>Net Ionic :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Ag</a:t>
                      </a:r>
                      <a:r>
                        <a:rPr lang="en-US" altLang="en-US" sz="1200" baseline="30000" dirty="0" smtClean="0"/>
                        <a:t>+</a:t>
                      </a:r>
                      <a:r>
                        <a:rPr lang="en-US" altLang="en-US" sz="1200" dirty="0" smtClean="0"/>
                        <a:t>(</a:t>
                      </a:r>
                      <a:r>
                        <a:rPr lang="en-US" altLang="en-US" sz="1200" dirty="0" err="1" smtClean="0"/>
                        <a:t>aq</a:t>
                      </a:r>
                      <a:r>
                        <a:rPr lang="en-US" altLang="en-US" sz="1200" dirty="0" smtClean="0"/>
                        <a:t>) + Cl</a:t>
                      </a:r>
                      <a:r>
                        <a:rPr lang="en-US" altLang="en-US" sz="1200" baseline="30000" dirty="0" smtClean="0"/>
                        <a:t>-</a:t>
                      </a:r>
                      <a:r>
                        <a:rPr lang="en-US" altLang="en-US" sz="1200" dirty="0" smtClean="0"/>
                        <a:t>(</a:t>
                      </a:r>
                      <a:r>
                        <a:rPr lang="en-US" altLang="en-US" sz="1200" i="1" dirty="0" err="1" smtClean="0"/>
                        <a:t>aq</a:t>
                      </a:r>
                      <a:r>
                        <a:rPr lang="en-US" altLang="en-US" sz="1200" dirty="0" smtClean="0"/>
                        <a:t>)</a:t>
                      </a:r>
                      <a:r>
                        <a:rPr lang="en-US" altLang="en-US" sz="1200" baseline="-25000" dirty="0" smtClean="0"/>
                        <a:t> </a:t>
                      </a:r>
                      <a:r>
                        <a:rPr lang="en-US" altLang="en-US" sz="1200" dirty="0" smtClean="0">
                          <a:sym typeface="Symbol" pitchFamily="18" charset="2"/>
                        </a:rPr>
                        <a:t>  </a:t>
                      </a:r>
                      <a:r>
                        <a:rPr lang="en-US" altLang="en-US" sz="1200" dirty="0" err="1" smtClean="0">
                          <a:sym typeface="Symbol" pitchFamily="18" charset="2"/>
                        </a:rPr>
                        <a:t>AgCl</a:t>
                      </a:r>
                      <a:r>
                        <a:rPr lang="en-US" altLang="en-US" sz="1200" baseline="-25000" dirty="0" smtClean="0">
                          <a:sym typeface="Symbol" pitchFamily="18" charset="2"/>
                        </a:rPr>
                        <a:t> </a:t>
                      </a:r>
                      <a:r>
                        <a:rPr lang="en-US" altLang="en-US" sz="1200" dirty="0" smtClean="0">
                          <a:sym typeface="Symbol" pitchFamily="18" charset="2"/>
                        </a:rPr>
                        <a:t>(</a:t>
                      </a:r>
                      <a:r>
                        <a:rPr lang="en-US" altLang="en-US" sz="1200" i="1" dirty="0" smtClean="0">
                          <a:sym typeface="Symbol" pitchFamily="18" charset="2"/>
                        </a:rPr>
                        <a:t>s</a:t>
                      </a:r>
                      <a:r>
                        <a:rPr lang="en-US" altLang="en-US" sz="1200" dirty="0" smtClean="0">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5052291" y="2410780"/>
            <a:ext cx="3805382" cy="3477875"/>
          </a:xfrm>
          <a:prstGeom prst="rect">
            <a:avLst/>
          </a:prstGeom>
          <a:noFill/>
        </p:spPr>
        <p:txBody>
          <a:bodyPr wrap="square" rtlCol="0">
            <a:spAutoFit/>
          </a:bodyPr>
          <a:lstStyle/>
          <a:p>
            <a:r>
              <a:rPr lang="en-US" sz="1600" dirty="0" smtClean="0"/>
              <a:t>Spectator ions should not be included in your balanced equations. </a:t>
            </a:r>
          </a:p>
          <a:p>
            <a:endParaRPr lang="en-US" sz="1600" dirty="0"/>
          </a:p>
          <a:p>
            <a:r>
              <a:rPr lang="en-US" sz="1600" dirty="0" smtClean="0"/>
              <a:t>Remember, the point of a Net Ionic Reaction is to show only those ions that are involved in the reaction.  Chemists are able to substitute reactants containing the same species to create the intended product.</a:t>
            </a:r>
          </a:p>
          <a:p>
            <a:endParaRPr lang="en-US" sz="1600" dirty="0" smtClean="0"/>
          </a:p>
          <a:p>
            <a:r>
              <a:rPr lang="en-US" sz="1600" i="1" dirty="0" smtClean="0">
                <a:solidFill>
                  <a:schemeClr val="tx2">
                    <a:lumMod val="50000"/>
                    <a:lumOff val="50000"/>
                  </a:schemeClr>
                </a:solidFill>
              </a:rPr>
              <a:t>You only need to memorize that compounds with nitrate, ammonium, halides and alkali metals are soluble.  </a:t>
            </a:r>
          </a:p>
          <a:p>
            <a:endParaRPr lang="en-US" sz="1200" dirty="0"/>
          </a:p>
        </p:txBody>
      </p:sp>
    </p:spTree>
    <p:extLst>
      <p:ext uri="{BB962C8B-B14F-4D97-AF65-F5344CB8AC3E}">
        <p14:creationId xmlns:p14="http://schemas.microsoft.com/office/powerpoint/2010/main" val="3714045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Making Predictions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smtClean="0"/>
          </a:p>
        </p:txBody>
      </p:sp>
      <p:sp>
        <p:nvSpPr>
          <p:cNvPr id="13" name="TextBox 12"/>
          <p:cNvSpPr txBox="1"/>
          <p:nvPr/>
        </p:nvSpPr>
        <p:spPr>
          <a:xfrm>
            <a:off x="0" y="5968411"/>
            <a:ext cx="9144000" cy="1200329"/>
          </a:xfrm>
          <a:prstGeom prst="rect">
            <a:avLst/>
          </a:prstGeom>
          <a:noFill/>
        </p:spPr>
        <p:txBody>
          <a:bodyPr wrap="square" rtlCol="0">
            <a:spAutoFit/>
          </a:bodyPr>
          <a:lstStyle/>
          <a:p>
            <a:r>
              <a:rPr lang="en-US" dirty="0" smtClean="0"/>
              <a:t>LO 3.3: </a:t>
            </a:r>
            <a:r>
              <a:rPr lang="en-US" dirty="0"/>
              <a:t>The student is able to use stoichiometric calculations to predict the results of performing a reaction in the laboratory and/or to analyze deviations from the expected results.</a:t>
            </a:r>
            <a:r>
              <a:rPr lang="en-US" dirty="0" smtClean="0"/>
              <a:t> 																	</a:t>
            </a:r>
            <a:endParaRPr lang="en-US" dirty="0"/>
          </a:p>
        </p:txBody>
      </p:sp>
      <p:sp>
        <p:nvSpPr>
          <p:cNvPr id="2" name="TextBox 1"/>
          <p:cNvSpPr txBox="1"/>
          <p:nvPr/>
        </p:nvSpPr>
        <p:spPr>
          <a:xfrm>
            <a:off x="193674" y="948354"/>
            <a:ext cx="7903908" cy="4473019"/>
          </a:xfrm>
          <a:prstGeom prst="rect">
            <a:avLst/>
          </a:prstGeom>
          <a:noFill/>
        </p:spPr>
        <p:txBody>
          <a:bodyPr wrap="square" rtlCol="0">
            <a:spAutoFit/>
          </a:bodyPr>
          <a:lstStyle/>
          <a:p>
            <a:r>
              <a:rPr lang="en-US" sz="1400" dirty="0" smtClean="0">
                <a:solidFill>
                  <a:schemeClr val="accent1">
                    <a:lumMod val="75000"/>
                  </a:schemeClr>
                </a:solidFill>
              </a:rPr>
              <a:t>Solid copper carbonate is heated strongly</a:t>
            </a:r>
            <a:r>
              <a:rPr lang="en-US" sz="1400" dirty="0" smtClean="0"/>
              <a:t>:</a:t>
            </a:r>
          </a:p>
          <a:p>
            <a:endParaRPr lang="en-US" sz="1400" dirty="0"/>
          </a:p>
          <a:p>
            <a:r>
              <a:rPr lang="en-US" sz="1400" dirty="0" smtClean="0"/>
              <a:t>CuCO</a:t>
            </a:r>
            <a:r>
              <a:rPr lang="en-US" sz="1400" baseline="-25000" dirty="0" smtClean="0"/>
              <a:t>3</a:t>
            </a:r>
            <a:r>
              <a:rPr lang="en-US" sz="1400" dirty="0" smtClean="0"/>
              <a:t> (s) </a:t>
            </a:r>
            <a:r>
              <a:rPr lang="en-US" sz="1400" dirty="0" smtClean="0">
                <a:sym typeface="Wingdings" panose="05000000000000000000" pitchFamily="2" charset="2"/>
              </a:rPr>
              <a:t> </a:t>
            </a:r>
            <a:r>
              <a:rPr lang="en-US" sz="1400" dirty="0" err="1" smtClean="0">
                <a:sym typeface="Wingdings" panose="05000000000000000000" pitchFamily="2" charset="2"/>
              </a:rPr>
              <a:t>CuO</a:t>
            </a:r>
            <a:r>
              <a:rPr lang="en-US" sz="1400" dirty="0" smtClean="0">
                <a:sym typeface="Wingdings" panose="05000000000000000000" pitchFamily="2" charset="2"/>
              </a:rPr>
              <a:t> (s)  + CO</a:t>
            </a:r>
            <a:r>
              <a:rPr lang="en-US" sz="1400" baseline="-25000" dirty="0" smtClean="0">
                <a:sym typeface="Wingdings" panose="05000000000000000000" pitchFamily="2" charset="2"/>
              </a:rPr>
              <a:t>2 </a:t>
            </a:r>
            <a:r>
              <a:rPr lang="en-US" sz="1400" dirty="0" smtClean="0">
                <a:sym typeface="Wingdings" panose="05000000000000000000" pitchFamily="2" charset="2"/>
              </a:rPr>
              <a:t>(g)</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What evidence of a chemical change would be observed with this reaction?</a:t>
            </a:r>
          </a:p>
          <a:p>
            <a:endParaRPr lang="en-US" sz="1400" dirty="0">
              <a:sym typeface="Wingdings" panose="05000000000000000000" pitchFamily="2" charset="2"/>
            </a:endParaRPr>
          </a:p>
          <a:p>
            <a:r>
              <a:rPr lang="en-US" sz="1400" dirty="0" smtClean="0">
                <a:sym typeface="Wingdings" panose="05000000000000000000" pitchFamily="2" charset="2"/>
              </a:rPr>
              <a:t>One would observe a color change and evolution of a gas</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What is the percent yield of CO</a:t>
            </a:r>
            <a:r>
              <a:rPr lang="en-US" sz="1400" baseline="-25000" dirty="0" smtClean="0">
                <a:solidFill>
                  <a:schemeClr val="accent1">
                    <a:lumMod val="75000"/>
                  </a:schemeClr>
                </a:solidFill>
                <a:sym typeface="Wingdings" panose="05000000000000000000" pitchFamily="2" charset="2"/>
              </a:rPr>
              <a:t>2 </a:t>
            </a:r>
            <a:r>
              <a:rPr lang="en-US" sz="1400" dirty="0" smtClean="0">
                <a:solidFill>
                  <a:schemeClr val="accent1">
                    <a:lumMod val="75000"/>
                  </a:schemeClr>
                </a:solidFill>
                <a:sym typeface="Wingdings" panose="05000000000000000000" pitchFamily="2" charset="2"/>
              </a:rPr>
              <a:t>if you had originally heated 10.0g </a:t>
            </a:r>
            <a:r>
              <a:rPr lang="en-US" sz="1400" dirty="0" smtClean="0">
                <a:solidFill>
                  <a:schemeClr val="accent1">
                    <a:lumMod val="75000"/>
                  </a:schemeClr>
                </a:solidFill>
              </a:rPr>
              <a:t>CuCO</a:t>
            </a:r>
            <a:r>
              <a:rPr lang="en-US" sz="1400" baseline="-25000" dirty="0" smtClean="0">
                <a:solidFill>
                  <a:schemeClr val="accent1">
                    <a:lumMod val="75000"/>
                  </a:schemeClr>
                </a:solidFill>
              </a:rPr>
              <a:t>3 </a:t>
            </a:r>
            <a:r>
              <a:rPr lang="en-US" sz="1400" dirty="0" smtClean="0">
                <a:solidFill>
                  <a:schemeClr val="accent1">
                    <a:lumMod val="75000"/>
                  </a:schemeClr>
                </a:solidFill>
              </a:rPr>
              <a:t> and captured 3.2g CO</a:t>
            </a:r>
            <a:r>
              <a:rPr lang="en-US" sz="1400" baseline="-25000" dirty="0" smtClean="0">
                <a:solidFill>
                  <a:schemeClr val="accent1">
                    <a:lumMod val="75000"/>
                  </a:schemeClr>
                </a:solidFill>
              </a:rPr>
              <a:t>2</a:t>
            </a:r>
            <a:r>
              <a:rPr lang="en-US" sz="1400" dirty="0" smtClean="0">
                <a:solidFill>
                  <a:schemeClr val="accent1">
                    <a:lumMod val="75000"/>
                  </a:schemeClr>
                </a:solidFill>
              </a:rPr>
              <a:t> ?</a:t>
            </a:r>
          </a:p>
          <a:p>
            <a:endParaRPr lang="en-US" sz="1400" baseline="-25000" dirty="0">
              <a:sym typeface="Wingdings" panose="05000000000000000000" pitchFamily="2" charset="2"/>
            </a:endParaRPr>
          </a:p>
          <a:p>
            <a:r>
              <a:rPr lang="en-US" sz="1400" dirty="0" smtClean="0">
                <a:sym typeface="Wingdings" panose="05000000000000000000" pitchFamily="2" charset="2"/>
              </a:rPr>
              <a:t>Step 1: Find the Theoretical </a:t>
            </a:r>
            <a:r>
              <a:rPr lang="en-US" sz="1400" dirty="0" err="1" smtClean="0">
                <a:sym typeface="Wingdings" panose="05000000000000000000" pitchFamily="2" charset="2"/>
              </a:rPr>
              <a:t>Yeild</a:t>
            </a:r>
            <a:endParaRPr lang="en-US" sz="1400" dirty="0" smtClean="0">
              <a:sym typeface="Wingdings" panose="05000000000000000000" pitchFamily="2" charset="2"/>
            </a:endParaRPr>
          </a:p>
          <a:p>
            <a:r>
              <a:rPr lang="en-US" sz="1400" dirty="0" smtClean="0">
                <a:sym typeface="Wingdings" panose="05000000000000000000" pitchFamily="2" charset="2"/>
              </a:rPr>
              <a:t>10.0g </a:t>
            </a:r>
            <a:r>
              <a:rPr lang="en-US" sz="1400" dirty="0" smtClean="0"/>
              <a:t>CuCO</a:t>
            </a:r>
            <a:r>
              <a:rPr lang="en-US" sz="1400" baseline="-25000" dirty="0" smtClean="0"/>
              <a:t>3 </a:t>
            </a:r>
            <a:r>
              <a:rPr lang="en-US" sz="1400" dirty="0" smtClean="0"/>
              <a:t>x(1mol/123.555g) x (1mol CO</a:t>
            </a:r>
            <a:r>
              <a:rPr lang="en-US" sz="1400" baseline="-25000" dirty="0" smtClean="0"/>
              <a:t>2</a:t>
            </a:r>
            <a:r>
              <a:rPr lang="en-US" sz="1400" dirty="0" smtClean="0"/>
              <a:t> /1 molCuCO</a:t>
            </a:r>
            <a:r>
              <a:rPr lang="en-US" sz="1400" baseline="-25000" dirty="0" smtClean="0"/>
              <a:t>3</a:t>
            </a:r>
            <a:r>
              <a:rPr lang="en-US" sz="1400" dirty="0" smtClean="0"/>
              <a:t> ) X 44.01gCO</a:t>
            </a:r>
            <a:r>
              <a:rPr lang="en-US" sz="1400" baseline="-25000" dirty="0" smtClean="0"/>
              <a:t>2</a:t>
            </a:r>
            <a:r>
              <a:rPr lang="en-US" sz="1400" dirty="0" smtClean="0"/>
              <a:t>/mol = 3.562 gCO</a:t>
            </a:r>
            <a:r>
              <a:rPr lang="en-US" sz="1400" baseline="-25000" dirty="0" smtClean="0"/>
              <a:t>2</a:t>
            </a:r>
          </a:p>
          <a:p>
            <a:endParaRPr lang="en-US" sz="1400" baseline="-25000" dirty="0">
              <a:sym typeface="Wingdings" panose="05000000000000000000" pitchFamily="2" charset="2"/>
            </a:endParaRPr>
          </a:p>
          <a:p>
            <a:r>
              <a:rPr lang="en-US" sz="1400" dirty="0" smtClean="0">
                <a:sym typeface="Wingdings" panose="05000000000000000000" pitchFamily="2" charset="2"/>
              </a:rPr>
              <a:t>Step 2: Find Percent Yield</a:t>
            </a:r>
          </a:p>
          <a:p>
            <a:r>
              <a:rPr lang="en-US" sz="1400" dirty="0" smtClean="0">
                <a:sym typeface="Wingdings" panose="05000000000000000000" pitchFamily="2" charset="2"/>
              </a:rPr>
              <a:t>(3.2 g / 3.562 g) * 100 = 89.8 %  90% with correct sig figs</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How could you improve your percent yield?</a:t>
            </a:r>
          </a:p>
          <a:p>
            <a:r>
              <a:rPr lang="en-US" sz="1400" dirty="0" smtClean="0">
                <a:sym typeface="Wingdings" panose="05000000000000000000" pitchFamily="2" charset="2"/>
              </a:rPr>
              <a:t>-reheat the solid, to see if there is any further mass loss</a:t>
            </a:r>
          </a:p>
          <a:p>
            <a:r>
              <a:rPr lang="en-US" sz="1400" dirty="0" smtClean="0">
                <a:sym typeface="Wingdings" panose="05000000000000000000" pitchFamily="2" charset="2"/>
              </a:rPr>
              <a:t>-make sure you have pure </a:t>
            </a:r>
            <a:r>
              <a:rPr lang="en-US" sz="1400" dirty="0"/>
              <a:t>CuCO</a:t>
            </a:r>
            <a:r>
              <a:rPr lang="en-US" sz="1400" baseline="-25000" dirty="0"/>
              <a:t>3</a:t>
            </a:r>
            <a:endParaRPr lang="en-US" sz="1400" dirty="0">
              <a:sym typeface="Wingdings" panose="05000000000000000000" pitchFamily="2" charset="2"/>
            </a:endParaRPr>
          </a:p>
          <a:p>
            <a:endParaRPr lang="en-US" sz="1400" dirty="0" smtClean="0">
              <a:sym typeface="Wingdings" panose="05000000000000000000" pitchFamily="2" charset="2"/>
            </a:endParaRPr>
          </a:p>
        </p:txBody>
      </p:sp>
      <p:sp>
        <p:nvSpPr>
          <p:cNvPr id="14" name="Rounded Rectangle 13"/>
          <p:cNvSpPr/>
          <p:nvPr/>
        </p:nvSpPr>
        <p:spPr>
          <a:xfrm>
            <a:off x="193672" y="1321070"/>
            <a:ext cx="7407853" cy="49578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5" name="Rounded Rectangle 14"/>
          <p:cNvSpPr/>
          <p:nvPr/>
        </p:nvSpPr>
        <p:spPr>
          <a:xfrm>
            <a:off x="193672" y="2186186"/>
            <a:ext cx="7500217" cy="49578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6" name="Rounded Rectangle 15"/>
          <p:cNvSpPr/>
          <p:nvPr/>
        </p:nvSpPr>
        <p:spPr>
          <a:xfrm>
            <a:off x="193674" y="4710173"/>
            <a:ext cx="7629528" cy="120241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7" name="Rounded Rectangle 16"/>
          <p:cNvSpPr/>
          <p:nvPr/>
        </p:nvSpPr>
        <p:spPr>
          <a:xfrm>
            <a:off x="193672" y="3139094"/>
            <a:ext cx="7620437" cy="121295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50067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17"/>
                                        </p:tgtEl>
                                      </p:cBhvr>
                                    </p:animEffect>
                                    <p:set>
                                      <p:cBhvr>
                                        <p:cTn id="17" dur="1" fill="hold">
                                          <p:stCondLst>
                                            <p:cond delay="19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Limiting Reactants – D.A.</a:t>
            </a:r>
            <a:endParaRPr lang="en-US" dirty="0"/>
          </a:p>
        </p:txBody>
      </p:sp>
      <p:sp>
        <p:nvSpPr>
          <p:cNvPr id="5" name="Content Placeholder 4"/>
          <p:cNvSpPr>
            <a:spLocks noGrp="1"/>
          </p:cNvSpPr>
          <p:nvPr>
            <p:ph sz="half" idx="1"/>
          </p:nvPr>
        </p:nvSpPr>
        <p:spPr>
          <a:xfrm>
            <a:off x="280737" y="905164"/>
            <a:ext cx="7514754" cy="2854036"/>
          </a:xfrm>
        </p:spPr>
        <p:txBody>
          <a:bodyPr>
            <a:normAutofit/>
          </a:bodyPr>
          <a:lstStyle/>
          <a:p>
            <a:pPr marL="0" indent="0">
              <a:buNone/>
            </a:pPr>
            <a:r>
              <a:rPr lang="pt-BR" sz="1400" dirty="0">
                <a:solidFill>
                  <a:schemeClr val="accent2">
                    <a:lumMod val="75000"/>
                    <a:lumOff val="25000"/>
                  </a:schemeClr>
                </a:solidFill>
              </a:rPr>
              <a:t>Al</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+ 6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O ---&gt; 2Al(OH)</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+ 3 </a:t>
            </a:r>
            <a:r>
              <a:rPr lang="pt-BR" sz="1400" dirty="0" smtClean="0">
                <a:solidFill>
                  <a:schemeClr val="accent2">
                    <a:lumMod val="75000"/>
                    <a:lumOff val="25000"/>
                  </a:schemeClr>
                </a:solidFill>
              </a:rPr>
              <a:t>H</a:t>
            </a:r>
            <a:r>
              <a:rPr lang="pt-BR" sz="1400" baseline="-25000" dirty="0" smtClean="0">
                <a:solidFill>
                  <a:schemeClr val="accent2">
                    <a:lumMod val="75000"/>
                    <a:lumOff val="25000"/>
                  </a:schemeClr>
                </a:solidFill>
              </a:rPr>
              <a:t>2</a:t>
            </a:r>
            <a:r>
              <a:rPr lang="pt-BR" sz="1400" dirty="0" smtClean="0">
                <a:solidFill>
                  <a:schemeClr val="accent2">
                    <a:lumMod val="75000"/>
                    <a:lumOff val="25000"/>
                  </a:schemeClr>
                </a:solidFill>
              </a:rPr>
              <a:t>S</a:t>
            </a:r>
          </a:p>
          <a:p>
            <a:pPr marL="0" indent="0">
              <a:buNone/>
            </a:pPr>
            <a:r>
              <a:rPr lang="en-US" sz="1400" dirty="0" smtClean="0">
                <a:solidFill>
                  <a:schemeClr val="accent2">
                    <a:lumMod val="75000"/>
                    <a:lumOff val="25000"/>
                  </a:schemeClr>
                </a:solidFill>
              </a:rPr>
              <a:t>15.00 </a:t>
            </a:r>
            <a:r>
              <a:rPr lang="en-US" sz="1400" dirty="0">
                <a:solidFill>
                  <a:schemeClr val="accent2">
                    <a:lumMod val="75000"/>
                    <a:lumOff val="25000"/>
                  </a:schemeClr>
                </a:solidFill>
              </a:rPr>
              <a:t>g aluminum sulfide and 10.00 g </a:t>
            </a:r>
            <a:r>
              <a:rPr lang="en-US" sz="1400" dirty="0" smtClean="0">
                <a:solidFill>
                  <a:schemeClr val="accent2">
                    <a:lumMod val="75000"/>
                    <a:lumOff val="25000"/>
                  </a:schemeClr>
                </a:solidFill>
              </a:rPr>
              <a:t>water react</a:t>
            </a:r>
            <a:r>
              <a:rPr lang="en-US" sz="1400" dirty="0">
                <a:solidFill>
                  <a:schemeClr val="accent2">
                    <a:lumMod val="75000"/>
                    <a:lumOff val="25000"/>
                  </a:schemeClr>
                </a:solidFill>
              </a:rPr>
              <a:t> </a:t>
            </a:r>
            <a:endParaRPr lang="en-US" sz="1400" dirty="0" smtClean="0">
              <a:solidFill>
                <a:schemeClr val="accent2">
                  <a:lumMod val="75000"/>
                  <a:lumOff val="25000"/>
                </a:schemeClr>
              </a:solidFill>
            </a:endParaRPr>
          </a:p>
          <a:p>
            <a:pPr marL="342900" indent="-342900">
              <a:buAutoNum type="alphaLcParenR"/>
            </a:pPr>
            <a:r>
              <a:rPr lang="en-US" sz="1400" dirty="0" smtClean="0">
                <a:solidFill>
                  <a:schemeClr val="accent2">
                    <a:lumMod val="75000"/>
                    <a:lumOff val="25000"/>
                  </a:schemeClr>
                </a:solidFill>
              </a:rPr>
              <a:t>Identify the Limiting Reactant</a:t>
            </a:r>
          </a:p>
          <a:p>
            <a:pPr marL="342900" indent="-342900">
              <a:buAutoNum type="alphaLcParenR"/>
            </a:pPr>
            <a:endParaRPr lang="en-US" dirty="0"/>
          </a:p>
          <a:p>
            <a:pPr marL="342900" indent="-342900">
              <a:buAutoNum type="alphaLcParenR"/>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923330"/>
          </a:xfrm>
          <a:prstGeom prst="rect">
            <a:avLst/>
          </a:prstGeom>
          <a:noFill/>
        </p:spPr>
        <p:txBody>
          <a:bodyPr wrap="square" rtlCol="0">
            <a:spAutoFit/>
          </a:bodyPr>
          <a:lstStyle/>
          <a:p>
            <a:r>
              <a:rPr lang="en-US" dirty="0" smtClean="0">
                <a:hlinkClick r:id="rId3"/>
              </a:rPr>
              <a:t>Video</a:t>
            </a:r>
            <a:endParaRPr lang="en-US" dirty="0" smtClean="0"/>
          </a:p>
          <a:p>
            <a:r>
              <a:rPr lang="en-US" dirty="0" smtClean="0">
                <a:hlinkClick r:id="rId4"/>
              </a:rPr>
              <a:t>Sim</a:t>
            </a:r>
            <a:endParaRPr lang="en-US" dirty="0" smtClean="0"/>
          </a:p>
          <a:p>
            <a:r>
              <a:rPr lang="en-US" dirty="0" err="1" smtClean="0">
                <a:hlinkClick r:id="rId5"/>
              </a:rPr>
              <a:t>pHet</a:t>
            </a:r>
            <a:endParaRPr lang="en-US" dirty="0"/>
          </a:p>
        </p:txBody>
      </p:sp>
      <p:sp>
        <p:nvSpPr>
          <p:cNvPr id="12" name="TextBox 11"/>
          <p:cNvSpPr txBox="1"/>
          <p:nvPr/>
        </p:nvSpPr>
        <p:spPr>
          <a:xfrm>
            <a:off x="0" y="6199527"/>
            <a:ext cx="9144000" cy="830997"/>
          </a:xfrm>
          <a:prstGeom prst="rect">
            <a:avLst/>
          </a:prstGeom>
          <a:noFill/>
        </p:spPr>
        <p:txBody>
          <a:bodyPr wrap="square" rtlCol="0">
            <a:spAutoFit/>
          </a:bodyPr>
          <a:lstStyle/>
          <a:p>
            <a:r>
              <a:rPr lang="en-US" sz="1200" dirty="0" smtClean="0"/>
              <a:t>LO 3.4:  </a:t>
            </a:r>
            <a:r>
              <a:rPr lang="en-US" sz="1200" dirty="0"/>
              <a:t>The student is able to relate quantities (measured mass of substances, volumes of solutions, or volumes and pressures of gases) to identify stoichiometric relationships for a reaction, including situations involving limiting reactants and situations in which the reaction has not gone to completion.</a:t>
            </a:r>
            <a:r>
              <a:rPr lang="en-US" sz="1200" dirty="0" smtClean="0"/>
              <a:t>																	</a:t>
            </a:r>
            <a:endParaRPr lang="en-US" sz="1200" dirty="0"/>
          </a:p>
        </p:txBody>
      </p:sp>
      <p:sp>
        <p:nvSpPr>
          <p:cNvPr id="2" name="TextBox 1"/>
          <p:cNvSpPr txBox="1"/>
          <p:nvPr/>
        </p:nvSpPr>
        <p:spPr>
          <a:xfrm>
            <a:off x="622222" y="2276316"/>
            <a:ext cx="7432565" cy="1138773"/>
          </a:xfrm>
          <a:prstGeom prst="rect">
            <a:avLst/>
          </a:prstGeom>
          <a:noFill/>
        </p:spPr>
        <p:txBody>
          <a:bodyPr wrap="square" rtlCol="0">
            <a:spAutoFit/>
          </a:bodyPr>
          <a:lstStyle/>
          <a:p>
            <a:r>
              <a:rPr lang="en-US" sz="1200" dirty="0" smtClean="0"/>
              <a:t>15.00g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x (1mol/ </a:t>
            </a:r>
            <a:r>
              <a:rPr lang="en-US" sz="1200" dirty="0" smtClean="0"/>
              <a:t>150.158 g) x (6mol H</a:t>
            </a:r>
            <a:r>
              <a:rPr lang="en-US" sz="1200" baseline="-25000" dirty="0" smtClean="0"/>
              <a:t>2</a:t>
            </a:r>
            <a:r>
              <a:rPr lang="en-US" sz="1200" dirty="0" smtClean="0"/>
              <a:t>O/1mol</a:t>
            </a:r>
            <a:r>
              <a:rPr lang="pt-BR" sz="1200" dirty="0"/>
              <a:t> </a:t>
            </a:r>
            <a:r>
              <a:rPr lang="pt-BR" sz="1200" dirty="0" smtClean="0"/>
              <a:t>Al</a:t>
            </a:r>
            <a:r>
              <a:rPr lang="pt-BR" sz="1200" baseline="-25000" dirty="0" smtClean="0"/>
              <a:t>2</a:t>
            </a:r>
            <a:r>
              <a:rPr lang="pt-BR" sz="1200" dirty="0" smtClean="0"/>
              <a:t>S</a:t>
            </a:r>
            <a:r>
              <a:rPr lang="pt-BR" sz="1200" baseline="-25000" dirty="0" smtClean="0"/>
              <a:t>3</a:t>
            </a:r>
            <a:r>
              <a:rPr lang="pt-BR" sz="1200" dirty="0" smtClean="0"/>
              <a:t>) x (18g/mol </a:t>
            </a:r>
            <a:r>
              <a:rPr lang="pt-BR" sz="1200" dirty="0"/>
              <a:t>H</a:t>
            </a:r>
            <a:r>
              <a:rPr lang="pt-BR" sz="1200" baseline="-25000" dirty="0"/>
              <a:t>2</a:t>
            </a:r>
            <a:r>
              <a:rPr lang="pt-BR" sz="1200" dirty="0"/>
              <a:t>0 </a:t>
            </a:r>
            <a:r>
              <a:rPr lang="pt-BR" sz="1200" dirty="0" smtClean="0"/>
              <a:t>) = 10.782 g </a:t>
            </a:r>
            <a:r>
              <a:rPr lang="pt-BR" sz="1200" dirty="0"/>
              <a:t>H</a:t>
            </a:r>
            <a:r>
              <a:rPr lang="pt-BR" sz="1200" baseline="-25000" dirty="0"/>
              <a:t>2</a:t>
            </a:r>
            <a:r>
              <a:rPr lang="pt-BR" sz="1200" dirty="0"/>
              <a:t>0 </a:t>
            </a:r>
            <a:r>
              <a:rPr lang="pt-BR" sz="1200" dirty="0" smtClean="0"/>
              <a:t>needed</a:t>
            </a:r>
            <a:endParaRPr lang="pt-BR" sz="1200" dirty="0"/>
          </a:p>
          <a:p>
            <a:endParaRPr lang="pt-BR" sz="1200" baseline="-25000" dirty="0" smtClean="0"/>
          </a:p>
          <a:p>
            <a:r>
              <a:rPr lang="pt-BR" sz="1200" dirty="0" smtClean="0"/>
              <a:t>10g H</a:t>
            </a:r>
            <a:r>
              <a:rPr lang="pt-BR" sz="1200" baseline="-25000" dirty="0" smtClean="0"/>
              <a:t>2</a:t>
            </a:r>
            <a:r>
              <a:rPr lang="pt-BR" sz="1200" dirty="0" smtClean="0"/>
              <a:t>0 x (1mol/</a:t>
            </a:r>
            <a:r>
              <a:rPr lang="en-US" sz="1200" dirty="0"/>
              <a:t> </a:t>
            </a:r>
            <a:r>
              <a:rPr lang="en-US" sz="1200" dirty="0" smtClean="0"/>
              <a:t>18.015 g) x (1 </a:t>
            </a:r>
            <a:r>
              <a:rPr lang="en-US" sz="1200" dirty="0" err="1" smtClean="0"/>
              <a:t>mol</a:t>
            </a:r>
            <a:r>
              <a:rPr lang="en-US" sz="1200" dirty="0" smtClean="0"/>
              <a:t> </a:t>
            </a:r>
            <a:r>
              <a:rPr lang="pt-BR" sz="1200" dirty="0" smtClean="0"/>
              <a:t>Al</a:t>
            </a:r>
            <a:r>
              <a:rPr lang="pt-BR" sz="1200" baseline="-25000" dirty="0" smtClean="0"/>
              <a:t>2</a:t>
            </a:r>
            <a:r>
              <a:rPr lang="pt-BR" sz="1200" dirty="0" smtClean="0"/>
              <a:t>S</a:t>
            </a:r>
            <a:r>
              <a:rPr lang="pt-BR" sz="1200" baseline="-25000" dirty="0" smtClean="0"/>
              <a:t>3 </a:t>
            </a:r>
            <a:r>
              <a:rPr lang="en-US" sz="1200" dirty="0" smtClean="0"/>
              <a:t>/</a:t>
            </a:r>
            <a:r>
              <a:rPr lang="en-US" sz="1200" dirty="0"/>
              <a:t> 6mol </a:t>
            </a:r>
            <a:r>
              <a:rPr lang="en-US" sz="1200" dirty="0" smtClean="0"/>
              <a:t>H</a:t>
            </a:r>
            <a:r>
              <a:rPr lang="en-US" sz="1200" baseline="-25000" dirty="0" smtClean="0"/>
              <a:t>2</a:t>
            </a:r>
            <a:r>
              <a:rPr lang="en-US" sz="1200" dirty="0" smtClean="0"/>
              <a:t>O)  x (150.158 g/</a:t>
            </a:r>
            <a:r>
              <a:rPr lang="en-US" sz="1200" dirty="0" err="1" smtClean="0"/>
              <a:t>mol</a:t>
            </a:r>
            <a:r>
              <a:rPr lang="en-US" sz="1200" dirty="0" smtClean="0"/>
              <a:t>) = 13.892g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 needed</a:t>
            </a:r>
          </a:p>
          <a:p>
            <a:endParaRPr lang="pt-BR" sz="1200" dirty="0"/>
          </a:p>
          <a:p>
            <a:r>
              <a:rPr lang="pt-BR" sz="1200" dirty="0" smtClean="0"/>
              <a:t>H</a:t>
            </a:r>
            <a:r>
              <a:rPr lang="pt-BR" sz="1200" baseline="-25000" dirty="0" smtClean="0"/>
              <a:t>2</a:t>
            </a:r>
            <a:r>
              <a:rPr lang="pt-BR" sz="1200" dirty="0" smtClean="0"/>
              <a:t>0 is limiting, because we need more than we were given</a:t>
            </a:r>
            <a:endParaRPr lang="en-US" sz="1200" dirty="0" smtClean="0"/>
          </a:p>
          <a:p>
            <a:r>
              <a:rPr lang="en-US" sz="1200" dirty="0" smtClean="0"/>
              <a:t> </a:t>
            </a:r>
            <a:endParaRPr lang="en-US" sz="1200" dirty="0"/>
          </a:p>
        </p:txBody>
      </p:sp>
      <p:sp>
        <p:nvSpPr>
          <p:cNvPr id="13" name="Content Placeholder 4"/>
          <p:cNvSpPr>
            <a:spLocks noGrp="1"/>
          </p:cNvSpPr>
          <p:nvPr>
            <p:ph sz="half" idx="1"/>
          </p:nvPr>
        </p:nvSpPr>
        <p:spPr>
          <a:xfrm>
            <a:off x="226407" y="3415089"/>
            <a:ext cx="8360962" cy="411017"/>
          </a:xfrm>
        </p:spPr>
        <p:txBody>
          <a:bodyPr>
            <a:normAutofit/>
          </a:bodyPr>
          <a:lstStyle/>
          <a:p>
            <a:pPr marL="0" indent="0">
              <a:buNone/>
            </a:pPr>
            <a:r>
              <a:rPr lang="en-US" sz="1400" dirty="0" smtClean="0">
                <a:solidFill>
                  <a:schemeClr val="accent2">
                    <a:lumMod val="75000"/>
                    <a:lumOff val="25000"/>
                  </a:schemeClr>
                </a:solidFill>
              </a:rPr>
              <a:t>b)</a:t>
            </a:r>
            <a:r>
              <a:rPr lang="en-US" sz="1400" dirty="0">
                <a:solidFill>
                  <a:schemeClr val="accent2">
                    <a:lumMod val="75000"/>
                    <a:lumOff val="25000"/>
                  </a:schemeClr>
                </a:solidFill>
              </a:rPr>
              <a:t> What is the maximum mass of H</a:t>
            </a:r>
            <a:r>
              <a:rPr lang="en-US" sz="1400" baseline="-25000" dirty="0">
                <a:solidFill>
                  <a:schemeClr val="accent2">
                    <a:lumMod val="75000"/>
                    <a:lumOff val="25000"/>
                  </a:schemeClr>
                </a:solidFill>
              </a:rPr>
              <a:t>2</a:t>
            </a:r>
            <a:r>
              <a:rPr lang="en-US" sz="1400" dirty="0">
                <a:solidFill>
                  <a:schemeClr val="accent2">
                    <a:lumMod val="75000"/>
                    <a:lumOff val="25000"/>
                  </a:schemeClr>
                </a:solidFill>
              </a:rPr>
              <a:t>S which can be formed from these reagents?</a:t>
            </a:r>
          </a:p>
          <a:p>
            <a:pPr marL="0" indent="0">
              <a:buNone/>
            </a:pPr>
            <a:endParaRPr lang="en-US" dirty="0" smtClean="0"/>
          </a:p>
          <a:p>
            <a:pPr marL="0" indent="0">
              <a:buNone/>
            </a:pPr>
            <a:endParaRPr lang="en-US" dirty="0"/>
          </a:p>
        </p:txBody>
      </p:sp>
      <p:sp>
        <p:nvSpPr>
          <p:cNvPr id="14" name="TextBox 13"/>
          <p:cNvSpPr txBox="1"/>
          <p:nvPr/>
        </p:nvSpPr>
        <p:spPr>
          <a:xfrm>
            <a:off x="622222" y="3759200"/>
            <a:ext cx="7432565" cy="646331"/>
          </a:xfrm>
          <a:prstGeom prst="rect">
            <a:avLst/>
          </a:prstGeom>
          <a:noFill/>
        </p:spPr>
        <p:txBody>
          <a:bodyPr wrap="square" rtlCol="0">
            <a:spAutoFit/>
          </a:bodyPr>
          <a:lstStyle/>
          <a:p>
            <a:r>
              <a:rPr lang="pt-BR" sz="1200" dirty="0" smtClean="0"/>
              <a:t>Theoretical Yield</a:t>
            </a:r>
          </a:p>
          <a:p>
            <a:r>
              <a:rPr lang="pt-BR" sz="1200" dirty="0" smtClean="0"/>
              <a:t>10.00 g H</a:t>
            </a:r>
            <a:r>
              <a:rPr lang="pt-BR" sz="1200" baseline="-25000" dirty="0" smtClean="0"/>
              <a:t>2</a:t>
            </a:r>
            <a:r>
              <a:rPr lang="pt-BR" sz="1200" dirty="0" smtClean="0"/>
              <a:t>0 x (1mol</a:t>
            </a:r>
            <a:r>
              <a:rPr lang="pt-BR" sz="1200" dirty="0"/>
              <a:t>/</a:t>
            </a:r>
            <a:r>
              <a:rPr lang="en-US" sz="1200" dirty="0"/>
              <a:t> 18.015 g</a:t>
            </a:r>
            <a:r>
              <a:rPr lang="en-US" sz="1200" dirty="0" smtClean="0"/>
              <a:t>) x (3/6) x (</a:t>
            </a:r>
            <a:r>
              <a:rPr lang="en-US" sz="1200" dirty="0"/>
              <a:t>34.0809 </a:t>
            </a:r>
            <a:r>
              <a:rPr lang="en-US" sz="1200" dirty="0" smtClean="0"/>
              <a:t>g/</a:t>
            </a:r>
            <a:r>
              <a:rPr lang="en-US" sz="1200" dirty="0" err="1" smtClean="0"/>
              <a:t>mol</a:t>
            </a:r>
            <a:r>
              <a:rPr lang="en-US" sz="1200" dirty="0" smtClean="0"/>
              <a:t> ) = </a:t>
            </a:r>
            <a:r>
              <a:rPr lang="en-US" sz="1200" dirty="0"/>
              <a:t>9.459 </a:t>
            </a:r>
            <a:r>
              <a:rPr lang="en-US" sz="1200" dirty="0" smtClean="0"/>
              <a:t>g H</a:t>
            </a:r>
            <a:r>
              <a:rPr lang="en-US" sz="1200" baseline="-25000" dirty="0" smtClean="0"/>
              <a:t>2</a:t>
            </a:r>
            <a:r>
              <a:rPr lang="en-US" sz="1200" dirty="0" smtClean="0"/>
              <a:t>S produced</a:t>
            </a:r>
            <a:endParaRPr lang="pt-BR" sz="1200" dirty="0"/>
          </a:p>
          <a:p>
            <a:r>
              <a:rPr lang="en-US" sz="1200" dirty="0" smtClean="0"/>
              <a:t> </a:t>
            </a:r>
            <a:endParaRPr lang="en-US" sz="1200" dirty="0"/>
          </a:p>
        </p:txBody>
      </p:sp>
      <p:sp>
        <p:nvSpPr>
          <p:cNvPr id="15" name="Content Placeholder 4"/>
          <p:cNvSpPr>
            <a:spLocks noGrp="1"/>
          </p:cNvSpPr>
          <p:nvPr>
            <p:ph sz="half" idx="1"/>
          </p:nvPr>
        </p:nvSpPr>
        <p:spPr>
          <a:xfrm>
            <a:off x="280737" y="4507346"/>
            <a:ext cx="8360962" cy="411017"/>
          </a:xfrm>
        </p:spPr>
        <p:txBody>
          <a:bodyPr>
            <a:normAutofit/>
          </a:bodyPr>
          <a:lstStyle/>
          <a:p>
            <a:pPr marL="0" indent="0">
              <a:buNone/>
            </a:pPr>
            <a:r>
              <a:rPr lang="en-US" sz="1400" dirty="0">
                <a:solidFill>
                  <a:schemeClr val="accent2">
                    <a:lumMod val="75000"/>
                    <a:lumOff val="25000"/>
                  </a:schemeClr>
                </a:solidFill>
              </a:rPr>
              <a:t>c</a:t>
            </a:r>
            <a:r>
              <a:rPr lang="en-US" sz="1400" dirty="0" smtClean="0">
                <a:solidFill>
                  <a:schemeClr val="accent2">
                    <a:lumMod val="75000"/>
                    <a:lumOff val="25000"/>
                  </a:schemeClr>
                </a:solidFill>
              </a:rPr>
              <a:t>) How much excess reactant is left in the container?</a:t>
            </a:r>
            <a:endParaRPr lang="en-US" sz="1400" dirty="0">
              <a:solidFill>
                <a:schemeClr val="accent2">
                  <a:lumMod val="75000"/>
                  <a:lumOff val="25000"/>
                </a:schemeClr>
              </a:solidFill>
            </a:endParaRPr>
          </a:p>
          <a:p>
            <a:pPr marL="0" indent="0">
              <a:buNone/>
            </a:pPr>
            <a:endParaRPr lang="en-US" dirty="0" smtClean="0"/>
          </a:p>
          <a:p>
            <a:pPr marL="0" indent="0">
              <a:buNone/>
            </a:pPr>
            <a:endParaRPr lang="en-US" dirty="0"/>
          </a:p>
        </p:txBody>
      </p:sp>
      <p:sp>
        <p:nvSpPr>
          <p:cNvPr id="16" name="TextBox 15"/>
          <p:cNvSpPr txBox="1"/>
          <p:nvPr/>
        </p:nvSpPr>
        <p:spPr>
          <a:xfrm>
            <a:off x="622219" y="4904507"/>
            <a:ext cx="7432565" cy="461665"/>
          </a:xfrm>
          <a:prstGeom prst="rect">
            <a:avLst/>
          </a:prstGeom>
          <a:noFill/>
        </p:spPr>
        <p:txBody>
          <a:bodyPr wrap="square" rtlCol="0">
            <a:spAutoFit/>
          </a:bodyPr>
          <a:lstStyle/>
          <a:p>
            <a:r>
              <a:rPr lang="en-US" sz="1200" dirty="0" smtClean="0"/>
              <a:t>15.00 g – 13.892 g = 1.11g </a:t>
            </a:r>
            <a:r>
              <a:rPr lang="pt-BR" sz="1200" dirty="0"/>
              <a:t>Al</a:t>
            </a:r>
            <a:r>
              <a:rPr lang="pt-BR" sz="1200" baseline="-25000" dirty="0"/>
              <a:t>2</a:t>
            </a:r>
            <a:r>
              <a:rPr lang="pt-BR" sz="1200" dirty="0"/>
              <a:t>S</a:t>
            </a:r>
            <a:r>
              <a:rPr lang="pt-BR" sz="1200" baseline="-25000" dirty="0"/>
              <a:t>3</a:t>
            </a:r>
            <a:endParaRPr lang="pt-BR" sz="1200" dirty="0"/>
          </a:p>
          <a:p>
            <a:r>
              <a:rPr lang="en-US" sz="1200" dirty="0" smtClean="0"/>
              <a:t> </a:t>
            </a:r>
            <a:endParaRPr lang="en-US" sz="1200" dirty="0"/>
          </a:p>
        </p:txBody>
      </p:sp>
      <p:sp>
        <p:nvSpPr>
          <p:cNvPr id="18" name="TextBox 17"/>
          <p:cNvSpPr txBox="1"/>
          <p:nvPr/>
        </p:nvSpPr>
        <p:spPr>
          <a:xfrm>
            <a:off x="4369660" y="5553196"/>
            <a:ext cx="4682837" cy="646331"/>
          </a:xfrm>
          <a:prstGeom prst="rect">
            <a:avLst/>
          </a:prstGeom>
          <a:noFill/>
        </p:spPr>
        <p:txBody>
          <a:bodyPr wrap="square" rtlCol="0">
            <a:spAutoFit/>
          </a:bodyPr>
          <a:lstStyle/>
          <a:p>
            <a:r>
              <a:rPr lang="en-US" sz="1200" i="1" dirty="0" smtClean="0">
                <a:solidFill>
                  <a:srgbClr val="00B0F0"/>
                </a:solidFill>
              </a:rPr>
              <a:t>**Dimensional Analysis is not the only way to solve these problems.  You can also use BCA tables (modified ICE charts), which may save time on the exam </a:t>
            </a:r>
            <a:r>
              <a:rPr lang="en-US" sz="1200" i="1" dirty="0" smtClean="0">
                <a:solidFill>
                  <a:srgbClr val="00B0F0"/>
                </a:solidFill>
                <a:sym typeface="Wingdings" panose="05000000000000000000" pitchFamily="2" charset="2"/>
              </a:rPr>
              <a:t></a:t>
            </a:r>
            <a:endParaRPr lang="en-US" sz="1200" i="1" dirty="0">
              <a:solidFill>
                <a:srgbClr val="00B0F0"/>
              </a:solidFill>
            </a:endParaRPr>
          </a:p>
        </p:txBody>
      </p:sp>
      <p:sp>
        <p:nvSpPr>
          <p:cNvPr id="19" name="Rounded Rectangle 18"/>
          <p:cNvSpPr/>
          <p:nvPr/>
        </p:nvSpPr>
        <p:spPr>
          <a:xfrm>
            <a:off x="376638" y="2244399"/>
            <a:ext cx="7407853" cy="1016037"/>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0" name="Rounded Rectangle 19"/>
          <p:cNvSpPr/>
          <p:nvPr/>
        </p:nvSpPr>
        <p:spPr>
          <a:xfrm>
            <a:off x="376638" y="3819126"/>
            <a:ext cx="7407853" cy="6742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1" name="Rounded Rectangle 20"/>
          <p:cNvSpPr/>
          <p:nvPr/>
        </p:nvSpPr>
        <p:spPr>
          <a:xfrm>
            <a:off x="376638" y="4878905"/>
            <a:ext cx="7407853" cy="6742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67961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20"/>
                                        </p:tgtEl>
                                      </p:cBhvr>
                                    </p:animEffect>
                                    <p:set>
                                      <p:cBhvr>
                                        <p:cTn id="12" dur="1" fill="hold">
                                          <p:stCondLst>
                                            <p:cond delay="19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21"/>
                                        </p:tgtEl>
                                      </p:cBhvr>
                                    </p:animEffect>
                                    <p:set>
                                      <p:cBhvr>
                                        <p:cTn id="17"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Limiting Reactants – BCA Table</a:t>
            </a:r>
            <a:endParaRPr lang="en-US" dirty="0"/>
          </a:p>
        </p:txBody>
      </p:sp>
      <p:sp>
        <p:nvSpPr>
          <p:cNvPr id="5" name="Content Placeholder 4"/>
          <p:cNvSpPr>
            <a:spLocks noGrp="1"/>
          </p:cNvSpPr>
          <p:nvPr>
            <p:ph sz="half" idx="1"/>
          </p:nvPr>
        </p:nvSpPr>
        <p:spPr>
          <a:xfrm>
            <a:off x="280736" y="905164"/>
            <a:ext cx="7654861" cy="2854036"/>
          </a:xfrm>
        </p:spPr>
        <p:txBody>
          <a:bodyPr>
            <a:normAutofit/>
          </a:bodyPr>
          <a:lstStyle/>
          <a:p>
            <a:pPr marL="0" indent="0">
              <a:buNone/>
            </a:pPr>
            <a:r>
              <a:rPr lang="en-US" sz="1400" dirty="0" smtClean="0">
                <a:solidFill>
                  <a:schemeClr val="accent2">
                    <a:lumMod val="75000"/>
                    <a:lumOff val="25000"/>
                  </a:schemeClr>
                </a:solidFill>
              </a:rPr>
              <a:t>15.00 </a:t>
            </a:r>
            <a:r>
              <a:rPr lang="en-US" sz="1400" dirty="0">
                <a:solidFill>
                  <a:schemeClr val="accent2">
                    <a:lumMod val="75000"/>
                    <a:lumOff val="25000"/>
                  </a:schemeClr>
                </a:solidFill>
              </a:rPr>
              <a:t>g aluminum sulfide and 10.00 g water react </a:t>
            </a:r>
            <a:r>
              <a:rPr lang="en-US" sz="1400" dirty="0" smtClean="0">
                <a:solidFill>
                  <a:schemeClr val="accent2">
                    <a:lumMod val="75000"/>
                    <a:lumOff val="25000"/>
                  </a:schemeClr>
                </a:solidFill>
              </a:rPr>
              <a:t>according to the following equation: </a:t>
            </a:r>
          </a:p>
          <a:p>
            <a:pPr marL="0" indent="0" algn="ctr">
              <a:buNone/>
            </a:pPr>
            <a:r>
              <a:rPr lang="pt-BR" sz="1400" dirty="0">
                <a:solidFill>
                  <a:schemeClr val="accent2">
                    <a:lumMod val="75000"/>
                    <a:lumOff val="25000"/>
                  </a:schemeClr>
                </a:solidFill>
              </a:rPr>
              <a:t>Al</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+ 6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O ---&gt; 2Al(OH)</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+ 3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endParaRPr lang="en-US" sz="1400" dirty="0" smtClean="0">
              <a:solidFill>
                <a:schemeClr val="accent2">
                  <a:lumMod val="75000"/>
                  <a:lumOff val="25000"/>
                </a:schemeClr>
              </a:solidFill>
            </a:endParaRPr>
          </a:p>
          <a:p>
            <a:pPr marL="342900" indent="-342900">
              <a:buAutoNum type="alphaLcParenR"/>
            </a:pPr>
            <a:r>
              <a:rPr lang="en-US" sz="1400" dirty="0" smtClean="0">
                <a:solidFill>
                  <a:schemeClr val="accent2">
                    <a:lumMod val="75000"/>
                    <a:lumOff val="25000"/>
                  </a:schemeClr>
                </a:solidFill>
              </a:rPr>
              <a:t>Identify the Limiting Reactant</a:t>
            </a:r>
          </a:p>
          <a:p>
            <a:pPr marL="342900" indent="-342900">
              <a:buAutoNum type="alphaLcParenR"/>
            </a:pPr>
            <a:endParaRPr lang="en-US" dirty="0"/>
          </a:p>
          <a:p>
            <a:pPr marL="342900" indent="-342900">
              <a:buAutoNum type="alphaLcParenR"/>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smtClean="0"/>
          </a:p>
        </p:txBody>
      </p:sp>
      <p:sp>
        <p:nvSpPr>
          <p:cNvPr id="12" name="TextBox 11"/>
          <p:cNvSpPr txBox="1"/>
          <p:nvPr/>
        </p:nvSpPr>
        <p:spPr>
          <a:xfrm>
            <a:off x="0" y="6199527"/>
            <a:ext cx="9144000" cy="830997"/>
          </a:xfrm>
          <a:prstGeom prst="rect">
            <a:avLst/>
          </a:prstGeom>
          <a:noFill/>
        </p:spPr>
        <p:txBody>
          <a:bodyPr wrap="square" rtlCol="0">
            <a:spAutoFit/>
          </a:bodyPr>
          <a:lstStyle/>
          <a:p>
            <a:r>
              <a:rPr lang="en-US" sz="1200" dirty="0" smtClean="0"/>
              <a:t>LO 3.4:  </a:t>
            </a:r>
            <a:r>
              <a:rPr lang="en-US" sz="1200" dirty="0"/>
              <a:t>The student is able to relate quantities (measured mass of substances, volumes of solutions, or volumes and pressures of gases) to identify stoichiometric relationships for a reaction, including situations involving limiting reactants and situations in which the reaction has not gone to completion.</a:t>
            </a:r>
            <a:r>
              <a:rPr lang="en-US" sz="1200" dirty="0" smtClean="0"/>
              <a:t>																	</a:t>
            </a:r>
            <a:endParaRPr lang="en-US" sz="1200" dirty="0"/>
          </a:p>
        </p:txBody>
      </p:sp>
      <p:sp>
        <p:nvSpPr>
          <p:cNvPr id="2" name="TextBox 1"/>
          <p:cNvSpPr txBox="1"/>
          <p:nvPr/>
        </p:nvSpPr>
        <p:spPr>
          <a:xfrm>
            <a:off x="498474" y="2186186"/>
            <a:ext cx="4069849" cy="1200329"/>
          </a:xfrm>
          <a:prstGeom prst="rect">
            <a:avLst/>
          </a:prstGeom>
          <a:noFill/>
        </p:spPr>
        <p:txBody>
          <a:bodyPr wrap="square" rtlCol="0">
            <a:spAutoFit/>
          </a:bodyPr>
          <a:lstStyle/>
          <a:p>
            <a:r>
              <a:rPr lang="en-US" sz="1200" dirty="0" smtClean="0"/>
              <a:t>15.00g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x (1mol/ </a:t>
            </a:r>
            <a:r>
              <a:rPr lang="en-US" sz="1200" dirty="0" smtClean="0"/>
              <a:t>150.158 g) = .100mol</a:t>
            </a:r>
            <a:endParaRPr lang="pt-BR" sz="1200" baseline="-25000" dirty="0" smtClean="0"/>
          </a:p>
          <a:p>
            <a:r>
              <a:rPr lang="pt-BR" sz="1200" dirty="0" smtClean="0"/>
              <a:t>10g H</a:t>
            </a:r>
            <a:r>
              <a:rPr lang="pt-BR" sz="1200" baseline="-25000" dirty="0" smtClean="0"/>
              <a:t>2</a:t>
            </a:r>
            <a:r>
              <a:rPr lang="pt-BR" sz="1200" dirty="0" smtClean="0"/>
              <a:t>0 x (1mol/</a:t>
            </a:r>
            <a:r>
              <a:rPr lang="en-US" sz="1200" dirty="0"/>
              <a:t> </a:t>
            </a:r>
            <a:r>
              <a:rPr lang="en-US" sz="1200" dirty="0" smtClean="0"/>
              <a:t>18.015 g) = .555</a:t>
            </a:r>
          </a:p>
          <a:p>
            <a:endParaRPr lang="en-US" sz="1200" dirty="0" smtClean="0"/>
          </a:p>
          <a:p>
            <a:endParaRPr lang="en-US" sz="1200" dirty="0"/>
          </a:p>
          <a:p>
            <a:endParaRPr lang="en-US" sz="1200" dirty="0" smtClean="0"/>
          </a:p>
          <a:p>
            <a:r>
              <a:rPr lang="en-US" sz="1200" dirty="0" smtClean="0"/>
              <a:t>Water is the limiting reactant.</a:t>
            </a:r>
            <a:endParaRPr lang="en-US" sz="1200" dirty="0"/>
          </a:p>
        </p:txBody>
      </p:sp>
      <p:sp>
        <p:nvSpPr>
          <p:cNvPr id="13" name="Content Placeholder 4"/>
          <p:cNvSpPr>
            <a:spLocks noGrp="1"/>
          </p:cNvSpPr>
          <p:nvPr>
            <p:ph sz="half" idx="1"/>
          </p:nvPr>
        </p:nvSpPr>
        <p:spPr>
          <a:xfrm>
            <a:off x="280737" y="4003951"/>
            <a:ext cx="8360962" cy="411017"/>
          </a:xfrm>
        </p:spPr>
        <p:txBody>
          <a:bodyPr>
            <a:normAutofit/>
          </a:bodyPr>
          <a:lstStyle/>
          <a:p>
            <a:pPr marL="0" indent="0">
              <a:buNone/>
            </a:pPr>
            <a:r>
              <a:rPr lang="en-US" sz="1400" dirty="0" smtClean="0">
                <a:solidFill>
                  <a:schemeClr val="accent2">
                    <a:lumMod val="75000"/>
                    <a:lumOff val="25000"/>
                  </a:schemeClr>
                </a:solidFill>
              </a:rPr>
              <a:t>b)</a:t>
            </a:r>
            <a:r>
              <a:rPr lang="en-US" sz="1400" dirty="0">
                <a:solidFill>
                  <a:schemeClr val="accent2">
                    <a:lumMod val="75000"/>
                    <a:lumOff val="25000"/>
                  </a:schemeClr>
                </a:solidFill>
              </a:rPr>
              <a:t> What is the maximum mass of H</a:t>
            </a:r>
            <a:r>
              <a:rPr lang="en-US" sz="1400" baseline="-25000" dirty="0">
                <a:solidFill>
                  <a:schemeClr val="accent2">
                    <a:lumMod val="75000"/>
                    <a:lumOff val="25000"/>
                  </a:schemeClr>
                </a:solidFill>
              </a:rPr>
              <a:t>2</a:t>
            </a:r>
            <a:r>
              <a:rPr lang="en-US" sz="1400" dirty="0">
                <a:solidFill>
                  <a:schemeClr val="accent2">
                    <a:lumMod val="75000"/>
                    <a:lumOff val="25000"/>
                  </a:schemeClr>
                </a:solidFill>
              </a:rPr>
              <a:t>S which can be formed from these reagents?</a:t>
            </a:r>
          </a:p>
          <a:p>
            <a:pPr marL="0" indent="0">
              <a:buNone/>
            </a:pPr>
            <a:endParaRPr lang="en-US" dirty="0" smtClean="0"/>
          </a:p>
          <a:p>
            <a:pPr marL="0" indent="0">
              <a:buNone/>
            </a:pPr>
            <a:endParaRPr lang="en-US" dirty="0"/>
          </a:p>
        </p:txBody>
      </p:sp>
      <p:sp>
        <p:nvSpPr>
          <p:cNvPr id="15" name="Content Placeholder 4"/>
          <p:cNvSpPr>
            <a:spLocks noGrp="1"/>
          </p:cNvSpPr>
          <p:nvPr>
            <p:ph sz="half" idx="1"/>
          </p:nvPr>
        </p:nvSpPr>
        <p:spPr>
          <a:xfrm>
            <a:off x="280737" y="5052270"/>
            <a:ext cx="8360962" cy="411017"/>
          </a:xfrm>
        </p:spPr>
        <p:txBody>
          <a:bodyPr>
            <a:normAutofit/>
          </a:bodyPr>
          <a:lstStyle/>
          <a:p>
            <a:pPr marL="0" indent="0">
              <a:buNone/>
            </a:pPr>
            <a:r>
              <a:rPr lang="en-US" sz="1400" dirty="0">
                <a:solidFill>
                  <a:schemeClr val="accent2">
                    <a:lumMod val="75000"/>
                    <a:lumOff val="25000"/>
                  </a:schemeClr>
                </a:solidFill>
              </a:rPr>
              <a:t>c</a:t>
            </a:r>
            <a:r>
              <a:rPr lang="en-US" sz="1400" dirty="0" smtClean="0">
                <a:solidFill>
                  <a:schemeClr val="accent2">
                    <a:lumMod val="75000"/>
                    <a:lumOff val="25000"/>
                  </a:schemeClr>
                </a:solidFill>
              </a:rPr>
              <a:t>) How much excess reactant is left in the container?</a:t>
            </a:r>
            <a:endParaRPr lang="en-US" sz="1400" dirty="0">
              <a:solidFill>
                <a:schemeClr val="accent2">
                  <a:lumMod val="75000"/>
                  <a:lumOff val="25000"/>
                </a:schemeClr>
              </a:solidFill>
            </a:endParaRPr>
          </a:p>
          <a:p>
            <a:pPr marL="0" indent="0">
              <a:buNone/>
            </a:pPr>
            <a:endParaRPr lang="en-US" dirty="0" smtClean="0"/>
          </a:p>
          <a:p>
            <a:pPr marL="0" indent="0">
              <a:buNone/>
            </a:pPr>
            <a:endParaRPr lang="en-US" dirty="0"/>
          </a:p>
        </p:txBody>
      </p:sp>
      <p:sp>
        <p:nvSpPr>
          <p:cNvPr id="16" name="TextBox 15"/>
          <p:cNvSpPr txBox="1"/>
          <p:nvPr/>
        </p:nvSpPr>
        <p:spPr>
          <a:xfrm>
            <a:off x="622219" y="5347835"/>
            <a:ext cx="7432565" cy="461665"/>
          </a:xfrm>
          <a:prstGeom prst="rect">
            <a:avLst/>
          </a:prstGeom>
          <a:noFill/>
        </p:spPr>
        <p:txBody>
          <a:bodyPr wrap="square" rtlCol="0">
            <a:spAutoFit/>
          </a:bodyPr>
          <a:lstStyle/>
          <a:p>
            <a:r>
              <a:rPr lang="en-US" sz="1200" dirty="0" smtClean="0"/>
              <a:t>.0074mol </a:t>
            </a:r>
            <a:r>
              <a:rPr lang="pt-BR" sz="1200" dirty="0" smtClean="0">
                <a:solidFill>
                  <a:schemeClr val="accent2">
                    <a:lumMod val="75000"/>
                    <a:lumOff val="25000"/>
                  </a:schemeClr>
                </a:solidFill>
              </a:rPr>
              <a:t>Al</a:t>
            </a:r>
            <a:r>
              <a:rPr lang="pt-BR" sz="1200" baseline="-25000" dirty="0" smtClean="0">
                <a:solidFill>
                  <a:schemeClr val="accent2">
                    <a:lumMod val="75000"/>
                    <a:lumOff val="25000"/>
                  </a:schemeClr>
                </a:solidFill>
              </a:rPr>
              <a:t>2</a:t>
            </a:r>
            <a:r>
              <a:rPr lang="pt-BR" sz="1200" dirty="0" smtClean="0">
                <a:solidFill>
                  <a:schemeClr val="accent2">
                    <a:lumMod val="75000"/>
                    <a:lumOff val="25000"/>
                  </a:schemeClr>
                </a:solidFill>
              </a:rPr>
              <a:t>S</a:t>
            </a:r>
            <a:r>
              <a:rPr lang="pt-BR" sz="1200" baseline="-25000" dirty="0" smtClean="0">
                <a:solidFill>
                  <a:schemeClr val="accent2">
                    <a:lumMod val="75000"/>
                    <a:lumOff val="25000"/>
                  </a:schemeClr>
                </a:solidFill>
              </a:rPr>
              <a:t>3  </a:t>
            </a:r>
            <a:r>
              <a:rPr lang="pt-BR" sz="1200" dirty="0" smtClean="0">
                <a:solidFill>
                  <a:schemeClr val="accent2">
                    <a:lumMod val="75000"/>
                    <a:lumOff val="25000"/>
                  </a:schemeClr>
                </a:solidFill>
              </a:rPr>
              <a:t>x </a:t>
            </a:r>
            <a:r>
              <a:rPr lang="en-US" sz="1200" dirty="0"/>
              <a:t>150.158 g/mol</a:t>
            </a:r>
            <a:r>
              <a:rPr lang="en-US" sz="1200" dirty="0" smtClean="0"/>
              <a:t> = 1.11g </a:t>
            </a:r>
            <a:r>
              <a:rPr lang="pt-BR" sz="1200" dirty="0"/>
              <a:t>Al</a:t>
            </a:r>
            <a:r>
              <a:rPr lang="pt-BR" sz="1200" baseline="-25000" dirty="0"/>
              <a:t>2</a:t>
            </a:r>
            <a:r>
              <a:rPr lang="pt-BR" sz="1200" dirty="0"/>
              <a:t>S</a:t>
            </a:r>
            <a:r>
              <a:rPr lang="pt-BR" sz="1200" baseline="-25000" dirty="0"/>
              <a:t>3</a:t>
            </a:r>
            <a:endParaRPr lang="pt-BR" sz="1200" dirty="0"/>
          </a:p>
          <a:p>
            <a:r>
              <a:rPr lang="en-US" sz="1200" dirty="0" smtClean="0"/>
              <a:t> </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2258026503"/>
              </p:ext>
            </p:extLst>
          </p:nvPr>
        </p:nvGraphicFramePr>
        <p:xfrm>
          <a:off x="3777672" y="2232890"/>
          <a:ext cx="4615701" cy="1483360"/>
        </p:xfrm>
        <a:graphic>
          <a:graphicData uri="http://schemas.openxmlformats.org/drawingml/2006/table">
            <a:tbl>
              <a:tblPr firstRow="1" bandRow="1">
                <a:tableStyleId>{5C22544A-7EE6-4342-B048-85BDC9FD1C3A}</a:tableStyleId>
              </a:tblPr>
              <a:tblGrid>
                <a:gridCol w="930806"/>
                <a:gridCol w="867224"/>
                <a:gridCol w="847312"/>
                <a:gridCol w="1117605"/>
                <a:gridCol w="852754"/>
              </a:tblGrid>
              <a:tr h="370840">
                <a:tc>
                  <a:txBody>
                    <a:bodyPr/>
                    <a:lstStyle/>
                    <a:p>
                      <a:endParaRPr lang="en-US" sz="1400" dirty="0">
                        <a:solidFill>
                          <a:schemeClr val="bg1"/>
                        </a:solidFill>
                      </a:endParaRPr>
                    </a:p>
                  </a:txBody>
                  <a:tcPr/>
                </a:tc>
                <a:tc>
                  <a:txBody>
                    <a:bodyPr/>
                    <a:lstStyle/>
                    <a:p>
                      <a:r>
                        <a:rPr lang="pt-BR" sz="1400" dirty="0" smtClean="0">
                          <a:solidFill>
                            <a:schemeClr val="bg1"/>
                          </a:solidFill>
                        </a:rPr>
                        <a:t>Al</a:t>
                      </a:r>
                      <a:r>
                        <a:rPr lang="pt-BR" sz="1400" baseline="-25000" dirty="0" smtClean="0">
                          <a:solidFill>
                            <a:schemeClr val="bg1"/>
                          </a:solidFill>
                        </a:rPr>
                        <a:t>2</a:t>
                      </a:r>
                      <a:r>
                        <a:rPr lang="pt-BR" sz="1400" dirty="0" smtClean="0">
                          <a:solidFill>
                            <a:schemeClr val="bg1"/>
                          </a:solidFill>
                        </a:rPr>
                        <a:t>S</a:t>
                      </a:r>
                      <a:r>
                        <a:rPr lang="pt-BR" sz="1400" baseline="-25000" dirty="0" smtClean="0">
                          <a:solidFill>
                            <a:schemeClr val="bg1"/>
                          </a:solidFill>
                        </a:rPr>
                        <a:t>3</a:t>
                      </a:r>
                      <a:endParaRPr lang="en-US" sz="1400" dirty="0">
                        <a:solidFill>
                          <a:schemeClr val="bg1"/>
                        </a:solidFill>
                      </a:endParaRPr>
                    </a:p>
                  </a:txBody>
                  <a:tcPr/>
                </a:tc>
                <a:tc>
                  <a:txBody>
                    <a:bodyPr/>
                    <a:lstStyle/>
                    <a:p>
                      <a:r>
                        <a:rPr lang="pt-BR" sz="1400" dirty="0" smtClean="0">
                          <a:solidFill>
                            <a:schemeClr val="bg1"/>
                          </a:solidFill>
                        </a:rPr>
                        <a:t>6 H</a:t>
                      </a:r>
                      <a:r>
                        <a:rPr lang="pt-BR" sz="1400" baseline="-25000" dirty="0" smtClean="0">
                          <a:solidFill>
                            <a:schemeClr val="bg1"/>
                          </a:solidFill>
                        </a:rPr>
                        <a:t>2</a:t>
                      </a:r>
                      <a:r>
                        <a:rPr lang="pt-BR" sz="1400" dirty="0" smtClean="0">
                          <a:solidFill>
                            <a:schemeClr val="bg1"/>
                          </a:solidFill>
                        </a:rPr>
                        <a:t>O </a:t>
                      </a:r>
                      <a:endParaRPr lang="en-US" sz="1400" dirty="0">
                        <a:solidFill>
                          <a:schemeClr val="bg1"/>
                        </a:solidFill>
                      </a:endParaRPr>
                    </a:p>
                  </a:txBody>
                  <a:tcPr/>
                </a:tc>
                <a:tc>
                  <a:txBody>
                    <a:bodyPr/>
                    <a:lstStyle/>
                    <a:p>
                      <a:r>
                        <a:rPr lang="pt-BR" sz="1400" dirty="0" smtClean="0">
                          <a:solidFill>
                            <a:schemeClr val="bg1"/>
                          </a:solidFill>
                        </a:rPr>
                        <a:t>2Al(OH)</a:t>
                      </a:r>
                      <a:r>
                        <a:rPr lang="pt-BR" sz="1400" baseline="-25000" dirty="0" smtClean="0">
                          <a:solidFill>
                            <a:schemeClr val="bg1"/>
                          </a:solidFill>
                        </a:rPr>
                        <a:t>3</a:t>
                      </a:r>
                      <a:endParaRPr lang="en-US" sz="1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solidFill>
                            <a:schemeClr val="bg1"/>
                          </a:solidFill>
                        </a:rPr>
                        <a:t>3 H</a:t>
                      </a:r>
                      <a:r>
                        <a:rPr lang="pt-BR" sz="1400" baseline="-25000" dirty="0" smtClean="0">
                          <a:solidFill>
                            <a:schemeClr val="bg1"/>
                          </a:solidFill>
                        </a:rPr>
                        <a:t>2</a:t>
                      </a:r>
                      <a:r>
                        <a:rPr lang="pt-BR" sz="1400" dirty="0" smtClean="0">
                          <a:solidFill>
                            <a:schemeClr val="bg1"/>
                          </a:solidFill>
                        </a:rPr>
                        <a:t>S</a:t>
                      </a:r>
                    </a:p>
                  </a:txBody>
                  <a:tcPr/>
                </a:tc>
              </a:tr>
              <a:tr h="370840">
                <a:tc>
                  <a:txBody>
                    <a:bodyPr/>
                    <a:lstStyle/>
                    <a:p>
                      <a:r>
                        <a:rPr lang="en-US" sz="1400" dirty="0" smtClean="0"/>
                        <a:t>Before</a:t>
                      </a:r>
                      <a:endParaRPr lang="en-US" sz="1400" dirty="0"/>
                    </a:p>
                  </a:txBody>
                  <a:tcPr/>
                </a:tc>
                <a:tc>
                  <a:txBody>
                    <a:bodyPr/>
                    <a:lstStyle/>
                    <a:p>
                      <a:pPr algn="ctr"/>
                      <a:r>
                        <a:rPr lang="en-US" sz="1400" dirty="0" smtClean="0"/>
                        <a:t>.0999</a:t>
                      </a:r>
                      <a:endParaRPr lang="en-US" sz="1400" dirty="0"/>
                    </a:p>
                  </a:txBody>
                  <a:tcPr/>
                </a:tc>
                <a:tc>
                  <a:txBody>
                    <a:bodyPr/>
                    <a:lstStyle/>
                    <a:p>
                      <a:pPr algn="ctr"/>
                      <a:r>
                        <a:rPr lang="en-US" sz="1400" dirty="0" smtClean="0"/>
                        <a:t>.5551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r>
              <a:tr h="370840">
                <a:tc>
                  <a:txBody>
                    <a:bodyPr/>
                    <a:lstStyle/>
                    <a:p>
                      <a:r>
                        <a:rPr lang="en-US" sz="1400" dirty="0" smtClean="0"/>
                        <a:t>Change</a:t>
                      </a:r>
                      <a:endParaRPr lang="en-US" sz="1400" dirty="0"/>
                    </a:p>
                  </a:txBody>
                  <a:tcPr/>
                </a:tc>
                <a:tc>
                  <a:txBody>
                    <a:bodyPr/>
                    <a:lstStyle/>
                    <a:p>
                      <a:pPr algn="ctr"/>
                      <a:r>
                        <a:rPr lang="en-US" sz="1400" dirty="0" smtClean="0"/>
                        <a:t>-.0925</a:t>
                      </a:r>
                      <a:endParaRPr lang="en-US" sz="1400" dirty="0"/>
                    </a:p>
                  </a:txBody>
                  <a:tcPr/>
                </a:tc>
                <a:tc>
                  <a:txBody>
                    <a:bodyPr/>
                    <a:lstStyle/>
                    <a:p>
                      <a:pPr algn="ctr"/>
                      <a:r>
                        <a:rPr lang="en-US" sz="1400" dirty="0" smtClean="0"/>
                        <a:t>-.5551</a:t>
                      </a:r>
                      <a:endParaRPr lang="en-US" sz="1400" dirty="0"/>
                    </a:p>
                  </a:txBody>
                  <a:tcPr/>
                </a:tc>
                <a:tc>
                  <a:txBody>
                    <a:bodyPr/>
                    <a:lstStyle/>
                    <a:p>
                      <a:pPr algn="ctr"/>
                      <a:r>
                        <a:rPr lang="en-US" sz="1400" dirty="0" smtClean="0"/>
                        <a:t>+ .1850</a:t>
                      </a:r>
                      <a:endParaRPr lang="en-US" sz="1400" dirty="0"/>
                    </a:p>
                  </a:txBody>
                  <a:tcPr/>
                </a:tc>
                <a:tc>
                  <a:txBody>
                    <a:bodyPr/>
                    <a:lstStyle/>
                    <a:p>
                      <a:pPr algn="ctr"/>
                      <a:r>
                        <a:rPr lang="en-US" sz="1400" dirty="0" smtClean="0"/>
                        <a:t>+ .2775</a:t>
                      </a:r>
                      <a:endParaRPr lang="en-US" sz="1400" dirty="0"/>
                    </a:p>
                  </a:txBody>
                  <a:tcPr/>
                </a:tc>
              </a:tr>
              <a:tr h="370840">
                <a:tc>
                  <a:txBody>
                    <a:bodyPr/>
                    <a:lstStyle/>
                    <a:p>
                      <a:r>
                        <a:rPr lang="en-US" sz="1400" dirty="0" smtClean="0"/>
                        <a:t>After</a:t>
                      </a:r>
                      <a:endParaRPr lang="en-US" sz="1400" dirty="0"/>
                    </a:p>
                  </a:txBody>
                  <a:tcPr/>
                </a:tc>
                <a:tc>
                  <a:txBody>
                    <a:bodyPr/>
                    <a:lstStyle/>
                    <a:p>
                      <a:pPr algn="ctr"/>
                      <a:r>
                        <a:rPr lang="en-US" sz="1400" dirty="0" smtClean="0"/>
                        <a:t>.0074</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.1850</a:t>
                      </a:r>
                      <a:endParaRPr lang="en-US" sz="1400" dirty="0"/>
                    </a:p>
                  </a:txBody>
                  <a:tcPr/>
                </a:tc>
                <a:tc>
                  <a:txBody>
                    <a:bodyPr/>
                    <a:lstStyle/>
                    <a:p>
                      <a:pPr algn="ctr"/>
                      <a:r>
                        <a:rPr lang="en-US" sz="1400" dirty="0" smtClean="0"/>
                        <a:t>.2775</a:t>
                      </a:r>
                      <a:endParaRPr lang="en-US" sz="1400" dirty="0"/>
                    </a:p>
                  </a:txBody>
                  <a:tcPr/>
                </a:tc>
              </a:tr>
            </a:tbl>
          </a:graphicData>
        </a:graphic>
      </p:graphicFrame>
      <p:sp>
        <p:nvSpPr>
          <p:cNvPr id="6" name="Rectangle 5"/>
          <p:cNvSpPr/>
          <p:nvPr/>
        </p:nvSpPr>
        <p:spPr>
          <a:xfrm>
            <a:off x="504928" y="2694017"/>
            <a:ext cx="4864026" cy="261610"/>
          </a:xfrm>
          <a:prstGeom prst="rect">
            <a:avLst/>
          </a:prstGeom>
        </p:spPr>
        <p:txBody>
          <a:bodyPr wrap="square">
            <a:spAutoFit/>
          </a:bodyPr>
          <a:lstStyle/>
          <a:p>
            <a:r>
              <a:rPr lang="en-US" sz="1100" dirty="0"/>
              <a:t>Complete the table </a:t>
            </a:r>
            <a:r>
              <a:rPr lang="en-US" sz="1100" i="1" dirty="0"/>
              <a:t>using the </a:t>
            </a:r>
            <a:r>
              <a:rPr lang="en-US" sz="1100" i="1" dirty="0" smtClean="0"/>
              <a:t>molar relationships</a:t>
            </a:r>
            <a:endParaRPr lang="en-US" sz="1100" i="1" dirty="0"/>
          </a:p>
        </p:txBody>
      </p:sp>
      <p:sp>
        <p:nvSpPr>
          <p:cNvPr id="17" name="TextBox 16"/>
          <p:cNvSpPr txBox="1"/>
          <p:nvPr/>
        </p:nvSpPr>
        <p:spPr>
          <a:xfrm>
            <a:off x="650874" y="4245881"/>
            <a:ext cx="4937126" cy="461665"/>
          </a:xfrm>
          <a:prstGeom prst="rect">
            <a:avLst/>
          </a:prstGeom>
          <a:noFill/>
        </p:spPr>
        <p:txBody>
          <a:bodyPr wrap="square" rtlCol="0">
            <a:spAutoFit/>
          </a:bodyPr>
          <a:lstStyle/>
          <a:p>
            <a:r>
              <a:rPr lang="en-US" sz="1200" dirty="0" smtClean="0"/>
              <a:t>0.2775 mol H</a:t>
            </a:r>
            <a:r>
              <a:rPr lang="en-US" sz="1200" baseline="-25000" dirty="0" smtClean="0"/>
              <a:t>2</a:t>
            </a:r>
            <a:r>
              <a:rPr lang="en-US" sz="1200" dirty="0" smtClean="0"/>
              <a:t>S x </a:t>
            </a:r>
            <a:r>
              <a:rPr lang="en-US" sz="1200" dirty="0"/>
              <a:t>(34.0809 g/mol ) = </a:t>
            </a:r>
            <a:r>
              <a:rPr lang="en-US" sz="1200" dirty="0" smtClean="0"/>
              <a:t>9.459 </a:t>
            </a:r>
            <a:r>
              <a:rPr lang="en-US" sz="1200" dirty="0"/>
              <a:t>g H</a:t>
            </a:r>
            <a:r>
              <a:rPr lang="en-US" sz="1200" baseline="-25000" dirty="0"/>
              <a:t>2</a:t>
            </a:r>
            <a:r>
              <a:rPr lang="en-US" sz="1200" dirty="0"/>
              <a:t>S produced</a:t>
            </a:r>
            <a:endParaRPr lang="pt-BR" sz="1200" dirty="0"/>
          </a:p>
          <a:p>
            <a:r>
              <a:rPr lang="en-US" sz="1200" dirty="0" smtClean="0"/>
              <a:t> </a:t>
            </a:r>
            <a:endParaRPr lang="en-US" sz="1200" dirty="0"/>
          </a:p>
        </p:txBody>
      </p:sp>
      <p:sp>
        <p:nvSpPr>
          <p:cNvPr id="19" name="Rounded Rectangle 18"/>
          <p:cNvSpPr/>
          <p:nvPr/>
        </p:nvSpPr>
        <p:spPr>
          <a:xfrm>
            <a:off x="430436" y="2169120"/>
            <a:ext cx="8211263" cy="157301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0" name="Rounded Rectangle 19"/>
          <p:cNvSpPr/>
          <p:nvPr/>
        </p:nvSpPr>
        <p:spPr>
          <a:xfrm>
            <a:off x="490391" y="4316896"/>
            <a:ext cx="8151307" cy="64482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1" name="Rounded Rectangle 20"/>
          <p:cNvSpPr/>
          <p:nvPr/>
        </p:nvSpPr>
        <p:spPr>
          <a:xfrm>
            <a:off x="490392" y="5347835"/>
            <a:ext cx="8151306" cy="64482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6819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xit" presetSubtype="32" fill="hold" grpId="0" nodeType="clickEffect">
                                  <p:stCondLst>
                                    <p:cond delay="0"/>
                                  </p:stCondLst>
                                  <p:childTnLst>
                                    <p:animEffect transition="out" filter="circle(out)">
                                      <p:cBhvr>
                                        <p:cTn id="10" dur="2000"/>
                                        <p:tgtEl>
                                          <p:spTgt spid="19"/>
                                        </p:tgtEl>
                                      </p:cBhvr>
                                    </p:animEffect>
                                    <p:set>
                                      <p:cBhvr>
                                        <p:cTn id="11" dur="1" fill="hold">
                                          <p:stCondLst>
                                            <p:cond delay="1999"/>
                                          </p:stCondLst>
                                        </p:cTn>
                                        <p:tgtEl>
                                          <p:spTgt spid="1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20"/>
                                        </p:tgtEl>
                                      </p:cBhvr>
                                    </p:animEffect>
                                    <p:set>
                                      <p:cBhvr>
                                        <p:cTn id="16" dur="1" fill="hold">
                                          <p:stCondLst>
                                            <p:cond delay="1999"/>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2000"/>
                                        <p:tgtEl>
                                          <p:spTgt spid="21"/>
                                        </p:tgtEl>
                                      </p:cBhvr>
                                    </p:animEffect>
                                    <p:set>
                                      <p:cBhvr>
                                        <p:cTn id="21"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21" grpId="0" animBg="1"/>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788</TotalTime>
  <Words>5945</Words>
  <Application>Microsoft Office PowerPoint</Application>
  <PresentationFormat>On-screen Show (4:3)</PresentationFormat>
  <Paragraphs>735</Paragraphs>
  <Slides>49</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Albertus Medium</vt:lpstr>
      <vt:lpstr>Arial</vt:lpstr>
      <vt:lpstr>Calibri</vt:lpstr>
      <vt:lpstr>Cambria Math</vt:lpstr>
      <vt:lpstr>Century Gothic</vt:lpstr>
      <vt:lpstr>Rockwell</vt:lpstr>
      <vt:lpstr>Rockwell (Body)</vt:lpstr>
      <vt:lpstr>Rokkitt</vt:lpstr>
      <vt:lpstr>Symbol</vt:lpstr>
      <vt:lpstr>Times New Roman</vt:lpstr>
      <vt:lpstr>Verdana</vt:lpstr>
      <vt:lpstr>Wingdings</vt:lpstr>
      <vt:lpstr>Advantage</vt:lpstr>
      <vt:lpstr>AP Chemistry Exam Review </vt:lpstr>
      <vt:lpstr>Big Idea #3</vt:lpstr>
      <vt:lpstr>PowerPoint Presentation</vt:lpstr>
      <vt:lpstr>Types of Chemical Reactions</vt:lpstr>
      <vt:lpstr>Types of Chemical Reactions</vt:lpstr>
      <vt:lpstr>Balanced Equations</vt:lpstr>
      <vt:lpstr>Making Predictions</vt:lpstr>
      <vt:lpstr>Limiting Reactants – D.A.</vt:lpstr>
      <vt:lpstr>Limiting Reactants – BCA Table</vt:lpstr>
      <vt:lpstr>Experimental Design</vt:lpstr>
      <vt:lpstr>Data Analysis</vt:lpstr>
      <vt:lpstr>Bronsted-Lowery Acids &amp; Bases</vt:lpstr>
      <vt:lpstr>Redox Reactions</vt:lpstr>
      <vt:lpstr>Redox Titrations</vt:lpstr>
      <vt:lpstr>Evidence of Chemical Change</vt:lpstr>
      <vt:lpstr>Energy Changes</vt:lpstr>
      <vt:lpstr>Galvanic Cell Potential</vt:lpstr>
      <vt:lpstr>Redox Reactions and Half Cells</vt:lpstr>
      <vt:lpstr>Big Idea #4</vt:lpstr>
      <vt:lpstr>Factors Affecting Reaction Rate</vt:lpstr>
      <vt:lpstr>Determining Rate Order</vt:lpstr>
      <vt:lpstr>Half-life (First Order)</vt:lpstr>
      <vt:lpstr>Reaction Mechanisms</vt:lpstr>
      <vt:lpstr>Reaction Mechanisms</vt:lpstr>
      <vt:lpstr>Draw and label axes for the energy profiles below.  Match the curves with the appropriate description.</vt:lpstr>
      <vt:lpstr>Catalysts</vt:lpstr>
      <vt:lpstr>Catalysts</vt:lpstr>
      <vt:lpstr>Big Idea #5</vt:lpstr>
      <vt:lpstr>Bond Energy, Length &amp; Strength</vt:lpstr>
      <vt:lpstr>Maxwell –Boltzmann Distributions</vt:lpstr>
      <vt:lpstr>Thermodynamic vocabulary</vt:lpstr>
      <vt:lpstr>Heat Transfer </vt:lpstr>
      <vt:lpstr>Conservation of Energy </vt:lpstr>
      <vt:lpstr>Conservation of Energy </vt:lpstr>
      <vt:lpstr>Conservation of Energy when Mixing</vt:lpstr>
      <vt:lpstr>Calorimetry: an experimental technique used to determine the heat transferred in a chemical system. System can be a chemical reaction or physical process.  </vt:lpstr>
      <vt:lpstr>Chemical Systems undergo 3 main processes that change their energy: heating/cooling, phase transitions, and chemical reactions.</vt:lpstr>
      <vt:lpstr>Calorimetry: an experimental technique used to determine the heat transferred in a chemical system. System can be a chemical reaction or physical process.</vt:lpstr>
      <vt:lpstr>The net energy change during a reaction is the sum of the energy required to break the reactant bonds and the energy released in forming the product bonds. The net energy change may be positive for endothermic reactions where energy is required, or negative for exothermic reactions where energy is released.</vt:lpstr>
      <vt:lpstr>Electrostatic forces exist between molecules as well as between atoms or ions, and breaking these intermolecular interactions requires energy.</vt:lpstr>
      <vt:lpstr>         Inter vs Intra                         Chemical vs. Physical</vt:lpstr>
      <vt:lpstr>IMF and Biological/Large Molecules</vt:lpstr>
      <vt:lpstr>Entropy- Embrace the Chaos!</vt:lpstr>
      <vt:lpstr>Predicting How Reactions Will Go</vt:lpstr>
      <vt:lpstr>                 How can I calculate ΔG?</vt:lpstr>
      <vt:lpstr>               Coupling    Reactions</vt:lpstr>
      <vt:lpstr>PowerPoint Presentation</vt:lpstr>
      <vt:lpstr>COUPLING OF REACTIONS</vt:lpstr>
      <vt:lpstr>               Is it thermo, kinetics, or K?     </vt:lpstr>
    </vt:vector>
  </TitlesOfParts>
  <Company>bartow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Exam Review</dc:title>
  <dc:creator>Freeman, Brandie</dc:creator>
  <cp:lastModifiedBy>Cantos, Odysses</cp:lastModifiedBy>
  <cp:revision>66</cp:revision>
  <dcterms:created xsi:type="dcterms:W3CDTF">2016-03-26T15:33:54Z</dcterms:created>
  <dcterms:modified xsi:type="dcterms:W3CDTF">2016-04-21T19:42:58Z</dcterms:modified>
</cp:coreProperties>
</file>