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56" r:id="rId2"/>
    <p:sldId id="355" r:id="rId3"/>
    <p:sldId id="356" r:id="rId4"/>
    <p:sldId id="357" r:id="rId5"/>
    <p:sldId id="365" r:id="rId6"/>
    <p:sldId id="366" r:id="rId7"/>
    <p:sldId id="364" r:id="rId8"/>
    <p:sldId id="358" r:id="rId9"/>
    <p:sldId id="359" r:id="rId10"/>
    <p:sldId id="312" r:id="rId11"/>
    <p:sldId id="360" r:id="rId12"/>
    <p:sldId id="361" r:id="rId13"/>
    <p:sldId id="362" r:id="rId14"/>
    <p:sldId id="363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yriad Pro" panose="020B0503030403020204" charset="0"/>
      <p:regular r:id="rId21"/>
      <p:bold r:id="rId22"/>
      <p:italic r:id="rId23"/>
      <p:boldItalic r:id="rId24"/>
    </p:embeddedFont>
    <p:embeddedFont>
      <p:font typeface="Myriad Pro Light" panose="020B0603030403020204" charset="0"/>
      <p:bold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becca J Guerin" initials="RJ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396A"/>
    <a:srgbClr val="F05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91" autoAdjust="0"/>
    <p:restoredTop sz="99661" autoAdjust="0"/>
  </p:normalViewPr>
  <p:slideViewPr>
    <p:cSldViewPr>
      <p:cViewPr varScale="1">
        <p:scale>
          <a:sx n="105" d="100"/>
          <a:sy n="105" d="100"/>
        </p:scale>
        <p:origin x="49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450" y="-120"/>
      </p:cViewPr>
      <p:guideLst>
        <p:guide orient="horz" pos="2880"/>
        <p:guide pos="2160"/>
      </p:guideLst>
    </p:cSldViewPr>
  </p:notesViewPr>
  <p:gridSpacing cx="457200" cy="457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cock, Todd" userId="703280f0-4986-456d-808b-bd944f17de7a" providerId="ADAL" clId="{32C48DF0-1C3F-4834-B798-48FA86674874}"/>
    <pc:docChg chg="custSel addSld modSld">
      <pc:chgData name="Hancock, Todd" userId="703280f0-4986-456d-808b-bd944f17de7a" providerId="ADAL" clId="{32C48DF0-1C3F-4834-B798-48FA86674874}" dt="2017-11-06T16:43:57.304" v="26" actId="1076"/>
      <pc:docMkLst>
        <pc:docMk/>
      </pc:docMkLst>
      <pc:sldChg chg="addSp delSp modSp">
        <pc:chgData name="Hancock, Todd" userId="703280f0-4986-456d-808b-bd944f17de7a" providerId="ADAL" clId="{32C48DF0-1C3F-4834-B798-48FA86674874}" dt="2017-11-06T16:30:40.979" v="12" actId="1076"/>
        <pc:sldMkLst>
          <pc:docMk/>
          <pc:sldMk cId="2784885740" sldId="357"/>
        </pc:sldMkLst>
        <pc:spChg chg="add del mod">
          <ac:chgData name="Hancock, Todd" userId="703280f0-4986-456d-808b-bd944f17de7a" providerId="ADAL" clId="{32C48DF0-1C3F-4834-B798-48FA86674874}" dt="2017-11-06T16:28:23.753" v="5" actId="478"/>
          <ac:spMkLst>
            <pc:docMk/>
            <pc:sldMk cId="2784885740" sldId="357"/>
            <ac:spMk id="5" creationId="{1685D9C8-4C6F-4C3F-BE7C-008B4F7E0ADC}"/>
          </ac:spMkLst>
        </pc:spChg>
        <pc:spChg chg="del">
          <ac:chgData name="Hancock, Todd" userId="703280f0-4986-456d-808b-bd944f17de7a" providerId="ADAL" clId="{32C48DF0-1C3F-4834-B798-48FA86674874}" dt="2017-11-06T16:28:27.858" v="7" actId="478"/>
          <ac:spMkLst>
            <pc:docMk/>
            <pc:sldMk cId="2784885740" sldId="357"/>
            <ac:spMk id="29" creationId="{00000000-0000-0000-0000-000000000000}"/>
          </ac:spMkLst>
        </pc:spChg>
        <pc:spChg chg="mod">
          <ac:chgData name="Hancock, Todd" userId="703280f0-4986-456d-808b-bd944f17de7a" providerId="ADAL" clId="{32C48DF0-1C3F-4834-B798-48FA86674874}" dt="2017-11-06T16:28:13.757" v="4" actId="1076"/>
          <ac:spMkLst>
            <pc:docMk/>
            <pc:sldMk cId="2784885740" sldId="357"/>
            <ac:spMk id="21506" creationId="{00000000-0000-0000-0000-000000000000}"/>
          </ac:spMkLst>
        </pc:spChg>
        <pc:spChg chg="del mod">
          <ac:chgData name="Hancock, Todd" userId="703280f0-4986-456d-808b-bd944f17de7a" providerId="ADAL" clId="{32C48DF0-1C3F-4834-B798-48FA86674874}" dt="2017-11-06T16:28:09.146" v="3" actId="478"/>
          <ac:spMkLst>
            <pc:docMk/>
            <pc:sldMk cId="2784885740" sldId="357"/>
            <ac:spMk id="21507" creationId="{00000000-0000-0000-0000-000000000000}"/>
          </ac:spMkLst>
        </pc:spChg>
        <pc:picChg chg="del">
          <ac:chgData name="Hancock, Todd" userId="703280f0-4986-456d-808b-bd944f17de7a" providerId="ADAL" clId="{32C48DF0-1C3F-4834-B798-48FA86674874}" dt="2017-11-06T16:28:03.644" v="1" actId="478"/>
          <ac:picMkLst>
            <pc:docMk/>
            <pc:sldMk cId="2784885740" sldId="357"/>
            <ac:picMk id="3" creationId="{00000000-0000-0000-0000-000000000000}"/>
          </ac:picMkLst>
        </pc:picChg>
        <pc:picChg chg="del">
          <ac:chgData name="Hancock, Todd" userId="703280f0-4986-456d-808b-bd944f17de7a" providerId="ADAL" clId="{32C48DF0-1C3F-4834-B798-48FA86674874}" dt="2017-11-06T16:28:26.062" v="6" actId="478"/>
          <ac:picMkLst>
            <pc:docMk/>
            <pc:sldMk cId="2784885740" sldId="357"/>
            <ac:picMk id="4" creationId="{00000000-0000-0000-0000-000000000000}"/>
          </ac:picMkLst>
        </pc:picChg>
        <pc:picChg chg="add mod">
          <ac:chgData name="Hancock, Todd" userId="703280f0-4986-456d-808b-bd944f17de7a" providerId="ADAL" clId="{32C48DF0-1C3F-4834-B798-48FA86674874}" dt="2017-11-06T16:30:40.979" v="12" actId="1076"/>
          <ac:picMkLst>
            <pc:docMk/>
            <pc:sldMk cId="2784885740" sldId="357"/>
            <ac:picMk id="6" creationId="{1F647818-9500-499C-BEB7-36595178D649}"/>
          </ac:picMkLst>
        </pc:picChg>
        <pc:picChg chg="del">
          <ac:chgData name="Hancock, Todd" userId="703280f0-4986-456d-808b-bd944f17de7a" providerId="ADAL" clId="{32C48DF0-1C3F-4834-B798-48FA86674874}" dt="2017-11-06T16:28:03.644" v="1" actId="478"/>
          <ac:picMkLst>
            <pc:docMk/>
            <pc:sldMk cId="2784885740" sldId="357"/>
            <ac:picMk id="10" creationId="{00000000-0000-0000-0000-000000000000}"/>
          </ac:picMkLst>
        </pc:picChg>
        <pc:picChg chg="del">
          <ac:chgData name="Hancock, Todd" userId="703280f0-4986-456d-808b-bd944f17de7a" providerId="ADAL" clId="{32C48DF0-1C3F-4834-B798-48FA86674874}" dt="2017-11-06T16:28:03.644" v="1" actId="478"/>
          <ac:picMkLst>
            <pc:docMk/>
            <pc:sldMk cId="2784885740" sldId="357"/>
            <ac:picMk id="11" creationId="{00000000-0000-0000-0000-000000000000}"/>
          </ac:picMkLst>
        </pc:picChg>
        <pc:picChg chg="del">
          <ac:chgData name="Hancock, Todd" userId="703280f0-4986-456d-808b-bd944f17de7a" providerId="ADAL" clId="{32C48DF0-1C3F-4834-B798-48FA86674874}" dt="2017-11-06T16:28:03.644" v="1" actId="478"/>
          <ac:picMkLst>
            <pc:docMk/>
            <pc:sldMk cId="2784885740" sldId="357"/>
            <ac:picMk id="12" creationId="{00000000-0000-0000-0000-000000000000}"/>
          </ac:picMkLst>
        </pc:picChg>
        <pc:picChg chg="del">
          <ac:chgData name="Hancock, Todd" userId="703280f0-4986-456d-808b-bd944f17de7a" providerId="ADAL" clId="{32C48DF0-1C3F-4834-B798-48FA86674874}" dt="2017-11-06T16:28:03.644" v="1" actId="478"/>
          <ac:picMkLst>
            <pc:docMk/>
            <pc:sldMk cId="2784885740" sldId="357"/>
            <ac:picMk id="13" creationId="{00000000-0000-0000-0000-000000000000}"/>
          </ac:picMkLst>
        </pc:picChg>
        <pc:picChg chg="del">
          <ac:chgData name="Hancock, Todd" userId="703280f0-4986-456d-808b-bd944f17de7a" providerId="ADAL" clId="{32C48DF0-1C3F-4834-B798-48FA86674874}" dt="2017-11-06T16:28:03.644" v="1" actId="478"/>
          <ac:picMkLst>
            <pc:docMk/>
            <pc:sldMk cId="2784885740" sldId="357"/>
            <ac:picMk id="14" creationId="{00000000-0000-0000-0000-000000000000}"/>
          </ac:picMkLst>
        </pc:picChg>
        <pc:picChg chg="del">
          <ac:chgData name="Hancock, Todd" userId="703280f0-4986-456d-808b-bd944f17de7a" providerId="ADAL" clId="{32C48DF0-1C3F-4834-B798-48FA86674874}" dt="2017-11-06T16:28:03.644" v="1" actId="478"/>
          <ac:picMkLst>
            <pc:docMk/>
            <pc:sldMk cId="2784885740" sldId="357"/>
            <ac:picMk id="16" creationId="{00000000-0000-0000-0000-000000000000}"/>
          </ac:picMkLst>
        </pc:picChg>
        <pc:picChg chg="del">
          <ac:chgData name="Hancock, Todd" userId="703280f0-4986-456d-808b-bd944f17de7a" providerId="ADAL" clId="{32C48DF0-1C3F-4834-B798-48FA86674874}" dt="2017-11-06T16:28:03.644" v="1" actId="478"/>
          <ac:picMkLst>
            <pc:docMk/>
            <pc:sldMk cId="2784885740" sldId="357"/>
            <ac:picMk id="17" creationId="{00000000-0000-0000-0000-000000000000}"/>
          </ac:picMkLst>
        </pc:picChg>
        <pc:picChg chg="del">
          <ac:chgData name="Hancock, Todd" userId="703280f0-4986-456d-808b-bd944f17de7a" providerId="ADAL" clId="{32C48DF0-1C3F-4834-B798-48FA86674874}" dt="2017-11-06T16:28:03.644" v="1" actId="478"/>
          <ac:picMkLst>
            <pc:docMk/>
            <pc:sldMk cId="2784885740" sldId="357"/>
            <ac:picMk id="18" creationId="{00000000-0000-0000-0000-000000000000}"/>
          </ac:picMkLst>
        </pc:picChg>
        <pc:picChg chg="del">
          <ac:chgData name="Hancock, Todd" userId="703280f0-4986-456d-808b-bd944f17de7a" providerId="ADAL" clId="{32C48DF0-1C3F-4834-B798-48FA86674874}" dt="2017-11-06T16:28:03.644" v="1" actId="478"/>
          <ac:picMkLst>
            <pc:docMk/>
            <pc:sldMk cId="2784885740" sldId="357"/>
            <ac:picMk id="19" creationId="{00000000-0000-0000-0000-000000000000}"/>
          </ac:picMkLst>
        </pc:picChg>
        <pc:picChg chg="del">
          <ac:chgData name="Hancock, Todd" userId="703280f0-4986-456d-808b-bd944f17de7a" providerId="ADAL" clId="{32C48DF0-1C3F-4834-B798-48FA86674874}" dt="2017-11-06T16:28:03.644" v="1" actId="478"/>
          <ac:picMkLst>
            <pc:docMk/>
            <pc:sldMk cId="2784885740" sldId="357"/>
            <ac:picMk id="20" creationId="{00000000-0000-0000-0000-000000000000}"/>
          </ac:picMkLst>
        </pc:picChg>
        <pc:picChg chg="del">
          <ac:chgData name="Hancock, Todd" userId="703280f0-4986-456d-808b-bd944f17de7a" providerId="ADAL" clId="{32C48DF0-1C3F-4834-B798-48FA86674874}" dt="2017-11-06T16:28:03.644" v="1" actId="478"/>
          <ac:picMkLst>
            <pc:docMk/>
            <pc:sldMk cId="2784885740" sldId="357"/>
            <ac:picMk id="21" creationId="{00000000-0000-0000-0000-000000000000}"/>
          </ac:picMkLst>
        </pc:picChg>
        <pc:picChg chg="del">
          <ac:chgData name="Hancock, Todd" userId="703280f0-4986-456d-808b-bd944f17de7a" providerId="ADAL" clId="{32C48DF0-1C3F-4834-B798-48FA86674874}" dt="2017-11-06T16:28:03.644" v="1" actId="478"/>
          <ac:picMkLst>
            <pc:docMk/>
            <pc:sldMk cId="2784885740" sldId="357"/>
            <ac:picMk id="22" creationId="{00000000-0000-0000-0000-000000000000}"/>
          </ac:picMkLst>
        </pc:picChg>
        <pc:picChg chg="del">
          <ac:chgData name="Hancock, Todd" userId="703280f0-4986-456d-808b-bd944f17de7a" providerId="ADAL" clId="{32C48DF0-1C3F-4834-B798-48FA86674874}" dt="2017-11-06T16:28:03.644" v="1" actId="478"/>
          <ac:picMkLst>
            <pc:docMk/>
            <pc:sldMk cId="2784885740" sldId="357"/>
            <ac:picMk id="23" creationId="{00000000-0000-0000-0000-000000000000}"/>
          </ac:picMkLst>
        </pc:picChg>
        <pc:picChg chg="del">
          <ac:chgData name="Hancock, Todd" userId="703280f0-4986-456d-808b-bd944f17de7a" providerId="ADAL" clId="{32C48DF0-1C3F-4834-B798-48FA86674874}" dt="2017-11-06T16:28:03.644" v="1" actId="478"/>
          <ac:picMkLst>
            <pc:docMk/>
            <pc:sldMk cId="2784885740" sldId="357"/>
            <ac:picMk id="24" creationId="{00000000-0000-0000-0000-000000000000}"/>
          </ac:picMkLst>
        </pc:picChg>
        <pc:picChg chg="del">
          <ac:chgData name="Hancock, Todd" userId="703280f0-4986-456d-808b-bd944f17de7a" providerId="ADAL" clId="{32C48DF0-1C3F-4834-B798-48FA86674874}" dt="2017-11-06T16:28:03.644" v="1" actId="478"/>
          <ac:picMkLst>
            <pc:docMk/>
            <pc:sldMk cId="2784885740" sldId="357"/>
            <ac:picMk id="25" creationId="{00000000-0000-0000-0000-000000000000}"/>
          </ac:picMkLst>
        </pc:picChg>
        <pc:picChg chg="del">
          <ac:chgData name="Hancock, Todd" userId="703280f0-4986-456d-808b-bd944f17de7a" providerId="ADAL" clId="{32C48DF0-1C3F-4834-B798-48FA86674874}" dt="2017-11-06T16:28:03.644" v="1" actId="478"/>
          <ac:picMkLst>
            <pc:docMk/>
            <pc:sldMk cId="2784885740" sldId="357"/>
            <ac:picMk id="26" creationId="{00000000-0000-0000-0000-000000000000}"/>
          </ac:picMkLst>
        </pc:picChg>
        <pc:picChg chg="del">
          <ac:chgData name="Hancock, Todd" userId="703280f0-4986-456d-808b-bd944f17de7a" providerId="ADAL" clId="{32C48DF0-1C3F-4834-B798-48FA86674874}" dt="2017-11-06T16:28:03.644" v="1" actId="478"/>
          <ac:picMkLst>
            <pc:docMk/>
            <pc:sldMk cId="2784885740" sldId="357"/>
            <ac:picMk id="27" creationId="{00000000-0000-0000-0000-000000000000}"/>
          </ac:picMkLst>
        </pc:picChg>
        <pc:picChg chg="del">
          <ac:chgData name="Hancock, Todd" userId="703280f0-4986-456d-808b-bd944f17de7a" providerId="ADAL" clId="{32C48DF0-1C3F-4834-B798-48FA86674874}" dt="2017-11-06T16:28:03.644" v="1" actId="478"/>
          <ac:picMkLst>
            <pc:docMk/>
            <pc:sldMk cId="2784885740" sldId="357"/>
            <ac:picMk id="28" creationId="{00000000-0000-0000-0000-000000000000}"/>
          </ac:picMkLst>
        </pc:picChg>
      </pc:sldChg>
      <pc:sldChg chg="add">
        <pc:chgData name="Hancock, Todd" userId="703280f0-4986-456d-808b-bd944f17de7a" providerId="ADAL" clId="{32C48DF0-1C3F-4834-B798-48FA86674874}" dt="2017-11-06T16:27:53.244" v="0"/>
        <pc:sldMkLst>
          <pc:docMk/>
          <pc:sldMk cId="1187698085" sldId="364"/>
        </pc:sldMkLst>
      </pc:sldChg>
      <pc:sldChg chg="addSp delSp modSp add">
        <pc:chgData name="Hancock, Todd" userId="703280f0-4986-456d-808b-bd944f17de7a" providerId="ADAL" clId="{32C48DF0-1C3F-4834-B798-48FA86674874}" dt="2017-11-06T16:33:32.589" v="19" actId="1076"/>
        <pc:sldMkLst>
          <pc:docMk/>
          <pc:sldMk cId="2689375664" sldId="365"/>
        </pc:sldMkLst>
        <pc:picChg chg="add mod">
          <ac:chgData name="Hancock, Todd" userId="703280f0-4986-456d-808b-bd944f17de7a" providerId="ADAL" clId="{32C48DF0-1C3F-4834-B798-48FA86674874}" dt="2017-11-06T16:33:32.589" v="19" actId="1076"/>
          <ac:picMkLst>
            <pc:docMk/>
            <pc:sldMk cId="2689375664" sldId="365"/>
            <ac:picMk id="2" creationId="{CD1CB7EE-4CA1-4EE9-ADB5-9A543ACFC930}"/>
          </ac:picMkLst>
        </pc:picChg>
        <pc:picChg chg="del">
          <ac:chgData name="Hancock, Todd" userId="703280f0-4986-456d-808b-bd944f17de7a" providerId="ADAL" clId="{32C48DF0-1C3F-4834-B798-48FA86674874}" dt="2017-11-06T16:31:20.201" v="14" actId="478"/>
          <ac:picMkLst>
            <pc:docMk/>
            <pc:sldMk cId="2689375664" sldId="365"/>
            <ac:picMk id="6" creationId="{1F647818-9500-499C-BEB7-36595178D649}"/>
          </ac:picMkLst>
        </pc:picChg>
      </pc:sldChg>
      <pc:sldChg chg="addSp delSp modSp add">
        <pc:chgData name="Hancock, Todd" userId="703280f0-4986-456d-808b-bd944f17de7a" providerId="ADAL" clId="{32C48DF0-1C3F-4834-B798-48FA86674874}" dt="2017-11-06T16:43:57.304" v="26" actId="1076"/>
        <pc:sldMkLst>
          <pc:docMk/>
          <pc:sldMk cId="1553950702" sldId="366"/>
        </pc:sldMkLst>
        <pc:picChg chg="del">
          <ac:chgData name="Hancock, Todd" userId="703280f0-4986-456d-808b-bd944f17de7a" providerId="ADAL" clId="{32C48DF0-1C3F-4834-B798-48FA86674874}" dt="2017-11-06T16:34:13.576" v="21" actId="478"/>
          <ac:picMkLst>
            <pc:docMk/>
            <pc:sldMk cId="1553950702" sldId="366"/>
            <ac:picMk id="2" creationId="{CD1CB7EE-4CA1-4EE9-ADB5-9A543ACFC930}"/>
          </ac:picMkLst>
        </pc:picChg>
        <pc:picChg chg="add mod">
          <ac:chgData name="Hancock, Todd" userId="703280f0-4986-456d-808b-bd944f17de7a" providerId="ADAL" clId="{32C48DF0-1C3F-4834-B798-48FA86674874}" dt="2017-11-06T16:43:57.304" v="26" actId="1076"/>
          <ac:picMkLst>
            <pc:docMk/>
            <pc:sldMk cId="1553950702" sldId="366"/>
            <ac:picMk id="3" creationId="{8E1A6A52-1121-496D-A934-197C3D6F23A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9A927-64C1-4D25-9512-E343EAC8772D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8086F-7C81-4F02-877E-DABF31823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24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1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4852" indent="-282635" defTabSz="9201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0541" indent="-226108" defTabSz="9201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2758" indent="-226108" defTabSz="9201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34974" indent="-226108" defTabSz="9201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87191" indent="-226108" defTabSz="9201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39407" indent="-226108" defTabSz="9201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91624" indent="-226108" defTabSz="9201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43840" indent="-226108" defTabSz="9201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392FB61-B3CE-4F8C-A5C1-0CF1E76C4F99}" type="slidenum">
              <a:rPr lang="en-US" smtClean="0"/>
              <a:pPr eaLnBrk="1" hangingPunct="1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18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1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4852" indent="-282635" defTabSz="9201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0541" indent="-226108" defTabSz="9201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2758" indent="-226108" defTabSz="9201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34974" indent="-226108" defTabSz="9201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87191" indent="-226108" defTabSz="9201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39407" indent="-226108" defTabSz="9201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91624" indent="-226108" defTabSz="9201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43840" indent="-226108" defTabSz="9201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FFA2905-E025-40B3-ADC4-2AFA6470BDAD}" type="slidenum">
              <a:rPr lang="en-US" smtClean="0">
                <a:solidFill>
                  <a:prstClr val="black"/>
                </a:solidFill>
              </a:rPr>
              <a:pPr eaLnBrk="1" hangingPunct="1"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795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1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4852" indent="-282635" defTabSz="9201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0541" indent="-226108" defTabSz="9201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2758" indent="-226108" defTabSz="9201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34974" indent="-226108" defTabSz="9201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87191" indent="-226108" defTabSz="9201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39407" indent="-226108" defTabSz="9201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91624" indent="-226108" defTabSz="9201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43840" indent="-226108" defTabSz="9201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392FB61-B3CE-4F8C-A5C1-0CF1E76C4F99}" type="slidenum">
              <a:rPr lang="en-US" smtClean="0"/>
              <a:pPr eaLnBrk="1" hangingPunct="1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49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1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4852" indent="-282635" defTabSz="9201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0541" indent="-226108" defTabSz="9201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2758" indent="-226108" defTabSz="9201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34974" indent="-226108" defTabSz="9201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87191" indent="-226108" defTabSz="9201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39407" indent="-226108" defTabSz="9201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91624" indent="-226108" defTabSz="9201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43840" indent="-226108" defTabSz="9201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392FB61-B3CE-4F8C-A5C1-0CF1E76C4F99}" type="slidenum">
              <a:rPr lang="en-US" smtClean="0"/>
              <a:pPr eaLnBrk="1" hangingPunct="1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25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1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4852" indent="-282635" defTabSz="9201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0541" indent="-226108" defTabSz="9201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2758" indent="-226108" defTabSz="9201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34974" indent="-226108" defTabSz="9201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87191" indent="-226108" defTabSz="9201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39407" indent="-226108" defTabSz="9201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91624" indent="-226108" defTabSz="9201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43840" indent="-226108" defTabSz="9201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392FB61-B3CE-4F8C-A5C1-0CF1E76C4F99}" type="slidenum">
              <a:rPr lang="en-US" smtClean="0"/>
              <a:pPr eaLnBrk="1" hangingPunct="1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10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1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4852" indent="-282635" defTabSz="9201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0541" indent="-226108" defTabSz="9201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2758" indent="-226108" defTabSz="9201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34974" indent="-226108" defTabSz="9201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87191" indent="-226108" defTabSz="9201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39407" indent="-226108" defTabSz="9201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91624" indent="-226108" defTabSz="9201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43840" indent="-226108" defTabSz="9201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392FB61-B3CE-4F8C-A5C1-0CF1E76C4F99}" type="slidenum">
              <a:rPr lang="en-US" smtClean="0"/>
              <a:pPr eaLnBrk="1" hangingPunct="1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09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1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4852" indent="-282635" defTabSz="9201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0541" indent="-226108" defTabSz="9201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2758" indent="-226108" defTabSz="9201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34974" indent="-226108" defTabSz="9201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87191" indent="-226108" defTabSz="9201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39407" indent="-226108" defTabSz="9201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91624" indent="-226108" defTabSz="9201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43840" indent="-226108" defTabSz="9201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FFA2905-E025-40B3-ADC4-2AFA6470BDAD}" type="slidenum">
              <a:rPr lang="en-US" smtClean="0">
                <a:solidFill>
                  <a:prstClr val="black"/>
                </a:solidFill>
              </a:rPr>
              <a:pPr eaLnBrk="1" hangingPunct="1"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05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1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4852" indent="-282635" defTabSz="9201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0541" indent="-226108" defTabSz="9201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2758" indent="-226108" defTabSz="9201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34974" indent="-226108" defTabSz="9201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87191" indent="-226108" defTabSz="9201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39407" indent="-226108" defTabSz="9201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91624" indent="-226108" defTabSz="9201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43840" indent="-226108" defTabSz="9201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392FB61-B3CE-4F8C-A5C1-0CF1E76C4F99}" type="slidenum">
              <a:rPr lang="en-US" smtClean="0"/>
              <a:pPr eaLnBrk="1" hangingPunct="1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99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1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4852" indent="-282635" defTabSz="9201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0541" indent="-226108" defTabSz="9201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2758" indent="-226108" defTabSz="9201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34974" indent="-226108" defTabSz="9201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87191" indent="-226108" defTabSz="9201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39407" indent="-226108" defTabSz="9201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91624" indent="-226108" defTabSz="9201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43840" indent="-226108" defTabSz="9201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FFA2905-E025-40B3-ADC4-2AFA6470BDAD}" type="slidenum">
              <a:rPr lang="en-US" smtClean="0">
                <a:solidFill>
                  <a:prstClr val="black"/>
                </a:solidFill>
              </a:rPr>
              <a:pPr eaLnBrk="1" hangingPunct="1"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27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1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4852" indent="-282635" defTabSz="9201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0541" indent="-226108" defTabSz="9201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2758" indent="-226108" defTabSz="9201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34974" indent="-226108" defTabSz="92013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87191" indent="-226108" defTabSz="9201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39407" indent="-226108" defTabSz="9201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91624" indent="-226108" defTabSz="9201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43840" indent="-226108" defTabSz="9201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FFA2905-E025-40B3-ADC4-2AFA6470BDAD}" type="slidenum">
              <a:rPr lang="en-US" smtClean="0">
                <a:solidFill>
                  <a:prstClr val="black"/>
                </a:solidFill>
              </a:rPr>
              <a:pPr eaLnBrk="1" hangingPunct="1"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222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411C-A4EA-4F74-93BF-73DAA631961B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09B0-EE96-4106-B8E3-6396DF7B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411C-A4EA-4F74-93BF-73DAA631961B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09B0-EE96-4106-B8E3-6396DF7B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52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>
                <a:latin typeface="Myriad Pro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411C-A4EA-4F74-93BF-73DAA631961B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09B0-EE96-4106-B8E3-6396DF7B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66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411C-A4EA-4F74-93BF-73DAA631961B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09B0-EE96-4106-B8E3-6396DF7B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12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411C-A4EA-4F74-93BF-73DAA631961B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09B0-EE96-4106-B8E3-6396DF7B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99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411C-A4EA-4F74-93BF-73DAA631961B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09B0-EE96-4106-B8E3-6396DF7B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86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411C-A4EA-4F74-93BF-73DAA631961B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09B0-EE96-4106-B8E3-6396DF7B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4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411C-A4EA-4F74-93BF-73DAA631961B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09B0-EE96-4106-B8E3-6396DF7B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15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411C-A4EA-4F74-93BF-73DAA631961B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09B0-EE96-4106-B8E3-6396DF7B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4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411C-A4EA-4F74-93BF-73DAA631961B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09B0-EE96-4106-B8E3-6396DF7B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99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9411C-A4EA-4F74-93BF-73DAA631961B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A09B0-EE96-4106-B8E3-6396DF7B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8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baseline="0">
          <a:solidFill>
            <a:schemeClr val="tx1"/>
          </a:solidFill>
          <a:latin typeface="Myriad Pro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yriad Pro Ligh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MWxGtadGm4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YoUWKhKQdI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WVevsBhLBo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9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1676400"/>
            <a:ext cx="9144000" cy="3771900"/>
          </a:xfrm>
          <a:custGeom>
            <a:avLst/>
            <a:gdLst>
              <a:gd name="connsiteX0" fmla="*/ 27296 w 9416955"/>
              <a:gd name="connsiteY0" fmla="*/ 163773 h 3220871"/>
              <a:gd name="connsiteX1" fmla="*/ 9416955 w 9416955"/>
              <a:gd name="connsiteY1" fmla="*/ 0 h 3220871"/>
              <a:gd name="connsiteX2" fmla="*/ 9416955 w 9416955"/>
              <a:gd name="connsiteY2" fmla="*/ 3220871 h 3220871"/>
              <a:gd name="connsiteX3" fmla="*/ 0 w 9416955"/>
              <a:gd name="connsiteY3" fmla="*/ 3002507 h 3220871"/>
              <a:gd name="connsiteX4" fmla="*/ 27296 w 9416955"/>
              <a:gd name="connsiteY4" fmla="*/ 163773 h 3220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6955" h="3220871">
                <a:moveTo>
                  <a:pt x="27296" y="163773"/>
                </a:moveTo>
                <a:lnTo>
                  <a:pt x="9416955" y="0"/>
                </a:lnTo>
                <a:lnTo>
                  <a:pt x="9416955" y="3220871"/>
                </a:lnTo>
                <a:lnTo>
                  <a:pt x="0" y="3002507"/>
                </a:lnTo>
                <a:lnTo>
                  <a:pt x="27296" y="163773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024" y="3773321"/>
            <a:ext cx="6400800" cy="1295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1F396A"/>
                </a:solidFill>
                <a:latin typeface="+mn-lt"/>
                <a:cs typeface="Arial" pitchFamily="34" charset="0"/>
              </a:rPr>
              <a:t>A Safety &amp; Health Curriculum</a:t>
            </a:r>
            <a:br>
              <a:rPr lang="en-US" b="1">
                <a:solidFill>
                  <a:srgbClr val="1F396A"/>
                </a:solidFill>
                <a:latin typeface="+mn-lt"/>
                <a:cs typeface="Arial" pitchFamily="34" charset="0"/>
              </a:rPr>
            </a:br>
            <a:r>
              <a:rPr lang="en-US" b="1">
                <a:solidFill>
                  <a:srgbClr val="1F396A"/>
                </a:solidFill>
                <a:latin typeface="+mn-lt"/>
                <a:cs typeface="Arial" pitchFamily="34" charset="0"/>
              </a:rPr>
              <a:t>for </a:t>
            </a:r>
            <a:r>
              <a:rPr lang="en-US" b="1" dirty="0">
                <a:solidFill>
                  <a:srgbClr val="1F396A"/>
                </a:solidFill>
                <a:latin typeface="+mn-lt"/>
                <a:cs typeface="Arial" pitchFamily="34" charset="0"/>
              </a:rPr>
              <a:t>Young Workers</a:t>
            </a:r>
          </a:p>
          <a:p>
            <a:r>
              <a:rPr lang="en-US" dirty="0">
                <a:solidFill>
                  <a:srgbClr val="1F396A"/>
                </a:solidFill>
                <a:latin typeface="+mn-lt"/>
                <a:cs typeface="Arial" pitchFamily="34" charset="0"/>
              </a:rPr>
              <a:t>California Edition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386" y="1983776"/>
            <a:ext cx="4448175" cy="15785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773" y="5668242"/>
            <a:ext cx="4171950" cy="9077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575276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DEPARTMENT OF HEALTH AND HUMAN SERVICES</a:t>
            </a:r>
          </a:p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Centers for Disease Control and Prevention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National Institute for Occupational Safety and Health</a:t>
            </a:r>
          </a:p>
        </p:txBody>
      </p:sp>
      <p:sp>
        <p:nvSpPr>
          <p:cNvPr id="8" name="Freeform 7"/>
          <p:cNvSpPr>
            <a:spLocks noChangeAspect="1"/>
          </p:cNvSpPr>
          <p:nvPr/>
        </p:nvSpPr>
        <p:spPr>
          <a:xfrm>
            <a:off x="-2" y="-2"/>
            <a:ext cx="1733266" cy="1678674"/>
          </a:xfrm>
          <a:custGeom>
            <a:avLst/>
            <a:gdLst>
              <a:gd name="connsiteX0" fmla="*/ 0 w 1733266"/>
              <a:gd name="connsiteY0" fmla="*/ 0 h 1678674"/>
              <a:gd name="connsiteX1" fmla="*/ 27295 w 1733266"/>
              <a:gd name="connsiteY1" fmla="*/ 1678674 h 1678674"/>
              <a:gd name="connsiteX2" fmla="*/ 1719618 w 1733266"/>
              <a:gd name="connsiteY2" fmla="*/ 1624083 h 1678674"/>
              <a:gd name="connsiteX3" fmla="*/ 1733266 w 1733266"/>
              <a:gd name="connsiteY3" fmla="*/ 27295 h 1678674"/>
              <a:gd name="connsiteX4" fmla="*/ 0 w 1733266"/>
              <a:gd name="connsiteY4" fmla="*/ 0 h 167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3266" h="1678674">
                <a:moveTo>
                  <a:pt x="0" y="0"/>
                </a:moveTo>
                <a:lnTo>
                  <a:pt x="27295" y="1678674"/>
                </a:lnTo>
                <a:lnTo>
                  <a:pt x="1719618" y="1624083"/>
                </a:lnTo>
                <a:lnTo>
                  <a:pt x="1733266" y="2729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tile tx="0" ty="0" sx="46000" sy="46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897039" y="13648"/>
            <a:ext cx="1569492" cy="1596788"/>
          </a:xfrm>
          <a:custGeom>
            <a:avLst/>
            <a:gdLst>
              <a:gd name="connsiteX0" fmla="*/ 0 w 1569492"/>
              <a:gd name="connsiteY0" fmla="*/ 0 h 1596788"/>
              <a:gd name="connsiteX1" fmla="*/ 0 w 1569492"/>
              <a:gd name="connsiteY1" fmla="*/ 1596788 h 1596788"/>
              <a:gd name="connsiteX2" fmla="*/ 1555845 w 1569492"/>
              <a:gd name="connsiteY2" fmla="*/ 1555845 h 1596788"/>
              <a:gd name="connsiteX3" fmla="*/ 1569492 w 1569492"/>
              <a:gd name="connsiteY3" fmla="*/ 0 h 1596788"/>
              <a:gd name="connsiteX4" fmla="*/ 0 w 1569492"/>
              <a:gd name="connsiteY4" fmla="*/ 0 h 159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9492" h="1596788">
                <a:moveTo>
                  <a:pt x="0" y="0"/>
                </a:moveTo>
                <a:lnTo>
                  <a:pt x="0" y="1596788"/>
                </a:lnTo>
                <a:lnTo>
                  <a:pt x="1555845" y="1555845"/>
                </a:lnTo>
                <a:lnTo>
                  <a:pt x="1569492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/>
            <a:srcRect/>
            <a:tile tx="0" ty="0" sx="42000" sy="42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620778" y="13649"/>
            <a:ext cx="1637021" cy="1565370"/>
          </a:xfrm>
          <a:custGeom>
            <a:avLst/>
            <a:gdLst>
              <a:gd name="connsiteX0" fmla="*/ 13648 w 1501254"/>
              <a:gd name="connsiteY0" fmla="*/ 13648 h 1555845"/>
              <a:gd name="connsiteX1" fmla="*/ 0 w 1501254"/>
              <a:gd name="connsiteY1" fmla="*/ 1555845 h 1555845"/>
              <a:gd name="connsiteX2" fmla="*/ 1473959 w 1501254"/>
              <a:gd name="connsiteY2" fmla="*/ 1514901 h 1555845"/>
              <a:gd name="connsiteX3" fmla="*/ 1501254 w 1501254"/>
              <a:gd name="connsiteY3" fmla="*/ 0 h 1555845"/>
              <a:gd name="connsiteX4" fmla="*/ 13648 w 1501254"/>
              <a:gd name="connsiteY4" fmla="*/ 13648 h 1555845"/>
              <a:gd name="connsiteX0" fmla="*/ 13648 w 1501254"/>
              <a:gd name="connsiteY0" fmla="*/ 13648 h 1555845"/>
              <a:gd name="connsiteX1" fmla="*/ 0 w 1501254"/>
              <a:gd name="connsiteY1" fmla="*/ 1555845 h 1555845"/>
              <a:gd name="connsiteX2" fmla="*/ 1482745 w 1501254"/>
              <a:gd name="connsiteY2" fmla="*/ 1533951 h 1555845"/>
              <a:gd name="connsiteX3" fmla="*/ 1501254 w 1501254"/>
              <a:gd name="connsiteY3" fmla="*/ 0 h 1555845"/>
              <a:gd name="connsiteX4" fmla="*/ 13648 w 1501254"/>
              <a:gd name="connsiteY4" fmla="*/ 13648 h 1555845"/>
              <a:gd name="connsiteX0" fmla="*/ 22434 w 1510040"/>
              <a:gd name="connsiteY0" fmla="*/ 13648 h 1565370"/>
              <a:gd name="connsiteX1" fmla="*/ 0 w 1510040"/>
              <a:gd name="connsiteY1" fmla="*/ 1565370 h 1565370"/>
              <a:gd name="connsiteX2" fmla="*/ 1491531 w 1510040"/>
              <a:gd name="connsiteY2" fmla="*/ 1533951 h 1565370"/>
              <a:gd name="connsiteX3" fmla="*/ 1510040 w 1510040"/>
              <a:gd name="connsiteY3" fmla="*/ 0 h 1565370"/>
              <a:gd name="connsiteX4" fmla="*/ 22434 w 1510040"/>
              <a:gd name="connsiteY4" fmla="*/ 13648 h 1565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040" h="1565370">
                <a:moveTo>
                  <a:pt x="22434" y="13648"/>
                </a:moveTo>
                <a:lnTo>
                  <a:pt x="0" y="1565370"/>
                </a:lnTo>
                <a:lnTo>
                  <a:pt x="1491531" y="1533951"/>
                </a:lnTo>
                <a:lnTo>
                  <a:pt x="1510040" y="0"/>
                </a:lnTo>
                <a:lnTo>
                  <a:pt x="22434" y="13648"/>
                </a:lnTo>
                <a:close/>
              </a:path>
            </a:pathLst>
          </a:custGeom>
          <a:blipFill dpi="0" rotWithShape="1">
            <a:blip r:embed="rId6"/>
            <a:srcRect/>
            <a:tile tx="0" ty="-57150" sx="44000" sy="43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410200" y="0"/>
            <a:ext cx="1665027" cy="1525706"/>
          </a:xfrm>
          <a:custGeom>
            <a:avLst/>
            <a:gdLst>
              <a:gd name="connsiteX0" fmla="*/ 0 w 1665027"/>
              <a:gd name="connsiteY0" fmla="*/ 0 h 1487606"/>
              <a:gd name="connsiteX1" fmla="*/ 0 w 1665027"/>
              <a:gd name="connsiteY1" fmla="*/ 1487606 h 1487606"/>
              <a:gd name="connsiteX2" fmla="*/ 1665027 w 1665027"/>
              <a:gd name="connsiteY2" fmla="*/ 1460310 h 1487606"/>
              <a:gd name="connsiteX3" fmla="*/ 1651379 w 1665027"/>
              <a:gd name="connsiteY3" fmla="*/ 0 h 1487606"/>
              <a:gd name="connsiteX4" fmla="*/ 0 w 1665027"/>
              <a:gd name="connsiteY4" fmla="*/ 0 h 1487606"/>
              <a:gd name="connsiteX0" fmla="*/ 0 w 1665027"/>
              <a:gd name="connsiteY0" fmla="*/ 0 h 1525706"/>
              <a:gd name="connsiteX1" fmla="*/ 9525 w 1665027"/>
              <a:gd name="connsiteY1" fmla="*/ 1525706 h 1525706"/>
              <a:gd name="connsiteX2" fmla="*/ 1665027 w 1665027"/>
              <a:gd name="connsiteY2" fmla="*/ 1460310 h 1525706"/>
              <a:gd name="connsiteX3" fmla="*/ 1651379 w 1665027"/>
              <a:gd name="connsiteY3" fmla="*/ 0 h 1525706"/>
              <a:gd name="connsiteX4" fmla="*/ 0 w 1665027"/>
              <a:gd name="connsiteY4" fmla="*/ 0 h 1525706"/>
              <a:gd name="connsiteX0" fmla="*/ 0 w 1665027"/>
              <a:gd name="connsiteY0" fmla="*/ 0 h 1525706"/>
              <a:gd name="connsiteX1" fmla="*/ 9525 w 1665027"/>
              <a:gd name="connsiteY1" fmla="*/ 1525706 h 1525706"/>
              <a:gd name="connsiteX2" fmla="*/ 1665027 w 1665027"/>
              <a:gd name="connsiteY2" fmla="*/ 1488885 h 1525706"/>
              <a:gd name="connsiteX3" fmla="*/ 1651379 w 1665027"/>
              <a:gd name="connsiteY3" fmla="*/ 0 h 1525706"/>
              <a:gd name="connsiteX4" fmla="*/ 0 w 1665027"/>
              <a:gd name="connsiteY4" fmla="*/ 0 h 152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5027" h="1525706">
                <a:moveTo>
                  <a:pt x="0" y="0"/>
                </a:moveTo>
                <a:lnTo>
                  <a:pt x="9525" y="1525706"/>
                </a:lnTo>
                <a:lnTo>
                  <a:pt x="1665027" y="1488885"/>
                </a:lnTo>
                <a:lnTo>
                  <a:pt x="1651379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7"/>
            <a:srcRect/>
            <a:tile tx="0" ty="0" sx="42000" sy="42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7233313" y="13649"/>
            <a:ext cx="1910687" cy="1499690"/>
          </a:xfrm>
          <a:custGeom>
            <a:avLst/>
            <a:gdLst>
              <a:gd name="connsiteX0" fmla="*/ 13648 w 1910687"/>
              <a:gd name="connsiteY0" fmla="*/ 0 h 1433015"/>
              <a:gd name="connsiteX1" fmla="*/ 0 w 1910687"/>
              <a:gd name="connsiteY1" fmla="*/ 1433015 h 1433015"/>
              <a:gd name="connsiteX2" fmla="*/ 1910687 w 1910687"/>
              <a:gd name="connsiteY2" fmla="*/ 1405719 h 1433015"/>
              <a:gd name="connsiteX3" fmla="*/ 1910687 w 1910687"/>
              <a:gd name="connsiteY3" fmla="*/ 0 h 1433015"/>
              <a:gd name="connsiteX4" fmla="*/ 13648 w 1910687"/>
              <a:gd name="connsiteY4" fmla="*/ 0 h 1433015"/>
              <a:gd name="connsiteX0" fmla="*/ 13648 w 1910687"/>
              <a:gd name="connsiteY0" fmla="*/ 0 h 1499690"/>
              <a:gd name="connsiteX1" fmla="*/ 0 w 1910687"/>
              <a:gd name="connsiteY1" fmla="*/ 1499690 h 1499690"/>
              <a:gd name="connsiteX2" fmla="*/ 1910687 w 1910687"/>
              <a:gd name="connsiteY2" fmla="*/ 1405719 h 1499690"/>
              <a:gd name="connsiteX3" fmla="*/ 1910687 w 1910687"/>
              <a:gd name="connsiteY3" fmla="*/ 0 h 1499690"/>
              <a:gd name="connsiteX4" fmla="*/ 13648 w 1910687"/>
              <a:gd name="connsiteY4" fmla="*/ 0 h 1499690"/>
              <a:gd name="connsiteX0" fmla="*/ 13648 w 1910687"/>
              <a:gd name="connsiteY0" fmla="*/ 0 h 1499690"/>
              <a:gd name="connsiteX1" fmla="*/ 0 w 1910687"/>
              <a:gd name="connsiteY1" fmla="*/ 1499690 h 1499690"/>
              <a:gd name="connsiteX2" fmla="*/ 1910687 w 1910687"/>
              <a:gd name="connsiteY2" fmla="*/ 1472394 h 1499690"/>
              <a:gd name="connsiteX3" fmla="*/ 1910687 w 1910687"/>
              <a:gd name="connsiteY3" fmla="*/ 0 h 1499690"/>
              <a:gd name="connsiteX4" fmla="*/ 13648 w 1910687"/>
              <a:gd name="connsiteY4" fmla="*/ 0 h 1499690"/>
              <a:gd name="connsiteX0" fmla="*/ 13648 w 1910687"/>
              <a:gd name="connsiteY0" fmla="*/ 0 h 1499690"/>
              <a:gd name="connsiteX1" fmla="*/ 0 w 1910687"/>
              <a:gd name="connsiteY1" fmla="*/ 1499690 h 1499690"/>
              <a:gd name="connsiteX2" fmla="*/ 1901162 w 1910687"/>
              <a:gd name="connsiteY2" fmla="*/ 1453344 h 1499690"/>
              <a:gd name="connsiteX3" fmla="*/ 1910687 w 1910687"/>
              <a:gd name="connsiteY3" fmla="*/ 0 h 1499690"/>
              <a:gd name="connsiteX4" fmla="*/ 13648 w 1910687"/>
              <a:gd name="connsiteY4" fmla="*/ 0 h 1499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0687" h="1499690">
                <a:moveTo>
                  <a:pt x="13648" y="0"/>
                </a:moveTo>
                <a:lnTo>
                  <a:pt x="0" y="1499690"/>
                </a:lnTo>
                <a:lnTo>
                  <a:pt x="1901162" y="1453344"/>
                </a:lnTo>
                <a:lnTo>
                  <a:pt x="1910687" y="0"/>
                </a:lnTo>
                <a:lnTo>
                  <a:pt x="13648" y="0"/>
                </a:lnTo>
                <a:close/>
              </a:path>
            </a:pathLst>
          </a:custGeom>
          <a:blipFill dpi="0" rotWithShape="1">
            <a:blip r:embed="rId8"/>
            <a:srcRect/>
            <a:tile tx="0" ty="-196850" sx="50000" sy="5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6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82637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F0502D"/>
                </a:solidFill>
                <a:latin typeface="+mj-lt"/>
              </a:rPr>
              <a:t>Know Your Rights: </a:t>
            </a:r>
            <a:r>
              <a:rPr lang="en-US" sz="3200" dirty="0">
                <a:solidFill>
                  <a:srgbClr val="F0502D"/>
                </a:solidFill>
              </a:rPr>
              <a:t>Quiz Game</a:t>
            </a:r>
            <a:endParaRPr lang="en-US" sz="3200" dirty="0">
              <a:solidFill>
                <a:srgbClr val="F0502D"/>
              </a:solidFill>
              <a:latin typeface="+mj-lt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28651" y="971550"/>
            <a:ext cx="7981950" cy="85725"/>
          </a:xfrm>
          <a:custGeom>
            <a:avLst/>
            <a:gdLst>
              <a:gd name="connsiteX0" fmla="*/ 0 w 8086725"/>
              <a:gd name="connsiteY0" fmla="*/ 9525 h 85725"/>
              <a:gd name="connsiteX1" fmla="*/ 8086725 w 8086725"/>
              <a:gd name="connsiteY1" fmla="*/ 0 h 85725"/>
              <a:gd name="connsiteX2" fmla="*/ 8086725 w 8086725"/>
              <a:gd name="connsiteY2" fmla="*/ 85725 h 85725"/>
              <a:gd name="connsiteX3" fmla="*/ 0 w 8086725"/>
              <a:gd name="connsiteY3" fmla="*/ 9525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6725" h="85725">
                <a:moveTo>
                  <a:pt x="0" y="9525"/>
                </a:moveTo>
                <a:lnTo>
                  <a:pt x="8086725" y="0"/>
                </a:lnTo>
                <a:lnTo>
                  <a:pt x="8086725" y="85725"/>
                </a:lnTo>
                <a:lnTo>
                  <a:pt x="0" y="9525"/>
                </a:lnTo>
                <a:close/>
              </a:path>
            </a:pathLst>
          </a:custGeom>
          <a:solidFill>
            <a:srgbClr val="1F396A"/>
          </a:solidFill>
          <a:ln>
            <a:solidFill>
              <a:srgbClr val="1F39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6309360"/>
            <a:ext cx="685800" cy="4269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219884A-CF9A-409A-A059-20E8C3A611E9}" type="slidenum">
              <a:rPr lang="en-US" sz="2400" smtClean="0">
                <a:latin typeface="+mn-lt"/>
              </a:rPr>
              <a:pPr eaLnBrk="1" hangingPunct="1"/>
              <a:t>10</a:t>
            </a:fld>
            <a:endParaRPr lang="en-US" sz="2400" dirty="0"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6309360"/>
            <a:ext cx="1202952" cy="426905"/>
          </a:xfrm>
          <a:prstGeom prst="rect">
            <a:avLst/>
          </a:prstGeom>
        </p:spPr>
      </p:pic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459592"/>
              </p:ext>
            </p:extLst>
          </p:nvPr>
        </p:nvGraphicFramePr>
        <p:xfrm>
          <a:off x="1334780" y="1723584"/>
          <a:ext cx="6497270" cy="4115697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602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4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5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608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Rights on the Job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Dangerous</a:t>
                      </a:r>
                      <a:r>
                        <a:rPr lang="en-US" sz="1200" b="1" baseline="0" dirty="0"/>
                        <a:t> Work and Work Permits </a:t>
                      </a:r>
                      <a:endParaRPr lang="en-US" sz="1200" b="1" dirty="0"/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Child Labor Laws and Work Hours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Getting hurt, Getting help, Staying safe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642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081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60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6296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7516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38646" y="3036520"/>
            <a:ext cx="1596832" cy="71290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US" dirty="0"/>
              <a:t>$200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34779" y="3678322"/>
            <a:ext cx="1581741" cy="729272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Autofit/>
          </a:bodyPr>
          <a:lstStyle/>
          <a:p>
            <a:r>
              <a:rPr lang="en-US" dirty="0"/>
              <a:t>$300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19691" y="4407595"/>
            <a:ext cx="1596830" cy="709154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Autofit/>
          </a:bodyPr>
          <a:lstStyle/>
          <a:p>
            <a:r>
              <a:rPr lang="en-US" dirty="0"/>
              <a:t>$400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34780" y="5116749"/>
            <a:ext cx="1581741" cy="74797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US" dirty="0"/>
              <a:t>$500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35478" y="2441050"/>
            <a:ext cx="1745792" cy="615900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Autofit/>
          </a:bodyPr>
          <a:lstStyle/>
          <a:p>
            <a:r>
              <a:rPr lang="en-US" dirty="0"/>
              <a:t>$100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16520" y="3043254"/>
            <a:ext cx="1764749" cy="68915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Autofit/>
          </a:bodyPr>
          <a:lstStyle/>
          <a:p>
            <a:r>
              <a:rPr lang="en-US" dirty="0"/>
              <a:t>$200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16521" y="3749426"/>
            <a:ext cx="1764747" cy="658167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Autofit/>
          </a:bodyPr>
          <a:lstStyle/>
          <a:p>
            <a:r>
              <a:rPr lang="en-US" dirty="0"/>
              <a:t>$300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16520" y="4407594"/>
            <a:ext cx="1764748" cy="709155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US" dirty="0"/>
              <a:t>$400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16521" y="5116750"/>
            <a:ext cx="1764747" cy="747970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Autofit/>
          </a:bodyPr>
          <a:lstStyle/>
          <a:p>
            <a:r>
              <a:rPr lang="en-US" dirty="0"/>
              <a:t>$500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81272" y="2441050"/>
            <a:ext cx="1627818" cy="615900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US" dirty="0"/>
              <a:t>$100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81270" y="3056950"/>
            <a:ext cx="1638302" cy="70088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US" dirty="0"/>
              <a:t>$200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81272" y="3732412"/>
            <a:ext cx="1638300" cy="67518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US" dirty="0"/>
              <a:t>$300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81272" y="4408265"/>
            <a:ext cx="1638300" cy="709155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US" dirty="0"/>
              <a:t>$400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81272" y="5117420"/>
            <a:ext cx="1638300" cy="74797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US" dirty="0"/>
              <a:t>$500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19572" y="2438977"/>
            <a:ext cx="1493022" cy="597585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US" dirty="0"/>
              <a:t>$100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09090" y="3044663"/>
            <a:ext cx="1503504" cy="70476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US" dirty="0"/>
              <a:t>$200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19572" y="3732412"/>
            <a:ext cx="1493022" cy="67518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US" dirty="0"/>
              <a:t>$300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09090" y="4407595"/>
            <a:ext cx="1503504" cy="70915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US" dirty="0"/>
              <a:t>$400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19572" y="5116750"/>
            <a:ext cx="1493022" cy="747970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US" dirty="0"/>
              <a:t>$500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34780" y="2441050"/>
            <a:ext cx="1581741" cy="615900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US" dirty="0"/>
              <a:t>$100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56057" y="1143000"/>
            <a:ext cx="228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C00000"/>
                </a:solidFill>
              </a:rPr>
              <a:t>      Questions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1884192" y="2749192"/>
            <a:ext cx="555371" cy="682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859424" y="4037097"/>
            <a:ext cx="53763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901018" y="3387834"/>
            <a:ext cx="521274" cy="1027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877062" y="4755346"/>
            <a:ext cx="520001" cy="682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875342" y="5472596"/>
            <a:ext cx="521721" cy="1001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35645" y="2745587"/>
            <a:ext cx="555371" cy="682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5243173" y="2742856"/>
            <a:ext cx="555371" cy="682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5210624" y="5465211"/>
            <a:ext cx="555371" cy="682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6795774" y="2730823"/>
            <a:ext cx="555371" cy="682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6788396" y="3400404"/>
            <a:ext cx="555371" cy="682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6788395" y="4066589"/>
            <a:ext cx="555371" cy="682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6795773" y="4768625"/>
            <a:ext cx="555371" cy="682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3535645" y="3381008"/>
            <a:ext cx="555371" cy="682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6788397" y="5467910"/>
            <a:ext cx="555371" cy="682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3530688" y="4078509"/>
            <a:ext cx="555371" cy="682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210623" y="4070002"/>
            <a:ext cx="555371" cy="682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521208" y="5470777"/>
            <a:ext cx="555371" cy="682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5243173" y="3387834"/>
            <a:ext cx="555371" cy="682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3529062" y="4759429"/>
            <a:ext cx="555371" cy="682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264371" y="4758430"/>
            <a:ext cx="555371" cy="682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3071543" y="3089269"/>
            <a:ext cx="3276600" cy="14819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0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anchor="ctr" anchorCtr="1">
            <a:noAutofit/>
          </a:bodyPr>
          <a:lstStyle/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r>
              <a:rPr lang="en-US" dirty="0">
                <a:solidFill>
                  <a:srgbClr val="C00000"/>
                </a:solidFill>
              </a:rPr>
              <a:t>These laws protect teens from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working too long, too late,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or too early.</a:t>
            </a:r>
            <a:endParaRPr lang="en-US" sz="1000" dirty="0">
              <a:solidFill>
                <a:srgbClr val="C00000"/>
              </a:solidFill>
            </a:endParaRPr>
          </a:p>
          <a:p>
            <a:pPr algn="r"/>
            <a:endParaRPr lang="en-US" sz="1000" dirty="0">
              <a:solidFill>
                <a:srgbClr val="C00000"/>
              </a:solidFill>
            </a:endParaRPr>
          </a:p>
          <a:p>
            <a:pPr algn="r"/>
            <a:r>
              <a:rPr lang="en-US" sz="1000" dirty="0">
                <a:solidFill>
                  <a:srgbClr val="C00000"/>
                </a:solidFill>
              </a:rPr>
              <a:t>Click to close 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052406" y="3073286"/>
            <a:ext cx="3276600" cy="14819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0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anchor="ctr" anchorCtr="1">
            <a:noAutofit/>
          </a:bodyPr>
          <a:lstStyle/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r>
              <a:rPr lang="en-US" dirty="0">
                <a:solidFill>
                  <a:srgbClr val="C00000"/>
                </a:solidFill>
              </a:rPr>
              <a:t>You have to be this old to operate a forklift.</a:t>
            </a:r>
          </a:p>
          <a:p>
            <a:pPr algn="ctr"/>
            <a:r>
              <a:rPr lang="en-US" sz="1000" dirty="0">
                <a:solidFill>
                  <a:srgbClr val="C00000"/>
                </a:solidFill>
              </a:rPr>
              <a:t>    </a:t>
            </a:r>
          </a:p>
          <a:p>
            <a:pPr algn="r"/>
            <a:endParaRPr lang="en-US" sz="1000" dirty="0">
              <a:solidFill>
                <a:srgbClr val="C00000"/>
              </a:solidFill>
            </a:endParaRPr>
          </a:p>
          <a:p>
            <a:pPr algn="r"/>
            <a:r>
              <a:rPr lang="en-US" sz="1000" dirty="0">
                <a:solidFill>
                  <a:srgbClr val="C00000"/>
                </a:solidFill>
              </a:rPr>
              <a:t>                        Click to close </a:t>
            </a:r>
            <a:endParaRPr lang="en-US" dirty="0">
              <a:solidFill>
                <a:srgbClr val="C00000"/>
              </a:solidFill>
            </a:endParaRPr>
          </a:p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071543" y="3115922"/>
            <a:ext cx="3276600" cy="14819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0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/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r>
              <a:rPr lang="en-US" dirty="0">
                <a:solidFill>
                  <a:srgbClr val="C00000"/>
                </a:solidFill>
              </a:rPr>
              <a:t>It’s illegal for your employer to punish you for doing this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(name 1). </a:t>
            </a:r>
            <a:endParaRPr lang="en-US" sz="1000" dirty="0">
              <a:solidFill>
                <a:srgbClr val="C00000"/>
              </a:solidFill>
            </a:endParaRPr>
          </a:p>
          <a:p>
            <a:pPr algn="r"/>
            <a:endParaRPr lang="en-US" sz="1000" dirty="0">
              <a:solidFill>
                <a:srgbClr val="C00000"/>
              </a:solidFill>
            </a:endParaRPr>
          </a:p>
          <a:p>
            <a:pPr algn="r"/>
            <a:r>
              <a:rPr lang="en-US" sz="1000" dirty="0">
                <a:solidFill>
                  <a:srgbClr val="C00000"/>
                </a:solidFill>
              </a:rPr>
              <a:t>Click to close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052406" y="3060025"/>
            <a:ext cx="3276600" cy="14819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0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/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r>
              <a:rPr lang="en-US" dirty="0">
                <a:solidFill>
                  <a:srgbClr val="C00000"/>
                </a:solidFill>
              </a:rPr>
              <a:t>These federal agencies handle complaints about workplace health and safety.</a:t>
            </a:r>
          </a:p>
          <a:p>
            <a:pPr algn="r"/>
            <a:endParaRPr lang="en-US" sz="1000" dirty="0">
              <a:solidFill>
                <a:srgbClr val="C00000"/>
              </a:solidFill>
            </a:endParaRPr>
          </a:p>
          <a:p>
            <a:pPr algn="r"/>
            <a:r>
              <a:rPr lang="en-US" sz="1000" dirty="0">
                <a:solidFill>
                  <a:srgbClr val="C00000"/>
                </a:solidFill>
              </a:rPr>
              <a:t> Click to close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052406" y="3076143"/>
            <a:ext cx="3276600" cy="14819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0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Your employer must give you these health and safety protections on the job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(name 2). </a:t>
            </a:r>
          </a:p>
          <a:p>
            <a:pPr algn="r"/>
            <a:r>
              <a:rPr lang="en-US" sz="1000" dirty="0">
                <a:solidFill>
                  <a:srgbClr val="C00000"/>
                </a:solidFill>
              </a:rPr>
              <a:t>Click to close 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004660" y="3069864"/>
            <a:ext cx="3276600" cy="14561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0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anchor="ctr" anchorCtr="1">
            <a:noAutofit/>
          </a:bodyPr>
          <a:lstStyle/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r>
              <a:rPr lang="en-US" dirty="0">
                <a:solidFill>
                  <a:srgbClr val="C00000"/>
                </a:solidFill>
              </a:rPr>
              <a:t>You can stay safe at work by doing these things (name 2).</a:t>
            </a:r>
          </a:p>
          <a:p>
            <a:pPr algn="ctr"/>
            <a:endParaRPr lang="en-US" sz="1000" dirty="0">
              <a:solidFill>
                <a:srgbClr val="C00000"/>
              </a:solidFill>
            </a:endParaRPr>
          </a:p>
          <a:p>
            <a:pPr algn="r"/>
            <a:endParaRPr lang="en-US" sz="1000" dirty="0">
              <a:solidFill>
                <a:srgbClr val="C00000"/>
              </a:solidFill>
            </a:endParaRPr>
          </a:p>
          <a:p>
            <a:pPr algn="r"/>
            <a:r>
              <a:rPr lang="en-US" sz="1000" dirty="0">
                <a:solidFill>
                  <a:srgbClr val="C00000"/>
                </a:solidFill>
              </a:rPr>
              <a:t>Click to close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994224" y="3134351"/>
            <a:ext cx="3276600" cy="14819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0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/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r>
              <a:rPr lang="en-US" dirty="0">
                <a:solidFill>
                  <a:srgbClr val="C00000"/>
                </a:solidFill>
              </a:rPr>
              <a:t>If you are hurt at work, you should take these steps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(name 2).</a:t>
            </a:r>
          </a:p>
          <a:p>
            <a:pPr algn="r"/>
            <a:endParaRPr lang="en-US" sz="1000" dirty="0">
              <a:solidFill>
                <a:srgbClr val="C00000"/>
              </a:solidFill>
            </a:endParaRPr>
          </a:p>
          <a:p>
            <a:pPr algn="r"/>
            <a:r>
              <a:rPr lang="en-US" sz="1000" dirty="0">
                <a:solidFill>
                  <a:srgbClr val="C00000"/>
                </a:solidFill>
              </a:rPr>
              <a:t>Click to close </a:t>
            </a:r>
          </a:p>
        </p:txBody>
      </p:sp>
      <p:sp>
        <p:nvSpPr>
          <p:cNvPr id="59" name="Rectangle 58"/>
          <p:cNvSpPr/>
          <p:nvPr/>
        </p:nvSpPr>
        <p:spPr>
          <a:xfrm>
            <a:off x="2994390" y="3103244"/>
            <a:ext cx="3276600" cy="14819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0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anchor="b" anchorCtr="1">
            <a:no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This federal agency handles complaints about wages and work hours.</a:t>
            </a:r>
          </a:p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r"/>
            <a:r>
              <a:rPr lang="en-US" sz="1000" dirty="0">
                <a:solidFill>
                  <a:srgbClr val="C00000"/>
                </a:solidFill>
              </a:rPr>
              <a:t>Click to close 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004781" y="3065144"/>
            <a:ext cx="3276600" cy="14819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0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anchor="ctr" anchorCtr="1">
            <a:noAutofit/>
          </a:bodyPr>
          <a:lstStyle/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r>
              <a:rPr lang="en-US" dirty="0">
                <a:solidFill>
                  <a:srgbClr val="C00000"/>
                </a:solidFill>
              </a:rPr>
              <a:t>Workers have rights on the job, including these (name 2).</a:t>
            </a:r>
          </a:p>
          <a:p>
            <a:pPr algn="r"/>
            <a:endParaRPr lang="en-US" sz="1000" dirty="0">
              <a:solidFill>
                <a:srgbClr val="C00000"/>
              </a:solidFill>
            </a:endParaRPr>
          </a:p>
          <a:p>
            <a:pPr algn="r"/>
            <a:r>
              <a:rPr lang="en-US" sz="1000" dirty="0">
                <a:solidFill>
                  <a:srgbClr val="C00000"/>
                </a:solidFill>
              </a:rPr>
              <a:t>Click to close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3004781" y="3048124"/>
            <a:ext cx="3276600" cy="14819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0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/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r>
              <a:rPr lang="en-US" dirty="0">
                <a:solidFill>
                  <a:srgbClr val="C00000"/>
                </a:solidFill>
              </a:rPr>
              <a:t>Some states require teens under 18 and still in school to get this before starting a job.</a:t>
            </a:r>
          </a:p>
          <a:p>
            <a:pPr algn="r"/>
            <a:endParaRPr lang="en-US" sz="1000" dirty="0">
              <a:solidFill>
                <a:srgbClr val="C00000"/>
              </a:solidFill>
            </a:endParaRPr>
          </a:p>
          <a:p>
            <a:pPr algn="r"/>
            <a:r>
              <a:rPr lang="en-US" sz="1000" dirty="0">
                <a:solidFill>
                  <a:srgbClr val="C00000"/>
                </a:solidFill>
              </a:rPr>
              <a:t>Click to close </a:t>
            </a:r>
          </a:p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994224" y="3115923"/>
            <a:ext cx="3276600" cy="14819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0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anchor="ctr" anchorCtr="1">
            <a:noAutofit/>
          </a:bodyPr>
          <a:lstStyle/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r>
              <a:rPr lang="en-US" dirty="0">
                <a:solidFill>
                  <a:srgbClr val="C00000"/>
                </a:solidFill>
              </a:rPr>
              <a:t>It’s illegal for 14-and 15-year olds to do some jobs, including these (name 2).</a:t>
            </a:r>
          </a:p>
          <a:p>
            <a:pPr algn="ctr"/>
            <a:r>
              <a:rPr lang="en-US" sz="1000" dirty="0">
                <a:solidFill>
                  <a:srgbClr val="C00000"/>
                </a:solidFill>
              </a:rPr>
              <a:t> </a:t>
            </a:r>
          </a:p>
          <a:p>
            <a:pPr algn="r"/>
            <a:r>
              <a:rPr lang="en-US" sz="1000" dirty="0">
                <a:solidFill>
                  <a:srgbClr val="C00000"/>
                </a:solidFill>
              </a:rPr>
              <a:t> Click to close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073369" y="3069864"/>
            <a:ext cx="3276600" cy="14819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0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anchor="b" anchorCtr="1">
            <a:no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It’s illegal for teens under 18 to do these types of construction work (name 2).</a:t>
            </a:r>
          </a:p>
          <a:p>
            <a:pPr algn="ctr"/>
            <a:endParaRPr lang="en-US" sz="1000" dirty="0">
              <a:solidFill>
                <a:srgbClr val="C00000"/>
              </a:solidFill>
            </a:endParaRPr>
          </a:p>
          <a:p>
            <a:pPr algn="ctr"/>
            <a:r>
              <a:rPr lang="en-US" sz="1000" dirty="0">
                <a:solidFill>
                  <a:srgbClr val="C00000"/>
                </a:solidFill>
              </a:rPr>
              <a:t>		             Click to close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004781" y="3124826"/>
            <a:ext cx="3276600" cy="14819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0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The law says that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your employer must pay you this amount per hour, your state’s minimum wage.</a:t>
            </a:r>
          </a:p>
          <a:p>
            <a:pPr algn="r"/>
            <a:endParaRPr lang="en-US" sz="500" dirty="0">
              <a:solidFill>
                <a:srgbClr val="C00000"/>
              </a:solidFill>
            </a:endParaRPr>
          </a:p>
          <a:p>
            <a:pPr algn="r"/>
            <a:r>
              <a:rPr lang="en-US" sz="1000" dirty="0">
                <a:solidFill>
                  <a:srgbClr val="C00000"/>
                </a:solidFill>
              </a:rPr>
              <a:t> Click to close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994390" y="3056950"/>
            <a:ext cx="3276600" cy="14819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0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/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r>
              <a:rPr lang="en-US" dirty="0">
                <a:solidFill>
                  <a:srgbClr val="C00000"/>
                </a:solidFill>
              </a:rPr>
              <a:t>It’s illegal for teens under 18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to operate these machines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(name 2). </a:t>
            </a:r>
          </a:p>
          <a:p>
            <a:pPr algn="r"/>
            <a:endParaRPr lang="en-US" sz="1000" dirty="0">
              <a:solidFill>
                <a:srgbClr val="C00000"/>
              </a:solidFill>
            </a:endParaRPr>
          </a:p>
          <a:p>
            <a:pPr algn="r"/>
            <a:r>
              <a:rPr lang="en-US" sz="1000" dirty="0">
                <a:solidFill>
                  <a:srgbClr val="C00000"/>
                </a:solidFill>
              </a:rPr>
              <a:t>Click to close </a:t>
            </a:r>
          </a:p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004781" y="3075368"/>
            <a:ext cx="3276600" cy="14819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0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anchor="ctr" anchorCtr="1">
            <a:noAutofit/>
          </a:bodyPr>
          <a:lstStyle/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r>
              <a:rPr lang="en-US" dirty="0">
                <a:solidFill>
                  <a:srgbClr val="C00000"/>
                </a:solidFill>
              </a:rPr>
              <a:t>When you turn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this age, you aren’t protected anymore by child labor laws.</a:t>
            </a:r>
            <a:endParaRPr lang="en-US" sz="1000" dirty="0">
              <a:solidFill>
                <a:srgbClr val="C00000"/>
              </a:solidFill>
            </a:endParaRPr>
          </a:p>
          <a:p>
            <a:pPr algn="r"/>
            <a:endParaRPr lang="en-US" sz="1000" dirty="0">
              <a:solidFill>
                <a:srgbClr val="C00000"/>
              </a:solidFill>
            </a:endParaRPr>
          </a:p>
          <a:p>
            <a:pPr algn="r"/>
            <a:r>
              <a:rPr lang="en-US" sz="1000" dirty="0">
                <a:solidFill>
                  <a:srgbClr val="C00000"/>
                </a:solidFill>
              </a:rPr>
              <a:t> Click to close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783483" y="3069864"/>
            <a:ext cx="3856372" cy="19516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0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lIns="457200" rIns="457200" anchor="ctr">
            <a:no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This type of insurance pays wages and medical benefits for workers hurt on the job. In exchange, the worker gives up the right to sue the employer.</a:t>
            </a:r>
          </a:p>
          <a:p>
            <a:endParaRPr lang="en-US" sz="500" dirty="0">
              <a:solidFill>
                <a:srgbClr val="C00000"/>
              </a:solidFill>
            </a:endParaRPr>
          </a:p>
          <a:p>
            <a:pPr algn="r"/>
            <a:r>
              <a:rPr lang="en-US" sz="1000" dirty="0">
                <a:solidFill>
                  <a:srgbClr val="C00000"/>
                </a:solidFill>
              </a:rPr>
              <a:t>	                                  Click to close </a:t>
            </a:r>
          </a:p>
        </p:txBody>
      </p:sp>
      <p:sp>
        <p:nvSpPr>
          <p:cNvPr id="68" name="Rectangle 67"/>
          <p:cNvSpPr/>
          <p:nvPr/>
        </p:nvSpPr>
        <p:spPr>
          <a:xfrm>
            <a:off x="2994390" y="3096644"/>
            <a:ext cx="3276600" cy="14819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0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lIns="0" rIns="0" anchor="ctr" anchorCtr="1">
            <a:noAutofit/>
          </a:bodyPr>
          <a:lstStyle/>
          <a:p>
            <a:pPr algn="ctr"/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These are two rights you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have if you’re hurt on the job.</a:t>
            </a:r>
            <a:endParaRPr lang="en-US" sz="1000" dirty="0">
              <a:solidFill>
                <a:srgbClr val="C00000"/>
              </a:solidFill>
            </a:endParaRPr>
          </a:p>
          <a:p>
            <a:pPr algn="r"/>
            <a:endParaRPr lang="en-US" sz="1000" dirty="0">
              <a:solidFill>
                <a:srgbClr val="C00000"/>
              </a:solidFill>
            </a:endParaRPr>
          </a:p>
          <a:p>
            <a:pPr algn="r"/>
            <a:endParaRPr lang="en-US" sz="1000" dirty="0">
              <a:solidFill>
                <a:srgbClr val="C00000"/>
              </a:solidFill>
            </a:endParaRPr>
          </a:p>
          <a:p>
            <a:pPr algn="r"/>
            <a:r>
              <a:rPr lang="en-US" sz="1000" dirty="0">
                <a:solidFill>
                  <a:srgbClr val="C00000"/>
                </a:solidFill>
              </a:rPr>
              <a:t> Click to close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037183" y="3069864"/>
            <a:ext cx="3276600" cy="14819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0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lIns="274320" tIns="45720" rIns="0" bIns="0" anchor="ctr" anchorCtr="1">
            <a:no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CA law says that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14- and 15-year-olds can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work until this time on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a school night.</a:t>
            </a:r>
          </a:p>
          <a:p>
            <a:pPr algn="r"/>
            <a:r>
              <a:rPr lang="en-US" sz="500" dirty="0">
                <a:solidFill>
                  <a:srgbClr val="C00000"/>
                </a:solidFill>
              </a:rPr>
              <a:t>                                                              </a:t>
            </a:r>
            <a:r>
              <a:rPr lang="en-US" sz="1000" dirty="0">
                <a:solidFill>
                  <a:srgbClr val="C00000"/>
                </a:solidFill>
              </a:rPr>
              <a:t>Click to close </a:t>
            </a:r>
          </a:p>
          <a:p>
            <a:pPr algn="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052406" y="3078272"/>
            <a:ext cx="3318527" cy="14819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0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anchor="b" anchorCtr="1">
            <a:no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CA law says that this is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the latest time teens 16 and 17 can work on school nights.</a:t>
            </a:r>
          </a:p>
          <a:p>
            <a:pPr algn="r"/>
            <a:endParaRPr lang="en-US" sz="1000" dirty="0">
              <a:solidFill>
                <a:srgbClr val="C00000"/>
              </a:solidFill>
            </a:endParaRPr>
          </a:p>
          <a:p>
            <a:pPr algn="r"/>
            <a:r>
              <a:rPr lang="en-US" sz="1000" dirty="0">
                <a:solidFill>
                  <a:srgbClr val="C00000"/>
                </a:solidFill>
              </a:rPr>
              <a:t>Click to close </a:t>
            </a:r>
          </a:p>
        </p:txBody>
      </p:sp>
      <p:sp>
        <p:nvSpPr>
          <p:cNvPr id="71" name="Rectangle 70"/>
          <p:cNvSpPr/>
          <p:nvPr/>
        </p:nvSpPr>
        <p:spPr>
          <a:xfrm>
            <a:off x="2962332" y="3081766"/>
            <a:ext cx="3495022" cy="14819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0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tIns="91440" anchor="ctr" anchorCtr="1">
            <a:no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CA law says that this is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the maximum number of hours 14- and 15 year-olds can work in a school week.</a:t>
            </a:r>
            <a:br>
              <a:rPr lang="en-US" dirty="0">
                <a:solidFill>
                  <a:srgbClr val="C00000"/>
                </a:solidFill>
              </a:rPr>
            </a:br>
            <a:endParaRPr lang="en-US" sz="500" dirty="0">
              <a:solidFill>
                <a:srgbClr val="C00000"/>
              </a:solidFill>
            </a:endParaRPr>
          </a:p>
          <a:p>
            <a:pPr algn="r"/>
            <a:r>
              <a:rPr lang="en-US" sz="1000" dirty="0">
                <a:solidFill>
                  <a:srgbClr val="C00000"/>
                </a:solidFill>
              </a:rPr>
              <a:t>Click to close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07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82637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F0502D"/>
                </a:solidFill>
                <a:latin typeface="+mj-lt"/>
              </a:rPr>
              <a:t>Know Your Rights: Main Points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33499"/>
            <a:ext cx="8153401" cy="4838701"/>
          </a:xfrm>
        </p:spPr>
        <p:txBody>
          <a:bodyPr>
            <a:noAutofit/>
          </a:bodyPr>
          <a:lstStyle/>
          <a:p>
            <a:pPr lvl="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rgbClr val="1F396A"/>
                </a:solidFill>
                <a:latin typeface="+mn-lt"/>
              </a:rPr>
              <a:t>OSHA laws protect workers from job hazards. Employers  must provide a safe and healthy workplace, training, and safety equipment.</a:t>
            </a:r>
          </a:p>
          <a:p>
            <a:pPr lvl="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rgbClr val="1F396A"/>
                </a:solidFill>
                <a:latin typeface="+mn-lt"/>
              </a:rPr>
              <a:t>Tell your supervisor right away if you’re injured at work! You can’t be fired for reporting work hazards.</a:t>
            </a:r>
          </a:p>
          <a:p>
            <a:pPr lvl="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rgbClr val="1F396A"/>
                </a:solidFill>
                <a:latin typeface="+mn-lt"/>
              </a:rPr>
              <a:t>Departments of Labor enforce child labor laws. The Equal Employment Opportunity Commission (EEOC) protects workers from discrimination and harassment at work.</a:t>
            </a:r>
          </a:p>
          <a:p>
            <a:pPr lvl="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rgbClr val="1F396A"/>
                </a:solidFill>
                <a:latin typeface="+mn-lt"/>
              </a:rPr>
              <a:t>Child labor laws protect teens from working too long, too late, too early, or in certain dangerous jobs.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rgbClr val="1F396A"/>
                </a:solidFill>
                <a:latin typeface="+mn-lt"/>
              </a:rPr>
              <a:t>Young people have rights and responsibilities at work.</a:t>
            </a:r>
          </a:p>
        </p:txBody>
      </p:sp>
      <p:sp>
        <p:nvSpPr>
          <p:cNvPr id="8" name="Freeform 7"/>
          <p:cNvSpPr/>
          <p:nvPr/>
        </p:nvSpPr>
        <p:spPr>
          <a:xfrm>
            <a:off x="628651" y="971550"/>
            <a:ext cx="7981950" cy="85725"/>
          </a:xfrm>
          <a:custGeom>
            <a:avLst/>
            <a:gdLst>
              <a:gd name="connsiteX0" fmla="*/ 0 w 8086725"/>
              <a:gd name="connsiteY0" fmla="*/ 9525 h 85725"/>
              <a:gd name="connsiteX1" fmla="*/ 8086725 w 8086725"/>
              <a:gd name="connsiteY1" fmla="*/ 0 h 85725"/>
              <a:gd name="connsiteX2" fmla="*/ 8086725 w 8086725"/>
              <a:gd name="connsiteY2" fmla="*/ 85725 h 85725"/>
              <a:gd name="connsiteX3" fmla="*/ 0 w 8086725"/>
              <a:gd name="connsiteY3" fmla="*/ 9525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6725" h="85725">
                <a:moveTo>
                  <a:pt x="0" y="9525"/>
                </a:moveTo>
                <a:lnTo>
                  <a:pt x="8086725" y="0"/>
                </a:lnTo>
                <a:lnTo>
                  <a:pt x="8086725" y="85725"/>
                </a:lnTo>
                <a:lnTo>
                  <a:pt x="0" y="9525"/>
                </a:lnTo>
                <a:close/>
              </a:path>
            </a:pathLst>
          </a:custGeom>
          <a:solidFill>
            <a:srgbClr val="1F396A"/>
          </a:solidFill>
          <a:ln>
            <a:solidFill>
              <a:srgbClr val="1F39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6309360"/>
            <a:ext cx="685800" cy="4269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219884A-CF9A-409A-A059-20E8C3A611E9}" type="slidenum">
              <a:rPr lang="en-US" sz="2400" smtClean="0">
                <a:latin typeface="+mn-lt"/>
              </a:rPr>
              <a:pPr eaLnBrk="1" hangingPunct="1"/>
              <a:t>11</a:t>
            </a:fld>
            <a:endParaRPr lang="en-US" sz="2400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6309360"/>
            <a:ext cx="1202952" cy="42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90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1"/>
            <a:ext cx="8229600" cy="609600"/>
          </a:xfrm>
        </p:spPr>
        <p:txBody>
          <a:bodyPr lIns="45720" rIns="0">
            <a:normAutofit/>
          </a:bodyPr>
          <a:lstStyle/>
          <a:p>
            <a:pPr algn="l"/>
            <a:r>
              <a:rPr lang="en-US" sz="3200" dirty="0">
                <a:solidFill>
                  <a:srgbClr val="F0502D"/>
                </a:solidFill>
                <a:latin typeface="+mj-lt"/>
                <a:cs typeface="Arial" pitchFamily="34" charset="0"/>
              </a:rPr>
              <a:t>Taking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8229600" cy="838201"/>
          </a:xfrm>
        </p:spPr>
        <p:txBody>
          <a:bodyPr wrap="square" lIns="0" rIns="0">
            <a:normAutofit/>
          </a:bodyPr>
          <a:lstStyle/>
          <a:p>
            <a:pPr marL="0" indent="0">
              <a:buNone/>
            </a:pPr>
            <a:r>
              <a:rPr lang="en-US" sz="4800" b="0" dirty="0">
                <a:solidFill>
                  <a:srgbClr val="F0502D"/>
                </a:solidFill>
                <a:latin typeface="Myriad Pro" pitchFamily="34" charset="0"/>
                <a:cs typeface="Arial" pitchFamily="34" charset="0"/>
              </a:rPr>
              <a:t>Lesson 6 </a:t>
            </a:r>
            <a:r>
              <a:rPr lang="en-US" sz="3600" b="0" dirty="0">
                <a:solidFill>
                  <a:srgbClr val="F0502D"/>
                </a:solidFill>
                <a:latin typeface="Myriad Pro" pitchFamily="34" charset="0"/>
                <a:cs typeface="Arial" pitchFamily="34" charset="0"/>
              </a:rPr>
              <a:t>(and 6</a:t>
            </a:r>
            <a:r>
              <a:rPr lang="en-US" sz="3400" b="0" dirty="0">
                <a:solidFill>
                  <a:srgbClr val="F0502D"/>
                </a:solidFill>
                <a:latin typeface="Myriad Pro" pitchFamily="34" charset="0"/>
                <a:cs typeface="Arial" pitchFamily="34" charset="0"/>
              </a:rPr>
              <a:t>B</a:t>
            </a:r>
            <a:r>
              <a:rPr lang="en-US" sz="3600" b="0" dirty="0">
                <a:solidFill>
                  <a:srgbClr val="F0502D"/>
                </a:solidFill>
                <a:latin typeface="Myriad Pro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570038"/>
            <a:ext cx="2924175" cy="1037735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5419725" y="1809750"/>
            <a:ext cx="3324225" cy="3514725"/>
          </a:xfrm>
          <a:custGeom>
            <a:avLst/>
            <a:gdLst>
              <a:gd name="connsiteX0" fmla="*/ 0 w 3324225"/>
              <a:gd name="connsiteY0" fmla="*/ 9525 h 3514725"/>
              <a:gd name="connsiteX1" fmla="*/ 3295650 w 3324225"/>
              <a:gd name="connsiteY1" fmla="*/ 0 h 3514725"/>
              <a:gd name="connsiteX2" fmla="*/ 3324225 w 3324225"/>
              <a:gd name="connsiteY2" fmla="*/ 3514725 h 3514725"/>
              <a:gd name="connsiteX3" fmla="*/ 9525 w 3324225"/>
              <a:gd name="connsiteY3" fmla="*/ 3457575 h 3514725"/>
              <a:gd name="connsiteX4" fmla="*/ 0 w 3324225"/>
              <a:gd name="connsiteY4" fmla="*/ 9525 h 351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4225" h="3514725">
                <a:moveTo>
                  <a:pt x="0" y="9525"/>
                </a:moveTo>
                <a:lnTo>
                  <a:pt x="3295650" y="0"/>
                </a:lnTo>
                <a:lnTo>
                  <a:pt x="3324225" y="3514725"/>
                </a:lnTo>
                <a:lnTo>
                  <a:pt x="9525" y="3457575"/>
                </a:lnTo>
                <a:lnTo>
                  <a:pt x="0" y="9525"/>
                </a:lnTo>
                <a:close/>
              </a:path>
            </a:pathLst>
          </a:custGeom>
          <a:solidFill>
            <a:srgbClr val="1F39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09600" y="1819275"/>
            <a:ext cx="4695825" cy="4629150"/>
          </a:xfrm>
          <a:custGeom>
            <a:avLst/>
            <a:gdLst>
              <a:gd name="connsiteX0" fmla="*/ 0 w 4695825"/>
              <a:gd name="connsiteY0" fmla="*/ 0 h 4629150"/>
              <a:gd name="connsiteX1" fmla="*/ 4695825 w 4695825"/>
              <a:gd name="connsiteY1" fmla="*/ 19050 h 4629150"/>
              <a:gd name="connsiteX2" fmla="*/ 4648200 w 4695825"/>
              <a:gd name="connsiteY2" fmla="*/ 4629150 h 4629150"/>
              <a:gd name="connsiteX3" fmla="*/ 57150 w 4695825"/>
              <a:gd name="connsiteY3" fmla="*/ 4619625 h 4629150"/>
              <a:gd name="connsiteX4" fmla="*/ 0 w 4695825"/>
              <a:gd name="connsiteY4" fmla="*/ 0 h 462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5825" h="4629150">
                <a:moveTo>
                  <a:pt x="0" y="0"/>
                </a:moveTo>
                <a:lnTo>
                  <a:pt x="4695825" y="19050"/>
                </a:lnTo>
                <a:lnTo>
                  <a:pt x="4648200" y="4629150"/>
                </a:lnTo>
                <a:lnTo>
                  <a:pt x="57150" y="4619625"/>
                </a:lnTo>
                <a:lnTo>
                  <a:pt x="0" y="0"/>
                </a:lnTo>
                <a:close/>
              </a:path>
            </a:pathLst>
          </a:custGeom>
          <a:solidFill>
            <a:srgbClr val="1F39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>
          <a:xfrm>
            <a:off x="666750" y="1876424"/>
            <a:ext cx="4581525" cy="4476750"/>
          </a:xfrm>
          <a:custGeom>
            <a:avLst/>
            <a:gdLst>
              <a:gd name="connsiteX0" fmla="*/ 0 w 4695825"/>
              <a:gd name="connsiteY0" fmla="*/ 171450 h 4419600"/>
              <a:gd name="connsiteX1" fmla="*/ 57150 w 4695825"/>
              <a:gd name="connsiteY1" fmla="*/ 4419600 h 4419600"/>
              <a:gd name="connsiteX2" fmla="*/ 4619625 w 4695825"/>
              <a:gd name="connsiteY2" fmla="*/ 4419600 h 4419600"/>
              <a:gd name="connsiteX3" fmla="*/ 4695825 w 4695825"/>
              <a:gd name="connsiteY3" fmla="*/ 0 h 4419600"/>
              <a:gd name="connsiteX4" fmla="*/ 0 w 4695825"/>
              <a:gd name="connsiteY4" fmla="*/ 171450 h 4419600"/>
              <a:gd name="connsiteX0" fmla="*/ 0 w 4705350"/>
              <a:gd name="connsiteY0" fmla="*/ 0 h 4467225"/>
              <a:gd name="connsiteX1" fmla="*/ 66675 w 4705350"/>
              <a:gd name="connsiteY1" fmla="*/ 4467225 h 4467225"/>
              <a:gd name="connsiteX2" fmla="*/ 4629150 w 4705350"/>
              <a:gd name="connsiteY2" fmla="*/ 4467225 h 4467225"/>
              <a:gd name="connsiteX3" fmla="*/ 4705350 w 4705350"/>
              <a:gd name="connsiteY3" fmla="*/ 47625 h 4467225"/>
              <a:gd name="connsiteX4" fmla="*/ 0 w 4705350"/>
              <a:gd name="connsiteY4" fmla="*/ 0 h 4467225"/>
              <a:gd name="connsiteX0" fmla="*/ 0 w 4715153"/>
              <a:gd name="connsiteY0" fmla="*/ 9525 h 4476750"/>
              <a:gd name="connsiteX1" fmla="*/ 66675 w 4715153"/>
              <a:gd name="connsiteY1" fmla="*/ 4476750 h 4476750"/>
              <a:gd name="connsiteX2" fmla="*/ 4629150 w 4715153"/>
              <a:gd name="connsiteY2" fmla="*/ 4476750 h 4476750"/>
              <a:gd name="connsiteX3" fmla="*/ 4715153 w 4715153"/>
              <a:gd name="connsiteY3" fmla="*/ 0 h 4476750"/>
              <a:gd name="connsiteX4" fmla="*/ 0 w 4715153"/>
              <a:gd name="connsiteY4" fmla="*/ 9525 h 447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5153" h="4476750">
                <a:moveTo>
                  <a:pt x="0" y="9525"/>
                </a:moveTo>
                <a:lnTo>
                  <a:pt x="66675" y="4476750"/>
                </a:lnTo>
                <a:lnTo>
                  <a:pt x="4629150" y="4476750"/>
                </a:lnTo>
                <a:lnTo>
                  <a:pt x="4715153" y="0"/>
                </a:lnTo>
                <a:lnTo>
                  <a:pt x="0" y="9525"/>
                </a:lnTo>
                <a:close/>
              </a:path>
            </a:pathLst>
          </a:custGeom>
          <a:blipFill dpi="0" rotWithShape="1">
            <a:blip r:embed="rId3"/>
            <a:srcRect/>
            <a:tile tx="-444500" ty="-762000" sx="78000" sy="78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467350" y="1847849"/>
            <a:ext cx="3228975" cy="3381375"/>
          </a:xfrm>
          <a:custGeom>
            <a:avLst/>
            <a:gdLst>
              <a:gd name="connsiteX0" fmla="*/ 0 w 3257550"/>
              <a:gd name="connsiteY0" fmla="*/ 85725 h 3600450"/>
              <a:gd name="connsiteX1" fmla="*/ 19050 w 3257550"/>
              <a:gd name="connsiteY1" fmla="*/ 3600450 h 3600450"/>
              <a:gd name="connsiteX2" fmla="*/ 3257550 w 3257550"/>
              <a:gd name="connsiteY2" fmla="*/ 3552825 h 3600450"/>
              <a:gd name="connsiteX3" fmla="*/ 3219450 w 3257550"/>
              <a:gd name="connsiteY3" fmla="*/ 0 h 3600450"/>
              <a:gd name="connsiteX4" fmla="*/ 0 w 3257550"/>
              <a:gd name="connsiteY4" fmla="*/ 85725 h 3600450"/>
              <a:gd name="connsiteX0" fmla="*/ 0 w 3248025"/>
              <a:gd name="connsiteY0" fmla="*/ 9525 h 3600450"/>
              <a:gd name="connsiteX1" fmla="*/ 9525 w 3248025"/>
              <a:gd name="connsiteY1" fmla="*/ 3600450 h 3600450"/>
              <a:gd name="connsiteX2" fmla="*/ 3248025 w 3248025"/>
              <a:gd name="connsiteY2" fmla="*/ 3552825 h 3600450"/>
              <a:gd name="connsiteX3" fmla="*/ 3209925 w 3248025"/>
              <a:gd name="connsiteY3" fmla="*/ 0 h 3600450"/>
              <a:gd name="connsiteX4" fmla="*/ 0 w 3248025"/>
              <a:gd name="connsiteY4" fmla="*/ 9525 h 3600450"/>
              <a:gd name="connsiteX0" fmla="*/ 0 w 3248025"/>
              <a:gd name="connsiteY0" fmla="*/ 9525 h 3552825"/>
              <a:gd name="connsiteX1" fmla="*/ 0 w 3248025"/>
              <a:gd name="connsiteY1" fmla="*/ 3352800 h 3552825"/>
              <a:gd name="connsiteX2" fmla="*/ 3248025 w 3248025"/>
              <a:gd name="connsiteY2" fmla="*/ 3552825 h 3552825"/>
              <a:gd name="connsiteX3" fmla="*/ 3209925 w 3248025"/>
              <a:gd name="connsiteY3" fmla="*/ 0 h 3552825"/>
              <a:gd name="connsiteX4" fmla="*/ 0 w 3248025"/>
              <a:gd name="connsiteY4" fmla="*/ 9525 h 3552825"/>
              <a:gd name="connsiteX0" fmla="*/ 0 w 3228975"/>
              <a:gd name="connsiteY0" fmla="*/ 9525 h 3381375"/>
              <a:gd name="connsiteX1" fmla="*/ 0 w 3228975"/>
              <a:gd name="connsiteY1" fmla="*/ 3352800 h 3381375"/>
              <a:gd name="connsiteX2" fmla="*/ 3228975 w 3228975"/>
              <a:gd name="connsiteY2" fmla="*/ 3381375 h 3381375"/>
              <a:gd name="connsiteX3" fmla="*/ 3209925 w 3228975"/>
              <a:gd name="connsiteY3" fmla="*/ 0 h 3381375"/>
              <a:gd name="connsiteX4" fmla="*/ 0 w 3228975"/>
              <a:gd name="connsiteY4" fmla="*/ 9525 h 338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8975" h="3381375">
                <a:moveTo>
                  <a:pt x="0" y="9525"/>
                </a:moveTo>
                <a:lnTo>
                  <a:pt x="0" y="3352800"/>
                </a:lnTo>
                <a:lnTo>
                  <a:pt x="3228975" y="3381375"/>
                </a:lnTo>
                <a:lnTo>
                  <a:pt x="3209925" y="0"/>
                </a:lnTo>
                <a:lnTo>
                  <a:pt x="0" y="9525"/>
                </a:lnTo>
                <a:close/>
              </a:path>
            </a:pathLst>
          </a:custGeom>
          <a:blipFill dpi="0" rotWithShape="1">
            <a:blip r:embed="rId4"/>
            <a:srcRect/>
            <a:tile tx="-95250" ty="-127000" sx="92000" sy="92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6309360"/>
            <a:ext cx="685800" cy="4269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219884A-CF9A-409A-A059-20E8C3A611E9}" type="slidenum">
              <a:rPr lang="en-US" sz="2400" smtClean="0">
                <a:latin typeface="+mn-lt"/>
              </a:rPr>
              <a:pPr eaLnBrk="1" hangingPunct="1"/>
              <a:t>12</a:t>
            </a:fld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9879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82637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F0502D"/>
                </a:solidFill>
                <a:latin typeface="+mj-lt"/>
              </a:rPr>
              <a:t>How to Approach a Workplace Problem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33499"/>
            <a:ext cx="8153401" cy="4838701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Aft>
                <a:spcPct val="30000"/>
              </a:spcAft>
              <a:buClr>
                <a:schemeClr val="tx2">
                  <a:lumMod val="40000"/>
                  <a:lumOff val="60000"/>
                </a:schemeClr>
              </a:buClr>
              <a:buNone/>
            </a:pP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Steps in Problem Solving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§"/>
            </a:pPr>
            <a:r>
              <a:rPr lang="en-US" sz="2400" b="0" dirty="0">
                <a:solidFill>
                  <a:srgbClr val="1F396A"/>
                </a:solidFill>
                <a:latin typeface="+mn-lt"/>
              </a:rPr>
              <a:t>Define the problem.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§"/>
            </a:pPr>
            <a:r>
              <a:rPr lang="en-US" sz="2400" b="0" dirty="0">
                <a:solidFill>
                  <a:srgbClr val="1F396A"/>
                </a:solidFill>
                <a:latin typeface="+mn-lt"/>
              </a:rPr>
              <a:t>Get advice.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§"/>
            </a:pPr>
            <a:r>
              <a:rPr lang="en-US" sz="2400" b="0" dirty="0">
                <a:solidFill>
                  <a:srgbClr val="1F396A"/>
                </a:solidFill>
                <a:latin typeface="+mn-lt"/>
              </a:rPr>
              <a:t>Choose your goals.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§"/>
            </a:pPr>
            <a:r>
              <a:rPr lang="en-US" sz="2400" b="0" dirty="0">
                <a:solidFill>
                  <a:srgbClr val="1F396A"/>
                </a:solidFill>
                <a:latin typeface="+mn-lt"/>
              </a:rPr>
              <a:t>Know your rights.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§"/>
            </a:pPr>
            <a:r>
              <a:rPr lang="en-US" sz="2400" b="0" dirty="0">
                <a:solidFill>
                  <a:srgbClr val="1F396A"/>
                </a:solidFill>
                <a:latin typeface="+mn-lt"/>
              </a:rPr>
              <a:t>Decide the best way to talk to the supervisor.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§"/>
            </a:pPr>
            <a:r>
              <a:rPr lang="en-US" sz="2400" b="0" dirty="0">
                <a:solidFill>
                  <a:srgbClr val="1F396A"/>
                </a:solidFill>
                <a:latin typeface="+mn-lt"/>
              </a:rPr>
              <a:t>Contact a state or federal Wage &amp; Hour Division or OSHA for help, if necessary.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§"/>
            </a:pPr>
            <a:r>
              <a:rPr lang="en-US" sz="2400" b="0" dirty="0">
                <a:solidFill>
                  <a:srgbClr val="1F396A"/>
                </a:solidFill>
                <a:latin typeface="+mn-lt"/>
              </a:rPr>
              <a:t>Talk to a teacher, parent, co-worker, or other trusted adult.</a:t>
            </a:r>
          </a:p>
        </p:txBody>
      </p:sp>
      <p:sp>
        <p:nvSpPr>
          <p:cNvPr id="8" name="Freeform 7"/>
          <p:cNvSpPr/>
          <p:nvPr/>
        </p:nvSpPr>
        <p:spPr>
          <a:xfrm>
            <a:off x="628651" y="971550"/>
            <a:ext cx="7981950" cy="85725"/>
          </a:xfrm>
          <a:custGeom>
            <a:avLst/>
            <a:gdLst>
              <a:gd name="connsiteX0" fmla="*/ 0 w 8086725"/>
              <a:gd name="connsiteY0" fmla="*/ 9525 h 85725"/>
              <a:gd name="connsiteX1" fmla="*/ 8086725 w 8086725"/>
              <a:gd name="connsiteY1" fmla="*/ 0 h 85725"/>
              <a:gd name="connsiteX2" fmla="*/ 8086725 w 8086725"/>
              <a:gd name="connsiteY2" fmla="*/ 85725 h 85725"/>
              <a:gd name="connsiteX3" fmla="*/ 0 w 8086725"/>
              <a:gd name="connsiteY3" fmla="*/ 9525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6725" h="85725">
                <a:moveTo>
                  <a:pt x="0" y="9525"/>
                </a:moveTo>
                <a:lnTo>
                  <a:pt x="8086725" y="0"/>
                </a:lnTo>
                <a:lnTo>
                  <a:pt x="8086725" y="85725"/>
                </a:lnTo>
                <a:lnTo>
                  <a:pt x="0" y="9525"/>
                </a:lnTo>
                <a:close/>
              </a:path>
            </a:pathLst>
          </a:custGeom>
          <a:solidFill>
            <a:srgbClr val="1F396A"/>
          </a:solidFill>
          <a:ln>
            <a:solidFill>
              <a:srgbClr val="1F39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6309360"/>
            <a:ext cx="685800" cy="4269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219884A-CF9A-409A-A059-20E8C3A611E9}" type="slidenum">
              <a:rPr lang="en-US" sz="2400" smtClean="0">
                <a:latin typeface="+mn-lt"/>
              </a:rPr>
              <a:pPr eaLnBrk="1" hangingPunct="1"/>
              <a:t>13</a:t>
            </a:fld>
            <a:endParaRPr lang="en-US" sz="2400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6309360"/>
            <a:ext cx="1202952" cy="42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12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82637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F0502D"/>
                </a:solidFill>
                <a:latin typeface="+mj-lt"/>
              </a:rPr>
              <a:t>Taking Action: Main Points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33499"/>
            <a:ext cx="8153401" cy="483870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ct val="30000"/>
              </a:spcAft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§"/>
            </a:pPr>
            <a:r>
              <a:rPr lang="en-US" sz="2800" b="0" dirty="0">
                <a:solidFill>
                  <a:srgbClr val="1F396A"/>
                </a:solidFill>
                <a:latin typeface="+mn-lt"/>
              </a:rPr>
              <a:t>Steps for approaching a workplace problem include: defining the problem; getting advice; choosing goals; knowing your rights; talking to your supervisor.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§"/>
            </a:pPr>
            <a:r>
              <a:rPr lang="en-US" sz="2800" b="0" dirty="0">
                <a:solidFill>
                  <a:srgbClr val="1F396A"/>
                </a:solidFill>
                <a:latin typeface="+mn-lt"/>
              </a:rPr>
              <a:t>If you don’t feel comfortable talking with your boss, speak with a trusted adult, OSHA, or another agency.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§"/>
            </a:pPr>
            <a:r>
              <a:rPr lang="en-US" sz="2800" b="0" dirty="0">
                <a:solidFill>
                  <a:srgbClr val="1F396A"/>
                </a:solidFill>
                <a:latin typeface="+mn-lt"/>
              </a:rPr>
              <a:t>Trust your instincts! Don’t be afraid to speak up if you have a problem at work!</a:t>
            </a:r>
          </a:p>
        </p:txBody>
      </p:sp>
      <p:sp>
        <p:nvSpPr>
          <p:cNvPr id="8" name="Freeform 7"/>
          <p:cNvSpPr/>
          <p:nvPr/>
        </p:nvSpPr>
        <p:spPr>
          <a:xfrm>
            <a:off x="628651" y="971550"/>
            <a:ext cx="7981950" cy="85725"/>
          </a:xfrm>
          <a:custGeom>
            <a:avLst/>
            <a:gdLst>
              <a:gd name="connsiteX0" fmla="*/ 0 w 8086725"/>
              <a:gd name="connsiteY0" fmla="*/ 9525 h 85725"/>
              <a:gd name="connsiteX1" fmla="*/ 8086725 w 8086725"/>
              <a:gd name="connsiteY1" fmla="*/ 0 h 85725"/>
              <a:gd name="connsiteX2" fmla="*/ 8086725 w 8086725"/>
              <a:gd name="connsiteY2" fmla="*/ 85725 h 85725"/>
              <a:gd name="connsiteX3" fmla="*/ 0 w 8086725"/>
              <a:gd name="connsiteY3" fmla="*/ 9525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6725" h="85725">
                <a:moveTo>
                  <a:pt x="0" y="9525"/>
                </a:moveTo>
                <a:lnTo>
                  <a:pt x="8086725" y="0"/>
                </a:lnTo>
                <a:lnTo>
                  <a:pt x="8086725" y="85725"/>
                </a:lnTo>
                <a:lnTo>
                  <a:pt x="0" y="9525"/>
                </a:lnTo>
                <a:close/>
              </a:path>
            </a:pathLst>
          </a:custGeom>
          <a:solidFill>
            <a:srgbClr val="1F396A"/>
          </a:solidFill>
          <a:ln>
            <a:solidFill>
              <a:srgbClr val="1F39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6309360"/>
            <a:ext cx="685800" cy="4269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219884A-CF9A-409A-A059-20E8C3A611E9}" type="slidenum">
              <a:rPr lang="en-US" sz="2400" smtClean="0">
                <a:latin typeface="+mn-lt"/>
              </a:rPr>
              <a:pPr eaLnBrk="1" hangingPunct="1"/>
              <a:t>14</a:t>
            </a:fld>
            <a:endParaRPr lang="en-US" sz="2400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6309360"/>
            <a:ext cx="1202952" cy="42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378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1"/>
            <a:ext cx="8229600" cy="609600"/>
          </a:xfrm>
        </p:spPr>
        <p:txBody>
          <a:bodyPr lIns="45720" rIns="0">
            <a:normAutofit/>
          </a:bodyPr>
          <a:lstStyle/>
          <a:p>
            <a:pPr algn="l"/>
            <a:r>
              <a:rPr lang="en-US" sz="3200" dirty="0">
                <a:solidFill>
                  <a:srgbClr val="F0502D"/>
                </a:solidFill>
                <a:latin typeface="+mj-lt"/>
                <a:cs typeface="Arial" pitchFamily="34" charset="0"/>
              </a:rPr>
              <a:t>Emergencies at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8229600" cy="838201"/>
          </a:xfrm>
        </p:spPr>
        <p:txBody>
          <a:bodyPr wrap="square" lIns="0" rIns="0">
            <a:normAutofit/>
          </a:bodyPr>
          <a:lstStyle/>
          <a:p>
            <a:pPr marL="0" indent="0">
              <a:buNone/>
            </a:pPr>
            <a:r>
              <a:rPr lang="en-US" sz="4800" b="0" dirty="0">
                <a:solidFill>
                  <a:srgbClr val="F0502D"/>
                </a:solidFill>
                <a:latin typeface="Myriad Pro" pitchFamily="34" charset="0"/>
                <a:cs typeface="Arial" pitchFamily="34" charset="0"/>
              </a:rPr>
              <a:t>Lesson 4 </a:t>
            </a:r>
            <a:r>
              <a:rPr lang="en-US" sz="3600" b="0" dirty="0">
                <a:solidFill>
                  <a:srgbClr val="F0502D"/>
                </a:solidFill>
                <a:latin typeface="Myriad Pro" pitchFamily="34" charset="0"/>
                <a:cs typeface="Arial" pitchFamily="34" charset="0"/>
              </a:rPr>
              <a:t>(and 4</a:t>
            </a:r>
            <a:r>
              <a:rPr lang="en-US" sz="3400" b="0" dirty="0">
                <a:solidFill>
                  <a:srgbClr val="F0502D"/>
                </a:solidFill>
                <a:latin typeface="Myriad Pro" pitchFamily="34" charset="0"/>
                <a:cs typeface="Arial" pitchFamily="34" charset="0"/>
              </a:rPr>
              <a:t>B</a:t>
            </a:r>
            <a:r>
              <a:rPr lang="en-US" sz="3600" b="0" dirty="0">
                <a:solidFill>
                  <a:srgbClr val="F0502D"/>
                </a:solidFill>
                <a:latin typeface="Myriad Pro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570038"/>
            <a:ext cx="2924175" cy="1037735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5419725" y="1809750"/>
            <a:ext cx="3324225" cy="3514725"/>
          </a:xfrm>
          <a:custGeom>
            <a:avLst/>
            <a:gdLst>
              <a:gd name="connsiteX0" fmla="*/ 0 w 3324225"/>
              <a:gd name="connsiteY0" fmla="*/ 9525 h 3514725"/>
              <a:gd name="connsiteX1" fmla="*/ 3295650 w 3324225"/>
              <a:gd name="connsiteY1" fmla="*/ 0 h 3514725"/>
              <a:gd name="connsiteX2" fmla="*/ 3324225 w 3324225"/>
              <a:gd name="connsiteY2" fmla="*/ 3514725 h 3514725"/>
              <a:gd name="connsiteX3" fmla="*/ 9525 w 3324225"/>
              <a:gd name="connsiteY3" fmla="*/ 3457575 h 3514725"/>
              <a:gd name="connsiteX4" fmla="*/ 0 w 3324225"/>
              <a:gd name="connsiteY4" fmla="*/ 9525 h 351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4225" h="3514725">
                <a:moveTo>
                  <a:pt x="0" y="9525"/>
                </a:moveTo>
                <a:lnTo>
                  <a:pt x="3295650" y="0"/>
                </a:lnTo>
                <a:lnTo>
                  <a:pt x="3324225" y="3514725"/>
                </a:lnTo>
                <a:lnTo>
                  <a:pt x="9525" y="3457575"/>
                </a:lnTo>
                <a:lnTo>
                  <a:pt x="0" y="9525"/>
                </a:lnTo>
                <a:close/>
              </a:path>
            </a:pathLst>
          </a:custGeom>
          <a:solidFill>
            <a:srgbClr val="1F39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09600" y="1819275"/>
            <a:ext cx="4695825" cy="4629150"/>
          </a:xfrm>
          <a:custGeom>
            <a:avLst/>
            <a:gdLst>
              <a:gd name="connsiteX0" fmla="*/ 0 w 4695825"/>
              <a:gd name="connsiteY0" fmla="*/ 0 h 4629150"/>
              <a:gd name="connsiteX1" fmla="*/ 4695825 w 4695825"/>
              <a:gd name="connsiteY1" fmla="*/ 19050 h 4629150"/>
              <a:gd name="connsiteX2" fmla="*/ 4648200 w 4695825"/>
              <a:gd name="connsiteY2" fmla="*/ 4629150 h 4629150"/>
              <a:gd name="connsiteX3" fmla="*/ 57150 w 4695825"/>
              <a:gd name="connsiteY3" fmla="*/ 4619625 h 4629150"/>
              <a:gd name="connsiteX4" fmla="*/ 0 w 4695825"/>
              <a:gd name="connsiteY4" fmla="*/ 0 h 462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5825" h="4629150">
                <a:moveTo>
                  <a:pt x="0" y="0"/>
                </a:moveTo>
                <a:lnTo>
                  <a:pt x="4695825" y="19050"/>
                </a:lnTo>
                <a:lnTo>
                  <a:pt x="4648200" y="4629150"/>
                </a:lnTo>
                <a:lnTo>
                  <a:pt x="57150" y="4619625"/>
                </a:lnTo>
                <a:lnTo>
                  <a:pt x="0" y="0"/>
                </a:lnTo>
                <a:close/>
              </a:path>
            </a:pathLst>
          </a:custGeom>
          <a:solidFill>
            <a:srgbClr val="1F39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>
          <a:xfrm>
            <a:off x="666750" y="1876424"/>
            <a:ext cx="4581525" cy="4476750"/>
          </a:xfrm>
          <a:custGeom>
            <a:avLst/>
            <a:gdLst>
              <a:gd name="connsiteX0" fmla="*/ 0 w 4695825"/>
              <a:gd name="connsiteY0" fmla="*/ 171450 h 4419600"/>
              <a:gd name="connsiteX1" fmla="*/ 57150 w 4695825"/>
              <a:gd name="connsiteY1" fmla="*/ 4419600 h 4419600"/>
              <a:gd name="connsiteX2" fmla="*/ 4619625 w 4695825"/>
              <a:gd name="connsiteY2" fmla="*/ 4419600 h 4419600"/>
              <a:gd name="connsiteX3" fmla="*/ 4695825 w 4695825"/>
              <a:gd name="connsiteY3" fmla="*/ 0 h 4419600"/>
              <a:gd name="connsiteX4" fmla="*/ 0 w 4695825"/>
              <a:gd name="connsiteY4" fmla="*/ 171450 h 4419600"/>
              <a:gd name="connsiteX0" fmla="*/ 0 w 4705350"/>
              <a:gd name="connsiteY0" fmla="*/ 0 h 4467225"/>
              <a:gd name="connsiteX1" fmla="*/ 66675 w 4705350"/>
              <a:gd name="connsiteY1" fmla="*/ 4467225 h 4467225"/>
              <a:gd name="connsiteX2" fmla="*/ 4629150 w 4705350"/>
              <a:gd name="connsiteY2" fmla="*/ 4467225 h 4467225"/>
              <a:gd name="connsiteX3" fmla="*/ 4705350 w 4705350"/>
              <a:gd name="connsiteY3" fmla="*/ 47625 h 4467225"/>
              <a:gd name="connsiteX4" fmla="*/ 0 w 4705350"/>
              <a:gd name="connsiteY4" fmla="*/ 0 h 4467225"/>
              <a:gd name="connsiteX0" fmla="*/ 0 w 4715153"/>
              <a:gd name="connsiteY0" fmla="*/ 9525 h 4476750"/>
              <a:gd name="connsiteX1" fmla="*/ 66675 w 4715153"/>
              <a:gd name="connsiteY1" fmla="*/ 4476750 h 4476750"/>
              <a:gd name="connsiteX2" fmla="*/ 4629150 w 4715153"/>
              <a:gd name="connsiteY2" fmla="*/ 4476750 h 4476750"/>
              <a:gd name="connsiteX3" fmla="*/ 4715153 w 4715153"/>
              <a:gd name="connsiteY3" fmla="*/ 0 h 4476750"/>
              <a:gd name="connsiteX4" fmla="*/ 0 w 4715153"/>
              <a:gd name="connsiteY4" fmla="*/ 9525 h 447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5153" h="4476750">
                <a:moveTo>
                  <a:pt x="0" y="9525"/>
                </a:moveTo>
                <a:lnTo>
                  <a:pt x="66675" y="4476750"/>
                </a:lnTo>
                <a:lnTo>
                  <a:pt x="4629150" y="4476750"/>
                </a:lnTo>
                <a:lnTo>
                  <a:pt x="4715153" y="0"/>
                </a:lnTo>
                <a:lnTo>
                  <a:pt x="0" y="9525"/>
                </a:lnTo>
                <a:close/>
              </a:path>
            </a:pathLst>
          </a:custGeom>
          <a:blipFill dpi="0" rotWithShape="1">
            <a:blip r:embed="rId3"/>
            <a:srcRect/>
            <a:tile tx="-133350" ty="-819150" sx="62000" sy="62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467350" y="1847849"/>
            <a:ext cx="3228975" cy="3381375"/>
          </a:xfrm>
          <a:custGeom>
            <a:avLst/>
            <a:gdLst>
              <a:gd name="connsiteX0" fmla="*/ 0 w 3257550"/>
              <a:gd name="connsiteY0" fmla="*/ 85725 h 3600450"/>
              <a:gd name="connsiteX1" fmla="*/ 19050 w 3257550"/>
              <a:gd name="connsiteY1" fmla="*/ 3600450 h 3600450"/>
              <a:gd name="connsiteX2" fmla="*/ 3257550 w 3257550"/>
              <a:gd name="connsiteY2" fmla="*/ 3552825 h 3600450"/>
              <a:gd name="connsiteX3" fmla="*/ 3219450 w 3257550"/>
              <a:gd name="connsiteY3" fmla="*/ 0 h 3600450"/>
              <a:gd name="connsiteX4" fmla="*/ 0 w 3257550"/>
              <a:gd name="connsiteY4" fmla="*/ 85725 h 3600450"/>
              <a:gd name="connsiteX0" fmla="*/ 0 w 3248025"/>
              <a:gd name="connsiteY0" fmla="*/ 9525 h 3600450"/>
              <a:gd name="connsiteX1" fmla="*/ 9525 w 3248025"/>
              <a:gd name="connsiteY1" fmla="*/ 3600450 h 3600450"/>
              <a:gd name="connsiteX2" fmla="*/ 3248025 w 3248025"/>
              <a:gd name="connsiteY2" fmla="*/ 3552825 h 3600450"/>
              <a:gd name="connsiteX3" fmla="*/ 3209925 w 3248025"/>
              <a:gd name="connsiteY3" fmla="*/ 0 h 3600450"/>
              <a:gd name="connsiteX4" fmla="*/ 0 w 3248025"/>
              <a:gd name="connsiteY4" fmla="*/ 9525 h 3600450"/>
              <a:gd name="connsiteX0" fmla="*/ 0 w 3248025"/>
              <a:gd name="connsiteY0" fmla="*/ 9525 h 3552825"/>
              <a:gd name="connsiteX1" fmla="*/ 0 w 3248025"/>
              <a:gd name="connsiteY1" fmla="*/ 3352800 h 3552825"/>
              <a:gd name="connsiteX2" fmla="*/ 3248025 w 3248025"/>
              <a:gd name="connsiteY2" fmla="*/ 3552825 h 3552825"/>
              <a:gd name="connsiteX3" fmla="*/ 3209925 w 3248025"/>
              <a:gd name="connsiteY3" fmla="*/ 0 h 3552825"/>
              <a:gd name="connsiteX4" fmla="*/ 0 w 3248025"/>
              <a:gd name="connsiteY4" fmla="*/ 9525 h 3552825"/>
              <a:gd name="connsiteX0" fmla="*/ 0 w 3228975"/>
              <a:gd name="connsiteY0" fmla="*/ 9525 h 3381375"/>
              <a:gd name="connsiteX1" fmla="*/ 0 w 3228975"/>
              <a:gd name="connsiteY1" fmla="*/ 3352800 h 3381375"/>
              <a:gd name="connsiteX2" fmla="*/ 3228975 w 3228975"/>
              <a:gd name="connsiteY2" fmla="*/ 3381375 h 3381375"/>
              <a:gd name="connsiteX3" fmla="*/ 3209925 w 3228975"/>
              <a:gd name="connsiteY3" fmla="*/ 0 h 3381375"/>
              <a:gd name="connsiteX4" fmla="*/ 0 w 3228975"/>
              <a:gd name="connsiteY4" fmla="*/ 9525 h 338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8975" h="3381375">
                <a:moveTo>
                  <a:pt x="0" y="9525"/>
                </a:moveTo>
                <a:lnTo>
                  <a:pt x="0" y="3352800"/>
                </a:lnTo>
                <a:lnTo>
                  <a:pt x="3228975" y="3381375"/>
                </a:lnTo>
                <a:lnTo>
                  <a:pt x="3209925" y="0"/>
                </a:lnTo>
                <a:lnTo>
                  <a:pt x="0" y="9525"/>
                </a:lnTo>
                <a:close/>
              </a:path>
            </a:pathLst>
          </a:custGeom>
          <a:blipFill dpi="0" rotWithShape="1">
            <a:blip r:embed="rId4"/>
            <a:srcRect/>
            <a:tile tx="-254000" ty="-114300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6309360"/>
            <a:ext cx="685800" cy="4269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219884A-CF9A-409A-A059-20E8C3A611E9}" type="slidenum">
              <a:rPr lang="en-US" sz="2400" smtClean="0">
                <a:latin typeface="+mn-lt"/>
              </a:rPr>
              <a:pPr eaLnBrk="1" hangingPunct="1"/>
              <a:t>2</a:t>
            </a:fld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5225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What is an emergency at work?</a:t>
            </a:r>
          </a:p>
          <a:p>
            <a:pPr marL="0" indent="0">
              <a:spcAft>
                <a:spcPct val="30000"/>
              </a:spcAft>
              <a:buClr>
                <a:schemeClr val="tx2">
                  <a:lumMod val="40000"/>
                  <a:lumOff val="60000"/>
                </a:schemeClr>
              </a:buClr>
              <a:buNone/>
            </a:pPr>
            <a:r>
              <a:rPr lang="en-US" sz="2800" b="0" dirty="0">
                <a:solidFill>
                  <a:srgbClr val="1F396A"/>
                </a:solidFill>
                <a:latin typeface="+mn-lt"/>
              </a:rPr>
              <a:t>An unplanned event that harms or threatens employees, customers, or the public; that shuts down business operations; or that causes physical or environmental damage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82637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F0502D"/>
                </a:solidFill>
                <a:latin typeface="+mj-lt"/>
              </a:rPr>
              <a:t>Emergencies at Work</a:t>
            </a:r>
          </a:p>
        </p:txBody>
      </p:sp>
      <p:sp>
        <p:nvSpPr>
          <p:cNvPr id="8" name="Freeform 7"/>
          <p:cNvSpPr/>
          <p:nvPr/>
        </p:nvSpPr>
        <p:spPr>
          <a:xfrm>
            <a:off x="628651" y="971550"/>
            <a:ext cx="7981950" cy="85725"/>
          </a:xfrm>
          <a:custGeom>
            <a:avLst/>
            <a:gdLst>
              <a:gd name="connsiteX0" fmla="*/ 0 w 8086725"/>
              <a:gd name="connsiteY0" fmla="*/ 9525 h 85725"/>
              <a:gd name="connsiteX1" fmla="*/ 8086725 w 8086725"/>
              <a:gd name="connsiteY1" fmla="*/ 0 h 85725"/>
              <a:gd name="connsiteX2" fmla="*/ 8086725 w 8086725"/>
              <a:gd name="connsiteY2" fmla="*/ 85725 h 85725"/>
              <a:gd name="connsiteX3" fmla="*/ 0 w 8086725"/>
              <a:gd name="connsiteY3" fmla="*/ 9525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6725" h="85725">
                <a:moveTo>
                  <a:pt x="0" y="9525"/>
                </a:moveTo>
                <a:lnTo>
                  <a:pt x="8086725" y="0"/>
                </a:lnTo>
                <a:lnTo>
                  <a:pt x="8086725" y="85725"/>
                </a:lnTo>
                <a:lnTo>
                  <a:pt x="0" y="9525"/>
                </a:lnTo>
                <a:close/>
              </a:path>
            </a:pathLst>
          </a:custGeom>
          <a:solidFill>
            <a:srgbClr val="1F396A"/>
          </a:solidFill>
          <a:ln>
            <a:solidFill>
              <a:srgbClr val="1F39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6309360"/>
            <a:ext cx="685800" cy="4269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219884A-CF9A-409A-A059-20E8C3A611E9}" type="slidenum">
              <a:rPr lang="en-US" sz="2400" smtClean="0">
                <a:latin typeface="+mn-lt"/>
              </a:rPr>
              <a:pPr eaLnBrk="1" hangingPunct="1"/>
              <a:t>3</a:t>
            </a:fld>
            <a:endParaRPr lang="en-US" sz="2400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6309360"/>
            <a:ext cx="1202952" cy="42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2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6105" y="62235"/>
            <a:ext cx="8229600" cy="782637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F0502D"/>
                </a:solidFill>
                <a:latin typeface="+mj-lt"/>
              </a:rPr>
              <a:t>Emergencies at Work</a:t>
            </a:r>
          </a:p>
        </p:txBody>
      </p:sp>
      <p:sp>
        <p:nvSpPr>
          <p:cNvPr id="8" name="Freeform 7"/>
          <p:cNvSpPr/>
          <p:nvPr/>
        </p:nvSpPr>
        <p:spPr>
          <a:xfrm>
            <a:off x="628651" y="971550"/>
            <a:ext cx="7981950" cy="85725"/>
          </a:xfrm>
          <a:custGeom>
            <a:avLst/>
            <a:gdLst>
              <a:gd name="connsiteX0" fmla="*/ 0 w 8086725"/>
              <a:gd name="connsiteY0" fmla="*/ 9525 h 85725"/>
              <a:gd name="connsiteX1" fmla="*/ 8086725 w 8086725"/>
              <a:gd name="connsiteY1" fmla="*/ 0 h 85725"/>
              <a:gd name="connsiteX2" fmla="*/ 8086725 w 8086725"/>
              <a:gd name="connsiteY2" fmla="*/ 85725 h 85725"/>
              <a:gd name="connsiteX3" fmla="*/ 0 w 8086725"/>
              <a:gd name="connsiteY3" fmla="*/ 9525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6725" h="85725">
                <a:moveTo>
                  <a:pt x="0" y="9525"/>
                </a:moveTo>
                <a:lnTo>
                  <a:pt x="8086725" y="0"/>
                </a:lnTo>
                <a:lnTo>
                  <a:pt x="8086725" y="85725"/>
                </a:lnTo>
                <a:lnTo>
                  <a:pt x="0" y="9525"/>
                </a:lnTo>
                <a:close/>
              </a:path>
            </a:pathLst>
          </a:custGeom>
          <a:solidFill>
            <a:srgbClr val="1F396A"/>
          </a:solidFill>
          <a:ln>
            <a:solidFill>
              <a:srgbClr val="1F39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6309360"/>
            <a:ext cx="685800" cy="4269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219884A-CF9A-409A-A059-20E8C3A611E9}" type="slidenum">
              <a:rPr lang="en-US" sz="2400" smtClean="0">
                <a:latin typeface="+mn-lt"/>
              </a:rPr>
              <a:pPr eaLnBrk="1" hangingPunct="1"/>
              <a:t>4</a:t>
            </a:fld>
            <a:endParaRPr lang="en-US" sz="2400" dirty="0">
              <a:latin typeface="+mn-lt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6309360"/>
            <a:ext cx="1202952" cy="426905"/>
          </a:xfrm>
          <a:prstGeom prst="rect">
            <a:avLst/>
          </a:prstGeom>
        </p:spPr>
      </p:pic>
      <p:pic>
        <p:nvPicPr>
          <p:cNvPr id="6" name="Online Media 5">
            <a:hlinkClick r:id="" action="ppaction://media"/>
            <a:extLst>
              <a:ext uri="{FF2B5EF4-FFF2-40B4-BE49-F238E27FC236}">
                <a16:creationId xmlns:a16="http://schemas.microsoft.com/office/drawing/2014/main" id="{1F647818-9500-499C-BEB7-36595178D64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828800" y="1574738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85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6105" y="62235"/>
            <a:ext cx="8229600" cy="782637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F0502D"/>
                </a:solidFill>
                <a:latin typeface="+mj-lt"/>
              </a:rPr>
              <a:t>Emergencies at Work</a:t>
            </a:r>
          </a:p>
        </p:txBody>
      </p:sp>
      <p:sp>
        <p:nvSpPr>
          <p:cNvPr id="8" name="Freeform 7"/>
          <p:cNvSpPr/>
          <p:nvPr/>
        </p:nvSpPr>
        <p:spPr>
          <a:xfrm>
            <a:off x="628651" y="971550"/>
            <a:ext cx="7981950" cy="85725"/>
          </a:xfrm>
          <a:custGeom>
            <a:avLst/>
            <a:gdLst>
              <a:gd name="connsiteX0" fmla="*/ 0 w 8086725"/>
              <a:gd name="connsiteY0" fmla="*/ 9525 h 85725"/>
              <a:gd name="connsiteX1" fmla="*/ 8086725 w 8086725"/>
              <a:gd name="connsiteY1" fmla="*/ 0 h 85725"/>
              <a:gd name="connsiteX2" fmla="*/ 8086725 w 8086725"/>
              <a:gd name="connsiteY2" fmla="*/ 85725 h 85725"/>
              <a:gd name="connsiteX3" fmla="*/ 0 w 8086725"/>
              <a:gd name="connsiteY3" fmla="*/ 9525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6725" h="85725">
                <a:moveTo>
                  <a:pt x="0" y="9525"/>
                </a:moveTo>
                <a:lnTo>
                  <a:pt x="8086725" y="0"/>
                </a:lnTo>
                <a:lnTo>
                  <a:pt x="8086725" y="85725"/>
                </a:lnTo>
                <a:lnTo>
                  <a:pt x="0" y="9525"/>
                </a:lnTo>
                <a:close/>
              </a:path>
            </a:pathLst>
          </a:custGeom>
          <a:solidFill>
            <a:srgbClr val="1F396A"/>
          </a:solidFill>
          <a:ln>
            <a:solidFill>
              <a:srgbClr val="1F39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6309360"/>
            <a:ext cx="685800" cy="4269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219884A-CF9A-409A-A059-20E8C3A611E9}" type="slidenum">
              <a:rPr lang="en-US" sz="2400" smtClean="0">
                <a:latin typeface="+mn-lt"/>
              </a:rPr>
              <a:pPr eaLnBrk="1" hangingPunct="1"/>
              <a:t>5</a:t>
            </a:fld>
            <a:endParaRPr lang="en-US" sz="2400" dirty="0">
              <a:latin typeface="+mn-lt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6309360"/>
            <a:ext cx="1202952" cy="426905"/>
          </a:xfrm>
          <a:prstGeom prst="rect">
            <a:avLst/>
          </a:prstGeom>
        </p:spPr>
      </p:pic>
      <p:pic>
        <p:nvPicPr>
          <p:cNvPr id="2" name="Online Media 1">
            <a:hlinkClick r:id="" action="ppaction://media"/>
            <a:extLst>
              <a:ext uri="{FF2B5EF4-FFF2-40B4-BE49-F238E27FC236}">
                <a16:creationId xmlns:a16="http://schemas.microsoft.com/office/drawing/2014/main" id="{CD1CB7EE-4CA1-4EE9-ADB5-9A543ACFC93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71600" y="1398905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75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6105" y="62235"/>
            <a:ext cx="8229600" cy="782637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F0502D"/>
                </a:solidFill>
                <a:latin typeface="+mj-lt"/>
              </a:rPr>
              <a:t>Emergencies at Work</a:t>
            </a:r>
          </a:p>
        </p:txBody>
      </p:sp>
      <p:sp>
        <p:nvSpPr>
          <p:cNvPr id="8" name="Freeform 7"/>
          <p:cNvSpPr/>
          <p:nvPr/>
        </p:nvSpPr>
        <p:spPr>
          <a:xfrm>
            <a:off x="628651" y="971550"/>
            <a:ext cx="7981950" cy="85725"/>
          </a:xfrm>
          <a:custGeom>
            <a:avLst/>
            <a:gdLst>
              <a:gd name="connsiteX0" fmla="*/ 0 w 8086725"/>
              <a:gd name="connsiteY0" fmla="*/ 9525 h 85725"/>
              <a:gd name="connsiteX1" fmla="*/ 8086725 w 8086725"/>
              <a:gd name="connsiteY1" fmla="*/ 0 h 85725"/>
              <a:gd name="connsiteX2" fmla="*/ 8086725 w 8086725"/>
              <a:gd name="connsiteY2" fmla="*/ 85725 h 85725"/>
              <a:gd name="connsiteX3" fmla="*/ 0 w 8086725"/>
              <a:gd name="connsiteY3" fmla="*/ 9525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6725" h="85725">
                <a:moveTo>
                  <a:pt x="0" y="9525"/>
                </a:moveTo>
                <a:lnTo>
                  <a:pt x="8086725" y="0"/>
                </a:lnTo>
                <a:lnTo>
                  <a:pt x="8086725" y="85725"/>
                </a:lnTo>
                <a:lnTo>
                  <a:pt x="0" y="9525"/>
                </a:lnTo>
                <a:close/>
              </a:path>
            </a:pathLst>
          </a:custGeom>
          <a:solidFill>
            <a:srgbClr val="1F396A"/>
          </a:solidFill>
          <a:ln>
            <a:solidFill>
              <a:srgbClr val="1F39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6309360"/>
            <a:ext cx="685800" cy="4269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219884A-CF9A-409A-A059-20E8C3A611E9}" type="slidenum">
              <a:rPr lang="en-US" sz="2400" smtClean="0">
                <a:latin typeface="+mn-lt"/>
              </a:rPr>
              <a:pPr eaLnBrk="1" hangingPunct="1"/>
              <a:t>6</a:t>
            </a:fld>
            <a:endParaRPr lang="en-US" sz="2400" dirty="0">
              <a:latin typeface="+mn-lt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6309360"/>
            <a:ext cx="1202952" cy="426905"/>
          </a:xfrm>
          <a:prstGeom prst="rect">
            <a:avLst/>
          </a:prstGeom>
        </p:spPr>
      </p:pic>
      <p:pic>
        <p:nvPicPr>
          <p:cNvPr id="3" name="Online Media 2">
            <a:hlinkClick r:id="" action="ppaction://media"/>
            <a:extLst>
              <a:ext uri="{FF2B5EF4-FFF2-40B4-BE49-F238E27FC236}">
                <a16:creationId xmlns:a16="http://schemas.microsoft.com/office/drawing/2014/main" id="{8E1A6A52-1121-496D-A934-197C3D6F23A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32996" y="1218897"/>
            <a:ext cx="6400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50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28"/>
          <p:cNvSpPr/>
          <p:nvPr/>
        </p:nvSpPr>
        <p:spPr>
          <a:xfrm rot="205039">
            <a:off x="4638820" y="1599565"/>
            <a:ext cx="3405716" cy="4393435"/>
          </a:xfrm>
          <a:custGeom>
            <a:avLst/>
            <a:gdLst>
              <a:gd name="connsiteX0" fmla="*/ 0 w 7553325"/>
              <a:gd name="connsiteY0" fmla="*/ 4972050 h 5010150"/>
              <a:gd name="connsiteX1" fmla="*/ 0 w 7553325"/>
              <a:gd name="connsiteY1" fmla="*/ 0 h 5010150"/>
              <a:gd name="connsiteX2" fmla="*/ 7543800 w 7553325"/>
              <a:gd name="connsiteY2" fmla="*/ 9525 h 5010150"/>
              <a:gd name="connsiteX3" fmla="*/ 7553325 w 7553325"/>
              <a:gd name="connsiteY3" fmla="*/ 762000 h 5010150"/>
              <a:gd name="connsiteX4" fmla="*/ 3857625 w 7553325"/>
              <a:gd name="connsiteY4" fmla="*/ 657225 h 5010150"/>
              <a:gd name="connsiteX5" fmla="*/ 3876675 w 7553325"/>
              <a:gd name="connsiteY5" fmla="*/ 5010150 h 5010150"/>
              <a:gd name="connsiteX6" fmla="*/ 0 w 7553325"/>
              <a:gd name="connsiteY6" fmla="*/ 4972050 h 5010150"/>
              <a:gd name="connsiteX0" fmla="*/ 0 w 7553325"/>
              <a:gd name="connsiteY0" fmla="*/ 4972050 h 5010150"/>
              <a:gd name="connsiteX1" fmla="*/ 0 w 7553325"/>
              <a:gd name="connsiteY1" fmla="*/ 0 h 5010150"/>
              <a:gd name="connsiteX2" fmla="*/ 7543800 w 7553325"/>
              <a:gd name="connsiteY2" fmla="*/ 9525 h 5010150"/>
              <a:gd name="connsiteX3" fmla="*/ 7553325 w 7553325"/>
              <a:gd name="connsiteY3" fmla="*/ 762000 h 5010150"/>
              <a:gd name="connsiteX4" fmla="*/ 3876675 w 7553325"/>
              <a:gd name="connsiteY4" fmla="*/ 714375 h 5010150"/>
              <a:gd name="connsiteX5" fmla="*/ 3876675 w 7553325"/>
              <a:gd name="connsiteY5" fmla="*/ 5010150 h 5010150"/>
              <a:gd name="connsiteX6" fmla="*/ 0 w 7553325"/>
              <a:gd name="connsiteY6" fmla="*/ 4972050 h 5010150"/>
              <a:gd name="connsiteX0" fmla="*/ 0 w 7543800"/>
              <a:gd name="connsiteY0" fmla="*/ 4972050 h 5010150"/>
              <a:gd name="connsiteX1" fmla="*/ 0 w 7543800"/>
              <a:gd name="connsiteY1" fmla="*/ 0 h 5010150"/>
              <a:gd name="connsiteX2" fmla="*/ 7543800 w 7543800"/>
              <a:gd name="connsiteY2" fmla="*/ 9525 h 5010150"/>
              <a:gd name="connsiteX3" fmla="*/ 3876675 w 7543800"/>
              <a:gd name="connsiteY3" fmla="*/ 714375 h 5010150"/>
              <a:gd name="connsiteX4" fmla="*/ 3876675 w 7543800"/>
              <a:gd name="connsiteY4" fmla="*/ 5010150 h 5010150"/>
              <a:gd name="connsiteX5" fmla="*/ 0 w 7543800"/>
              <a:gd name="connsiteY5" fmla="*/ 4972050 h 5010150"/>
              <a:gd name="connsiteX0" fmla="*/ 0 w 3876675"/>
              <a:gd name="connsiteY0" fmla="*/ 4972050 h 5010150"/>
              <a:gd name="connsiteX1" fmla="*/ 0 w 3876675"/>
              <a:gd name="connsiteY1" fmla="*/ 0 h 5010150"/>
              <a:gd name="connsiteX2" fmla="*/ 3876675 w 3876675"/>
              <a:gd name="connsiteY2" fmla="*/ 714375 h 5010150"/>
              <a:gd name="connsiteX3" fmla="*/ 3876675 w 3876675"/>
              <a:gd name="connsiteY3" fmla="*/ 5010150 h 5010150"/>
              <a:gd name="connsiteX4" fmla="*/ 0 w 3876675"/>
              <a:gd name="connsiteY4" fmla="*/ 4972050 h 5010150"/>
              <a:gd name="connsiteX0" fmla="*/ 0 w 3876675"/>
              <a:gd name="connsiteY0" fmla="*/ 4972050 h 5010150"/>
              <a:gd name="connsiteX1" fmla="*/ 0 w 3876675"/>
              <a:gd name="connsiteY1" fmla="*/ 0 h 5010150"/>
              <a:gd name="connsiteX2" fmla="*/ 3095625 w 3876675"/>
              <a:gd name="connsiteY2" fmla="*/ 102903 h 5010150"/>
              <a:gd name="connsiteX3" fmla="*/ 3876675 w 3876675"/>
              <a:gd name="connsiteY3" fmla="*/ 5010150 h 5010150"/>
              <a:gd name="connsiteX4" fmla="*/ 0 w 3876675"/>
              <a:gd name="connsiteY4" fmla="*/ 4972050 h 5010150"/>
              <a:gd name="connsiteX0" fmla="*/ 190500 w 4067175"/>
              <a:gd name="connsiteY0" fmla="*/ 4869147 h 4907247"/>
              <a:gd name="connsiteX1" fmla="*/ 0 w 4067175"/>
              <a:gd name="connsiteY1" fmla="*/ 11100 h 4907247"/>
              <a:gd name="connsiteX2" fmla="*/ 3286125 w 4067175"/>
              <a:gd name="connsiteY2" fmla="*/ 0 h 4907247"/>
              <a:gd name="connsiteX3" fmla="*/ 4067175 w 4067175"/>
              <a:gd name="connsiteY3" fmla="*/ 4907247 h 4907247"/>
              <a:gd name="connsiteX4" fmla="*/ 190500 w 4067175"/>
              <a:gd name="connsiteY4" fmla="*/ 4869147 h 4907247"/>
              <a:gd name="connsiteX0" fmla="*/ 0 w 4076700"/>
              <a:gd name="connsiteY0" fmla="*/ 4651504 h 4907247"/>
              <a:gd name="connsiteX1" fmla="*/ 9525 w 4076700"/>
              <a:gd name="connsiteY1" fmla="*/ 11100 h 4907247"/>
              <a:gd name="connsiteX2" fmla="*/ 3295650 w 4076700"/>
              <a:gd name="connsiteY2" fmla="*/ 0 h 4907247"/>
              <a:gd name="connsiteX3" fmla="*/ 4076700 w 4076700"/>
              <a:gd name="connsiteY3" fmla="*/ 4907247 h 4907247"/>
              <a:gd name="connsiteX4" fmla="*/ 0 w 4076700"/>
              <a:gd name="connsiteY4" fmla="*/ 4651504 h 4907247"/>
              <a:gd name="connsiteX0" fmla="*/ 0 w 3295650"/>
              <a:gd name="connsiteY0" fmla="*/ 4651504 h 4720696"/>
              <a:gd name="connsiteX1" fmla="*/ 9525 w 3295650"/>
              <a:gd name="connsiteY1" fmla="*/ 11100 h 4720696"/>
              <a:gd name="connsiteX2" fmla="*/ 3295650 w 3295650"/>
              <a:gd name="connsiteY2" fmla="*/ 0 h 4720696"/>
              <a:gd name="connsiteX3" fmla="*/ 2676525 w 3295650"/>
              <a:gd name="connsiteY3" fmla="*/ 4720696 h 4720696"/>
              <a:gd name="connsiteX4" fmla="*/ 0 w 3295650"/>
              <a:gd name="connsiteY4" fmla="*/ 4651504 h 4720696"/>
              <a:gd name="connsiteX0" fmla="*/ 0 w 3305175"/>
              <a:gd name="connsiteY0" fmla="*/ 4651504 h 4658512"/>
              <a:gd name="connsiteX1" fmla="*/ 9525 w 3305175"/>
              <a:gd name="connsiteY1" fmla="*/ 11100 h 4658512"/>
              <a:gd name="connsiteX2" fmla="*/ 3295650 w 3305175"/>
              <a:gd name="connsiteY2" fmla="*/ 0 h 4658512"/>
              <a:gd name="connsiteX3" fmla="*/ 3305175 w 3305175"/>
              <a:gd name="connsiteY3" fmla="*/ 4658512 h 4658512"/>
              <a:gd name="connsiteX4" fmla="*/ 0 w 3305175"/>
              <a:gd name="connsiteY4" fmla="*/ 4651504 h 4658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5175" h="4658512">
                <a:moveTo>
                  <a:pt x="0" y="4651504"/>
                </a:moveTo>
                <a:lnTo>
                  <a:pt x="9525" y="11100"/>
                </a:lnTo>
                <a:lnTo>
                  <a:pt x="3295650" y="0"/>
                </a:lnTo>
                <a:lnTo>
                  <a:pt x="3305175" y="4658512"/>
                </a:lnTo>
                <a:lnTo>
                  <a:pt x="0" y="4651504"/>
                </a:lnTo>
                <a:close/>
              </a:path>
            </a:pathLst>
          </a:custGeom>
          <a:solidFill>
            <a:srgbClr val="1F39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762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i="1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Disaster Blaster!</a:t>
            </a: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 Game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82637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F0502D"/>
                </a:solidFill>
                <a:latin typeface="+mj-lt"/>
              </a:rPr>
              <a:t>Emergencies at Work</a:t>
            </a:r>
          </a:p>
        </p:txBody>
      </p:sp>
      <p:sp>
        <p:nvSpPr>
          <p:cNvPr id="8" name="Freeform 7"/>
          <p:cNvSpPr/>
          <p:nvPr/>
        </p:nvSpPr>
        <p:spPr>
          <a:xfrm>
            <a:off x="628651" y="971550"/>
            <a:ext cx="7981950" cy="85725"/>
          </a:xfrm>
          <a:custGeom>
            <a:avLst/>
            <a:gdLst>
              <a:gd name="connsiteX0" fmla="*/ 0 w 8086725"/>
              <a:gd name="connsiteY0" fmla="*/ 9525 h 85725"/>
              <a:gd name="connsiteX1" fmla="*/ 8086725 w 8086725"/>
              <a:gd name="connsiteY1" fmla="*/ 0 h 85725"/>
              <a:gd name="connsiteX2" fmla="*/ 8086725 w 8086725"/>
              <a:gd name="connsiteY2" fmla="*/ 85725 h 85725"/>
              <a:gd name="connsiteX3" fmla="*/ 0 w 8086725"/>
              <a:gd name="connsiteY3" fmla="*/ 9525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6725" h="85725">
                <a:moveTo>
                  <a:pt x="0" y="9525"/>
                </a:moveTo>
                <a:lnTo>
                  <a:pt x="8086725" y="0"/>
                </a:lnTo>
                <a:lnTo>
                  <a:pt x="8086725" y="85725"/>
                </a:lnTo>
                <a:lnTo>
                  <a:pt x="0" y="9525"/>
                </a:lnTo>
                <a:close/>
              </a:path>
            </a:pathLst>
          </a:custGeom>
          <a:solidFill>
            <a:srgbClr val="1F396A"/>
          </a:solidFill>
          <a:ln>
            <a:solidFill>
              <a:srgbClr val="1F39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2229">
            <a:off x="1174873" y="2912296"/>
            <a:ext cx="9525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9351">
            <a:off x="1174874" y="2367866"/>
            <a:ext cx="95250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1981">
            <a:off x="1841814" y="2614477"/>
            <a:ext cx="9525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705" y="3313852"/>
            <a:ext cx="95250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1141">
            <a:off x="2121906" y="3667783"/>
            <a:ext cx="952500" cy="609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8302">
            <a:off x="1256543" y="3908490"/>
            <a:ext cx="9525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39">
            <a:off x="4687038" y="1636212"/>
            <a:ext cx="3307643" cy="4280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7177">
            <a:off x="2325726" y="4139137"/>
            <a:ext cx="9525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2754">
            <a:off x="1947709" y="2014221"/>
            <a:ext cx="952500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96929">
            <a:off x="2429405" y="2510740"/>
            <a:ext cx="952500" cy="609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4948">
            <a:off x="2309636" y="3034714"/>
            <a:ext cx="952500" cy="609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6089">
            <a:off x="2766837" y="3388645"/>
            <a:ext cx="952500" cy="609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3250">
            <a:off x="1560693" y="4423583"/>
            <a:ext cx="952500" cy="609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9243">
            <a:off x="2962805" y="2729914"/>
            <a:ext cx="952500" cy="609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0384">
            <a:off x="3527725" y="3860351"/>
            <a:ext cx="952500" cy="609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6420">
            <a:off x="1978088" y="4924702"/>
            <a:ext cx="952500" cy="6096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5332">
            <a:off x="2772638" y="4476280"/>
            <a:ext cx="952500" cy="609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814" y="4904308"/>
            <a:ext cx="952500" cy="6096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7177">
            <a:off x="1220512" y="4875306"/>
            <a:ext cx="952500" cy="6096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881" y="5395791"/>
            <a:ext cx="952500" cy="609600"/>
          </a:xfrm>
          <a:prstGeom prst="rect">
            <a:avLst/>
          </a:prstGeom>
        </p:spPr>
      </p:pic>
      <p:sp>
        <p:nvSpPr>
          <p:cNvPr id="3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6309360"/>
            <a:ext cx="685800" cy="4269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219884A-CF9A-409A-A059-20E8C3A611E9}" type="slidenum">
              <a:rPr lang="en-US" sz="2400" smtClean="0">
                <a:latin typeface="+mn-lt"/>
              </a:rPr>
              <a:pPr eaLnBrk="1" hangingPunct="1"/>
              <a:t>7</a:t>
            </a:fld>
            <a:endParaRPr lang="en-US" sz="2400" dirty="0">
              <a:latin typeface="+mn-lt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6309360"/>
            <a:ext cx="1202952" cy="42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98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82637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F0502D"/>
                </a:solidFill>
                <a:latin typeface="+mj-lt"/>
              </a:rPr>
              <a:t>Emergency Action Plans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33499"/>
            <a:ext cx="8153401" cy="4838701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Aft>
                <a:spcPct val="30000"/>
              </a:spcAft>
              <a:buClr>
                <a:schemeClr val="tx2">
                  <a:lumMod val="40000"/>
                  <a:lumOff val="60000"/>
                </a:schemeClr>
              </a:buClr>
              <a:buNone/>
            </a:pPr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Many workplaces need an emergency action plan. Workers should receive training on the plan.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§"/>
            </a:pPr>
            <a:r>
              <a:rPr lang="en-US" sz="2400" b="0" dirty="0">
                <a:solidFill>
                  <a:srgbClr val="1F396A"/>
                </a:solidFill>
                <a:latin typeface="+mn-lt"/>
              </a:rPr>
              <a:t>The plan should include information about</a:t>
            </a:r>
          </a:p>
          <a:p>
            <a:pPr lvl="1">
              <a:lnSpc>
                <a:spcPct val="90000"/>
              </a:lnSpc>
              <a:spcAft>
                <a:spcPct val="30000"/>
              </a:spcAft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r>
              <a:rPr lang="en-US" sz="2000" b="0" dirty="0">
                <a:solidFill>
                  <a:srgbClr val="1F396A"/>
                </a:solidFill>
                <a:latin typeface="+mn-lt"/>
              </a:rPr>
              <a:t>Different emergencies and how to respond</a:t>
            </a:r>
          </a:p>
          <a:p>
            <a:pPr lvl="1">
              <a:lnSpc>
                <a:spcPct val="90000"/>
              </a:lnSpc>
              <a:spcAft>
                <a:spcPct val="30000"/>
              </a:spcAft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r>
              <a:rPr lang="en-US" sz="2000" b="0" dirty="0">
                <a:solidFill>
                  <a:srgbClr val="1F396A"/>
                </a:solidFill>
                <a:latin typeface="+mn-lt"/>
              </a:rPr>
              <a:t>Locations of meeting places</a:t>
            </a:r>
          </a:p>
          <a:p>
            <a:pPr lvl="1">
              <a:lnSpc>
                <a:spcPct val="90000"/>
              </a:lnSpc>
              <a:spcAft>
                <a:spcPct val="30000"/>
              </a:spcAft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r>
              <a:rPr lang="en-US" sz="2000" b="0" dirty="0">
                <a:solidFill>
                  <a:srgbClr val="1F396A"/>
                </a:solidFill>
                <a:latin typeface="+mn-lt"/>
              </a:rPr>
              <a:t>Evacuation routes</a:t>
            </a:r>
          </a:p>
          <a:p>
            <a:pPr lvl="1">
              <a:lnSpc>
                <a:spcPct val="90000"/>
              </a:lnSpc>
              <a:spcAft>
                <a:spcPct val="30000"/>
              </a:spcAft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r>
              <a:rPr lang="en-US" sz="2000" b="0" dirty="0">
                <a:solidFill>
                  <a:srgbClr val="1F396A"/>
                </a:solidFill>
                <a:latin typeface="+mn-lt"/>
              </a:rPr>
              <a:t>Emergency equipment and alert systems</a:t>
            </a:r>
          </a:p>
          <a:p>
            <a:pPr lvl="1">
              <a:lnSpc>
                <a:spcPct val="90000"/>
              </a:lnSpc>
              <a:spcAft>
                <a:spcPct val="30000"/>
              </a:spcAft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r>
              <a:rPr lang="en-US" sz="2000" b="0" dirty="0">
                <a:solidFill>
                  <a:srgbClr val="1F396A"/>
                </a:solidFill>
                <a:latin typeface="+mn-lt"/>
              </a:rPr>
              <a:t>Key personnel (who’s in charge)</a:t>
            </a:r>
          </a:p>
          <a:p>
            <a:pPr lvl="1">
              <a:lnSpc>
                <a:spcPct val="90000"/>
              </a:lnSpc>
              <a:spcAft>
                <a:spcPct val="30000"/>
              </a:spcAft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r>
              <a:rPr lang="en-US" sz="2000" b="0" dirty="0">
                <a:solidFill>
                  <a:srgbClr val="1F396A"/>
                </a:solidFill>
                <a:latin typeface="+mn-lt"/>
              </a:rPr>
              <a:t>Procedures to follow when someone is injured</a:t>
            </a:r>
          </a:p>
          <a:p>
            <a:pPr lvl="1">
              <a:lnSpc>
                <a:spcPct val="90000"/>
              </a:lnSpc>
              <a:spcAft>
                <a:spcPct val="30000"/>
              </a:spcAft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r>
              <a:rPr lang="en-US" sz="2000" b="0" dirty="0">
                <a:solidFill>
                  <a:srgbClr val="1F396A"/>
                </a:solidFill>
                <a:latin typeface="+mn-lt"/>
              </a:rPr>
              <a:t>Individual worker responsibilities</a:t>
            </a:r>
          </a:p>
          <a:p>
            <a:pPr lvl="1">
              <a:lnSpc>
                <a:spcPct val="90000"/>
              </a:lnSpc>
              <a:spcAft>
                <a:spcPct val="30000"/>
              </a:spcAft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r>
              <a:rPr lang="en-US" sz="2000" b="0" dirty="0">
                <a:solidFill>
                  <a:srgbClr val="1F396A"/>
                </a:solidFill>
                <a:latin typeface="+mn-lt"/>
              </a:rPr>
              <a:t>Practice drills</a:t>
            </a:r>
          </a:p>
        </p:txBody>
      </p:sp>
      <p:sp>
        <p:nvSpPr>
          <p:cNvPr id="8" name="Freeform 7"/>
          <p:cNvSpPr/>
          <p:nvPr/>
        </p:nvSpPr>
        <p:spPr>
          <a:xfrm>
            <a:off x="628651" y="971550"/>
            <a:ext cx="7981950" cy="85725"/>
          </a:xfrm>
          <a:custGeom>
            <a:avLst/>
            <a:gdLst>
              <a:gd name="connsiteX0" fmla="*/ 0 w 8086725"/>
              <a:gd name="connsiteY0" fmla="*/ 9525 h 85725"/>
              <a:gd name="connsiteX1" fmla="*/ 8086725 w 8086725"/>
              <a:gd name="connsiteY1" fmla="*/ 0 h 85725"/>
              <a:gd name="connsiteX2" fmla="*/ 8086725 w 8086725"/>
              <a:gd name="connsiteY2" fmla="*/ 85725 h 85725"/>
              <a:gd name="connsiteX3" fmla="*/ 0 w 8086725"/>
              <a:gd name="connsiteY3" fmla="*/ 9525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6725" h="85725">
                <a:moveTo>
                  <a:pt x="0" y="9525"/>
                </a:moveTo>
                <a:lnTo>
                  <a:pt x="8086725" y="0"/>
                </a:lnTo>
                <a:lnTo>
                  <a:pt x="8086725" y="85725"/>
                </a:lnTo>
                <a:lnTo>
                  <a:pt x="0" y="9525"/>
                </a:lnTo>
                <a:close/>
              </a:path>
            </a:pathLst>
          </a:custGeom>
          <a:solidFill>
            <a:srgbClr val="1F396A"/>
          </a:solidFill>
          <a:ln>
            <a:solidFill>
              <a:srgbClr val="1F39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6309360"/>
            <a:ext cx="685800" cy="4269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219884A-CF9A-409A-A059-20E8C3A611E9}" type="slidenum">
              <a:rPr lang="en-US" sz="2400" smtClean="0">
                <a:latin typeface="+mn-lt"/>
              </a:rPr>
              <a:pPr eaLnBrk="1" hangingPunct="1"/>
              <a:t>8</a:t>
            </a:fld>
            <a:endParaRPr lang="en-US" sz="2400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6309360"/>
            <a:ext cx="1202952" cy="42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30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1"/>
            <a:ext cx="8229600" cy="609600"/>
          </a:xfrm>
        </p:spPr>
        <p:txBody>
          <a:bodyPr lIns="45720" rIns="0">
            <a:normAutofit/>
          </a:bodyPr>
          <a:lstStyle/>
          <a:p>
            <a:pPr algn="l"/>
            <a:r>
              <a:rPr lang="en-US" sz="3200" dirty="0">
                <a:solidFill>
                  <a:srgbClr val="F0502D"/>
                </a:solidFill>
                <a:latin typeface="+mj-lt"/>
                <a:cs typeface="Arial" pitchFamily="34" charset="0"/>
              </a:rPr>
              <a:t>Know Your Rights and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8229600" cy="838201"/>
          </a:xfrm>
        </p:spPr>
        <p:txBody>
          <a:bodyPr wrap="square" lIns="0" rIns="0">
            <a:normAutofit/>
          </a:bodyPr>
          <a:lstStyle/>
          <a:p>
            <a:pPr marL="0" indent="0">
              <a:buNone/>
            </a:pPr>
            <a:r>
              <a:rPr lang="en-US" sz="4800" b="0" dirty="0">
                <a:solidFill>
                  <a:srgbClr val="F0502D"/>
                </a:solidFill>
                <a:latin typeface="+mn-lt"/>
                <a:cs typeface="Arial" pitchFamily="34" charset="0"/>
              </a:rPr>
              <a:t>Lesson 5 </a:t>
            </a:r>
            <a:r>
              <a:rPr lang="en-US" sz="3600" b="0" dirty="0">
                <a:solidFill>
                  <a:srgbClr val="F0502D"/>
                </a:solidFill>
                <a:latin typeface="Myriad Pro" pitchFamily="34" charset="0"/>
                <a:cs typeface="Arial" pitchFamily="34" charset="0"/>
              </a:rPr>
              <a:t>(and 5</a:t>
            </a:r>
            <a:r>
              <a:rPr lang="en-US" sz="3400" b="0" dirty="0">
                <a:solidFill>
                  <a:srgbClr val="F0502D"/>
                </a:solidFill>
                <a:latin typeface="Myriad Pro" pitchFamily="34" charset="0"/>
                <a:cs typeface="Arial" pitchFamily="34" charset="0"/>
              </a:rPr>
              <a:t>B</a:t>
            </a:r>
            <a:r>
              <a:rPr lang="en-US" sz="3600" b="0" dirty="0">
                <a:solidFill>
                  <a:srgbClr val="F0502D"/>
                </a:solidFill>
                <a:latin typeface="Myriad Pro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570038"/>
            <a:ext cx="2924175" cy="1037735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5419725" y="1809750"/>
            <a:ext cx="3324225" cy="3514725"/>
          </a:xfrm>
          <a:custGeom>
            <a:avLst/>
            <a:gdLst>
              <a:gd name="connsiteX0" fmla="*/ 0 w 3324225"/>
              <a:gd name="connsiteY0" fmla="*/ 9525 h 3514725"/>
              <a:gd name="connsiteX1" fmla="*/ 3295650 w 3324225"/>
              <a:gd name="connsiteY1" fmla="*/ 0 h 3514725"/>
              <a:gd name="connsiteX2" fmla="*/ 3324225 w 3324225"/>
              <a:gd name="connsiteY2" fmla="*/ 3514725 h 3514725"/>
              <a:gd name="connsiteX3" fmla="*/ 9525 w 3324225"/>
              <a:gd name="connsiteY3" fmla="*/ 3457575 h 3514725"/>
              <a:gd name="connsiteX4" fmla="*/ 0 w 3324225"/>
              <a:gd name="connsiteY4" fmla="*/ 9525 h 351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4225" h="3514725">
                <a:moveTo>
                  <a:pt x="0" y="9525"/>
                </a:moveTo>
                <a:lnTo>
                  <a:pt x="3295650" y="0"/>
                </a:lnTo>
                <a:lnTo>
                  <a:pt x="3324225" y="3514725"/>
                </a:lnTo>
                <a:lnTo>
                  <a:pt x="9525" y="3457575"/>
                </a:lnTo>
                <a:lnTo>
                  <a:pt x="0" y="9525"/>
                </a:lnTo>
                <a:close/>
              </a:path>
            </a:pathLst>
          </a:custGeom>
          <a:solidFill>
            <a:srgbClr val="1F39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09600" y="1819275"/>
            <a:ext cx="4695825" cy="4629150"/>
          </a:xfrm>
          <a:custGeom>
            <a:avLst/>
            <a:gdLst>
              <a:gd name="connsiteX0" fmla="*/ 0 w 4695825"/>
              <a:gd name="connsiteY0" fmla="*/ 0 h 4629150"/>
              <a:gd name="connsiteX1" fmla="*/ 4695825 w 4695825"/>
              <a:gd name="connsiteY1" fmla="*/ 19050 h 4629150"/>
              <a:gd name="connsiteX2" fmla="*/ 4648200 w 4695825"/>
              <a:gd name="connsiteY2" fmla="*/ 4629150 h 4629150"/>
              <a:gd name="connsiteX3" fmla="*/ 57150 w 4695825"/>
              <a:gd name="connsiteY3" fmla="*/ 4619625 h 4629150"/>
              <a:gd name="connsiteX4" fmla="*/ 0 w 4695825"/>
              <a:gd name="connsiteY4" fmla="*/ 0 h 462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5825" h="4629150">
                <a:moveTo>
                  <a:pt x="0" y="0"/>
                </a:moveTo>
                <a:lnTo>
                  <a:pt x="4695825" y="19050"/>
                </a:lnTo>
                <a:lnTo>
                  <a:pt x="4648200" y="4629150"/>
                </a:lnTo>
                <a:lnTo>
                  <a:pt x="57150" y="4619625"/>
                </a:lnTo>
                <a:lnTo>
                  <a:pt x="0" y="0"/>
                </a:lnTo>
                <a:close/>
              </a:path>
            </a:pathLst>
          </a:custGeom>
          <a:solidFill>
            <a:srgbClr val="1F39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>
          <a:xfrm>
            <a:off x="666750" y="1876424"/>
            <a:ext cx="4581525" cy="4476750"/>
          </a:xfrm>
          <a:custGeom>
            <a:avLst/>
            <a:gdLst>
              <a:gd name="connsiteX0" fmla="*/ 0 w 4695825"/>
              <a:gd name="connsiteY0" fmla="*/ 171450 h 4419600"/>
              <a:gd name="connsiteX1" fmla="*/ 57150 w 4695825"/>
              <a:gd name="connsiteY1" fmla="*/ 4419600 h 4419600"/>
              <a:gd name="connsiteX2" fmla="*/ 4619625 w 4695825"/>
              <a:gd name="connsiteY2" fmla="*/ 4419600 h 4419600"/>
              <a:gd name="connsiteX3" fmla="*/ 4695825 w 4695825"/>
              <a:gd name="connsiteY3" fmla="*/ 0 h 4419600"/>
              <a:gd name="connsiteX4" fmla="*/ 0 w 4695825"/>
              <a:gd name="connsiteY4" fmla="*/ 171450 h 4419600"/>
              <a:gd name="connsiteX0" fmla="*/ 0 w 4705350"/>
              <a:gd name="connsiteY0" fmla="*/ 0 h 4467225"/>
              <a:gd name="connsiteX1" fmla="*/ 66675 w 4705350"/>
              <a:gd name="connsiteY1" fmla="*/ 4467225 h 4467225"/>
              <a:gd name="connsiteX2" fmla="*/ 4629150 w 4705350"/>
              <a:gd name="connsiteY2" fmla="*/ 4467225 h 4467225"/>
              <a:gd name="connsiteX3" fmla="*/ 4705350 w 4705350"/>
              <a:gd name="connsiteY3" fmla="*/ 47625 h 4467225"/>
              <a:gd name="connsiteX4" fmla="*/ 0 w 4705350"/>
              <a:gd name="connsiteY4" fmla="*/ 0 h 4467225"/>
              <a:gd name="connsiteX0" fmla="*/ 0 w 4715153"/>
              <a:gd name="connsiteY0" fmla="*/ 9525 h 4476750"/>
              <a:gd name="connsiteX1" fmla="*/ 66675 w 4715153"/>
              <a:gd name="connsiteY1" fmla="*/ 4476750 h 4476750"/>
              <a:gd name="connsiteX2" fmla="*/ 4629150 w 4715153"/>
              <a:gd name="connsiteY2" fmla="*/ 4476750 h 4476750"/>
              <a:gd name="connsiteX3" fmla="*/ 4715153 w 4715153"/>
              <a:gd name="connsiteY3" fmla="*/ 0 h 4476750"/>
              <a:gd name="connsiteX4" fmla="*/ 0 w 4715153"/>
              <a:gd name="connsiteY4" fmla="*/ 9525 h 447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5153" h="4476750">
                <a:moveTo>
                  <a:pt x="0" y="9525"/>
                </a:moveTo>
                <a:lnTo>
                  <a:pt x="66675" y="4476750"/>
                </a:lnTo>
                <a:lnTo>
                  <a:pt x="4629150" y="4476750"/>
                </a:lnTo>
                <a:lnTo>
                  <a:pt x="4715153" y="0"/>
                </a:lnTo>
                <a:lnTo>
                  <a:pt x="0" y="9525"/>
                </a:lnTo>
                <a:close/>
              </a:path>
            </a:pathLst>
          </a:custGeom>
          <a:blipFill dpi="0" rotWithShape="1">
            <a:blip r:embed="rId3"/>
            <a:srcRect/>
            <a:tile tx="0" ty="0" sx="60000" sy="6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467350" y="1847849"/>
            <a:ext cx="3228975" cy="3381375"/>
          </a:xfrm>
          <a:custGeom>
            <a:avLst/>
            <a:gdLst>
              <a:gd name="connsiteX0" fmla="*/ 0 w 3257550"/>
              <a:gd name="connsiteY0" fmla="*/ 85725 h 3600450"/>
              <a:gd name="connsiteX1" fmla="*/ 19050 w 3257550"/>
              <a:gd name="connsiteY1" fmla="*/ 3600450 h 3600450"/>
              <a:gd name="connsiteX2" fmla="*/ 3257550 w 3257550"/>
              <a:gd name="connsiteY2" fmla="*/ 3552825 h 3600450"/>
              <a:gd name="connsiteX3" fmla="*/ 3219450 w 3257550"/>
              <a:gd name="connsiteY3" fmla="*/ 0 h 3600450"/>
              <a:gd name="connsiteX4" fmla="*/ 0 w 3257550"/>
              <a:gd name="connsiteY4" fmla="*/ 85725 h 3600450"/>
              <a:gd name="connsiteX0" fmla="*/ 0 w 3248025"/>
              <a:gd name="connsiteY0" fmla="*/ 9525 h 3600450"/>
              <a:gd name="connsiteX1" fmla="*/ 9525 w 3248025"/>
              <a:gd name="connsiteY1" fmla="*/ 3600450 h 3600450"/>
              <a:gd name="connsiteX2" fmla="*/ 3248025 w 3248025"/>
              <a:gd name="connsiteY2" fmla="*/ 3552825 h 3600450"/>
              <a:gd name="connsiteX3" fmla="*/ 3209925 w 3248025"/>
              <a:gd name="connsiteY3" fmla="*/ 0 h 3600450"/>
              <a:gd name="connsiteX4" fmla="*/ 0 w 3248025"/>
              <a:gd name="connsiteY4" fmla="*/ 9525 h 3600450"/>
              <a:gd name="connsiteX0" fmla="*/ 0 w 3248025"/>
              <a:gd name="connsiteY0" fmla="*/ 9525 h 3552825"/>
              <a:gd name="connsiteX1" fmla="*/ 0 w 3248025"/>
              <a:gd name="connsiteY1" fmla="*/ 3352800 h 3552825"/>
              <a:gd name="connsiteX2" fmla="*/ 3248025 w 3248025"/>
              <a:gd name="connsiteY2" fmla="*/ 3552825 h 3552825"/>
              <a:gd name="connsiteX3" fmla="*/ 3209925 w 3248025"/>
              <a:gd name="connsiteY3" fmla="*/ 0 h 3552825"/>
              <a:gd name="connsiteX4" fmla="*/ 0 w 3248025"/>
              <a:gd name="connsiteY4" fmla="*/ 9525 h 3552825"/>
              <a:gd name="connsiteX0" fmla="*/ 0 w 3228975"/>
              <a:gd name="connsiteY0" fmla="*/ 9525 h 3381375"/>
              <a:gd name="connsiteX1" fmla="*/ 0 w 3228975"/>
              <a:gd name="connsiteY1" fmla="*/ 3352800 h 3381375"/>
              <a:gd name="connsiteX2" fmla="*/ 3228975 w 3228975"/>
              <a:gd name="connsiteY2" fmla="*/ 3381375 h 3381375"/>
              <a:gd name="connsiteX3" fmla="*/ 3209925 w 3228975"/>
              <a:gd name="connsiteY3" fmla="*/ 0 h 3381375"/>
              <a:gd name="connsiteX4" fmla="*/ 0 w 3228975"/>
              <a:gd name="connsiteY4" fmla="*/ 9525 h 338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8975" h="3381375">
                <a:moveTo>
                  <a:pt x="0" y="9525"/>
                </a:moveTo>
                <a:lnTo>
                  <a:pt x="0" y="3352800"/>
                </a:lnTo>
                <a:lnTo>
                  <a:pt x="3228975" y="3381375"/>
                </a:lnTo>
                <a:lnTo>
                  <a:pt x="3209925" y="0"/>
                </a:lnTo>
                <a:lnTo>
                  <a:pt x="0" y="9525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6309360"/>
            <a:ext cx="685800" cy="4269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219884A-CF9A-409A-A059-20E8C3A611E9}" type="slidenum">
              <a:rPr lang="en-US" sz="2400" smtClean="0">
                <a:latin typeface="+mn-lt"/>
              </a:rPr>
              <a:pPr eaLnBrk="1" hangingPunct="1"/>
              <a:t>9</a:t>
            </a:fld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8030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yriad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5220</TotalTime>
  <Words>813</Words>
  <Application>Microsoft Office PowerPoint</Application>
  <PresentationFormat>On-screen Show (4:3)</PresentationFormat>
  <Paragraphs>179</Paragraphs>
  <Slides>14</Slides>
  <Notes>10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Myriad Pro</vt:lpstr>
      <vt:lpstr>Myriad Pro Light</vt:lpstr>
      <vt:lpstr>Wingdings</vt:lpstr>
      <vt:lpstr>Office Theme</vt:lpstr>
      <vt:lpstr>PowerPoint Presentation</vt:lpstr>
      <vt:lpstr>Emergencies at Work</vt:lpstr>
      <vt:lpstr>Emergencies at Work</vt:lpstr>
      <vt:lpstr>Emergencies at Work</vt:lpstr>
      <vt:lpstr>Emergencies at Work</vt:lpstr>
      <vt:lpstr>Emergencies at Work</vt:lpstr>
      <vt:lpstr>Emergencies at Work</vt:lpstr>
      <vt:lpstr>Emergency Action Plans</vt:lpstr>
      <vt:lpstr>Know Your Rights and Responsibilities</vt:lpstr>
      <vt:lpstr>Know Your Rights: Quiz Game</vt:lpstr>
      <vt:lpstr>Know Your Rights: Main Points</vt:lpstr>
      <vt:lpstr>Taking Action</vt:lpstr>
      <vt:lpstr>How to Approach a Workplace Problem</vt:lpstr>
      <vt:lpstr>Taking Action: Main 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</dc:creator>
  <cp:lastModifiedBy>Hancock, Todd</cp:lastModifiedBy>
  <cp:revision>174</cp:revision>
  <dcterms:created xsi:type="dcterms:W3CDTF">2012-07-25T23:11:02Z</dcterms:created>
  <dcterms:modified xsi:type="dcterms:W3CDTF">2017-11-06T16:44:16Z</dcterms:modified>
</cp:coreProperties>
</file>