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notesSlides/notesSlide27.xml" ContentType="application/vnd.openxmlformats-officedocument.presentationml.notesSlide+xml"/>
  <Override PartName="/ppt/notesSlides/notesSlide9.xml" ContentType="application/vnd.openxmlformats-officedocument.presentationml.notesSlide+xml"/>
  <Override PartName="/ppt/notesSlides/notesSlide2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63" d="100"/>
          <a:sy n="163" d="100"/>
        </p:scale>
        <p:origin x="-78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theme" Target="theme/theme1.xml"/><Relationship Id="rId3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92273-FB5B-CD41-A9B1-9B91A3C0FC9E}" type="datetimeFigureOut">
              <a:rPr lang="en-US" smtClean="0"/>
              <a:t>8/27/09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2B21E-1380-0448-AA48-D240B96ADB3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5D51A8-F84F-1E42-A7C6-54C3C1B170B1}" type="slidenum">
              <a:rPr lang="en-US"/>
              <a:pPr/>
              <a:t>1</a:t>
            </a:fld>
            <a:endParaRPr lang="en-US"/>
          </a:p>
        </p:txBody>
      </p:sp>
      <p:sp>
        <p:nvSpPr>
          <p:cNvPr id="259074" name="Rectangle 2"/>
          <p:cNvSpPr>
            <a:spLocks noRo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50C045-4AB4-734E-AFD8-C4610A9C5CC3}" type="slidenum">
              <a:rPr lang="en-US"/>
              <a:pPr/>
              <a:t>10</a:t>
            </a:fld>
            <a:endParaRPr lang="en-US"/>
          </a:p>
        </p:txBody>
      </p:sp>
      <p:sp>
        <p:nvSpPr>
          <p:cNvPr id="267266" name="Rectangle 2"/>
          <p:cNvSpPr>
            <a:spLocks noRo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24C979-58EB-F642-AA0D-EA9EB76ECF6C}" type="slidenum">
              <a:rPr lang="en-US"/>
              <a:pPr/>
              <a:t>11</a:t>
            </a:fld>
            <a:endParaRPr lang="en-U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A0A22-E246-514E-9BD0-247B7A89E52D}" type="slidenum">
              <a:rPr lang="en-US"/>
              <a:pPr/>
              <a:t>12</a:t>
            </a:fld>
            <a:endParaRPr lang="en-US"/>
          </a:p>
        </p:txBody>
      </p:sp>
      <p:sp>
        <p:nvSpPr>
          <p:cNvPr id="268290" name="Rectangle 2"/>
          <p:cNvSpPr>
            <a:spLocks noRo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E9E945-C322-004A-9C30-F60015B99C5D}" type="slidenum">
              <a:rPr lang="en-US"/>
              <a:pPr/>
              <a:t>13</a:t>
            </a:fld>
            <a:endParaRPr lang="en-US"/>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32E18-A706-6946-A540-8E39724A09B0}" type="slidenum">
              <a:rPr lang="en-US"/>
              <a:pPr/>
              <a:t>14</a:t>
            </a:fld>
            <a:endParaRPr lang="en-US"/>
          </a:p>
        </p:txBody>
      </p:sp>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B1BE1F-CCCE-8244-8E23-5C9455F8F483}" type="slidenum">
              <a:rPr lang="en-US"/>
              <a:pPr/>
              <a:t>15</a:t>
            </a:fld>
            <a:endParaRPr lang="en-US"/>
          </a:p>
        </p:txBody>
      </p:sp>
      <p:sp>
        <p:nvSpPr>
          <p:cNvPr id="269314" name="Rectangle 2"/>
          <p:cNvSpPr>
            <a:spLocks noRo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42B02-4D45-2D4A-B9F9-F6C2E244D6C1}" type="slidenum">
              <a:rPr lang="en-US"/>
              <a:pPr/>
              <a:t>16</a:t>
            </a:fld>
            <a:endParaRPr lang="en-U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258F27-4CEC-FA48-A824-7E9A7AF8E991}" type="slidenum">
              <a:rPr lang="en-US"/>
              <a:pPr/>
              <a:t>17</a:t>
            </a:fld>
            <a:endParaRPr lang="en-US"/>
          </a:p>
        </p:txBody>
      </p:sp>
      <p:sp>
        <p:nvSpPr>
          <p:cNvPr id="270338" name="Rectangle 2"/>
          <p:cNvSpPr>
            <a:spLocks noRo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86E335-DFB4-4F43-9CB2-C2658622D508}" type="slidenum">
              <a:rPr lang="en-US"/>
              <a:pPr/>
              <a:t>18</a:t>
            </a:fld>
            <a:endParaRPr lang="en-U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B70FB5-AC99-9549-A921-BC3D8BF3D5B3}" type="slidenum">
              <a:rPr lang="en-US"/>
              <a:pPr/>
              <a:t>19</a:t>
            </a:fld>
            <a:endParaRPr lang="en-US"/>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80E3F5-A684-B24F-9278-4CD6EED5C38E}" type="slidenum">
              <a:rPr lang="en-US"/>
              <a:pPr/>
              <a:t>2</a:t>
            </a:fld>
            <a:endParaRPr lang="en-US"/>
          </a:p>
        </p:txBody>
      </p:sp>
      <p:sp>
        <p:nvSpPr>
          <p:cNvPr id="260098" name="Rectangle 2"/>
          <p:cNvSpPr>
            <a:spLocks noRo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ABAB1-7855-9648-8C7F-B06100676F00}" type="slidenum">
              <a:rPr lang="en-US"/>
              <a:pPr/>
              <a:t>20</a:t>
            </a:fld>
            <a:endParaRPr lang="en-US"/>
          </a:p>
        </p:txBody>
      </p:sp>
      <p:sp>
        <p:nvSpPr>
          <p:cNvPr id="271362" name="Rectangle 2"/>
          <p:cNvSpPr>
            <a:spLocks noRo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EEA36E-61F9-7B45-9FBA-68153A7156F7}" type="slidenum">
              <a:rPr lang="en-US"/>
              <a:pPr/>
              <a:t>21</a:t>
            </a:fld>
            <a:endParaRPr lang="en-US"/>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BC56D2-E7AF-C94D-876A-D324A506D787}" type="slidenum">
              <a:rPr lang="en-US"/>
              <a:pPr/>
              <a:t>22</a:t>
            </a:fld>
            <a:endParaRPr lang="en-US"/>
          </a:p>
        </p:txBody>
      </p:sp>
      <p:sp>
        <p:nvSpPr>
          <p:cNvPr id="272386" name="Rectangle 2"/>
          <p:cNvSpPr>
            <a:spLocks noRo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2424E-9BF8-D548-8505-13B14CFE11D9}" type="slidenum">
              <a:rPr lang="en-US"/>
              <a:pPr/>
              <a:t>23</a:t>
            </a:fld>
            <a:endParaRPr lang="en-US"/>
          </a:p>
        </p:txBody>
      </p:sp>
      <p:sp>
        <p:nvSpPr>
          <p:cNvPr id="273410" name="Rectangle 2"/>
          <p:cNvSpPr>
            <a:spLocks noRo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7F2125-2D08-F040-8EDA-007511ACD5E2}" type="slidenum">
              <a:rPr lang="en-US"/>
              <a:pPr/>
              <a:t>24</a:t>
            </a:fld>
            <a:endParaRPr lang="en-US"/>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07D64E-23CB-944C-A8B7-AA6115BE3DA3}" type="slidenum">
              <a:rPr lang="en-US"/>
              <a:pPr/>
              <a:t>25</a:t>
            </a:fld>
            <a:endParaRPr lang="en-US"/>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BC57-8999-3A43-8FE2-10F4A85839A3}" type="slidenum">
              <a:rPr lang="en-US"/>
              <a:pPr/>
              <a:t>26</a:t>
            </a:fld>
            <a:endParaRPr lang="en-US"/>
          </a:p>
        </p:txBody>
      </p:sp>
      <p:sp>
        <p:nvSpPr>
          <p:cNvPr id="274434" name="Rectangle 2"/>
          <p:cNvSpPr>
            <a:spLocks noRo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B9EA28-2E71-2145-B48D-607DF0F00EF2}" type="slidenum">
              <a:rPr lang="en-US"/>
              <a:pPr/>
              <a:t>27</a:t>
            </a:fld>
            <a:endParaRPr lang="en-US"/>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E5AFB7-B30D-DA47-8DC0-B3BEED9279BB}" type="slidenum">
              <a:rPr lang="en-US"/>
              <a:pPr/>
              <a:t>28</a:t>
            </a:fld>
            <a:endParaRPr lang="en-US"/>
          </a:p>
        </p:txBody>
      </p:sp>
      <p:sp>
        <p:nvSpPr>
          <p:cNvPr id="275458" name="Rectangle 2"/>
          <p:cNvSpPr>
            <a:spLocks noRo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1F637A-C5EE-524B-BDBC-4729956E7011}" type="slidenum">
              <a:rPr lang="en-US"/>
              <a:pPr/>
              <a:t>29</a:t>
            </a:fld>
            <a:endParaRPr lang="en-US"/>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2926E7-9114-C748-8FB7-88C8AD1052D4}" type="slidenum">
              <a:rPr lang="en-US"/>
              <a:pPr/>
              <a:t>3</a:t>
            </a:fld>
            <a:endParaRPr lang="en-US"/>
          </a:p>
        </p:txBody>
      </p:sp>
      <p:sp>
        <p:nvSpPr>
          <p:cNvPr id="261122" name="Rectangle 2"/>
          <p:cNvSpPr>
            <a:spLocks noRo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18164-DC37-1644-958E-5470158588B0}" type="slidenum">
              <a:rPr lang="en-US"/>
              <a:pPr/>
              <a:t>4</a:t>
            </a:fld>
            <a:endParaRPr lang="en-US"/>
          </a:p>
        </p:txBody>
      </p:sp>
      <p:sp>
        <p:nvSpPr>
          <p:cNvPr id="262146" name="Rectangle 2"/>
          <p:cNvSpPr>
            <a:spLocks noRo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147351-26E3-9D46-B866-693B28748EC4}" type="slidenum">
              <a:rPr lang="en-US"/>
              <a:pPr/>
              <a:t>5</a:t>
            </a:fld>
            <a:endParaRPr lang="en-US"/>
          </a:p>
        </p:txBody>
      </p:sp>
      <p:sp>
        <p:nvSpPr>
          <p:cNvPr id="263170" name="Rectangle 2"/>
          <p:cNvSpPr>
            <a:spLocks noRo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8191C7-2658-3D42-ABB6-2D1CA6B6ABD3}" type="slidenum">
              <a:rPr lang="en-US"/>
              <a:pPr/>
              <a:t>6</a:t>
            </a:fld>
            <a:endParaRPr lang="en-US"/>
          </a:p>
        </p:txBody>
      </p:sp>
      <p:sp>
        <p:nvSpPr>
          <p:cNvPr id="264194" name="Rectangle 2"/>
          <p:cNvSpPr>
            <a:spLocks noRo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4005B1-CA61-454F-8ABD-98013959EF0E}" type="slidenum">
              <a:rPr lang="en-US"/>
              <a:pPr/>
              <a:t>7</a:t>
            </a:fld>
            <a:endParaRPr lang="en-US"/>
          </a:p>
        </p:txBody>
      </p:sp>
      <p:sp>
        <p:nvSpPr>
          <p:cNvPr id="265218" name="Rectangle 2"/>
          <p:cNvSpPr>
            <a:spLocks noRo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346A40-3FC1-014D-8934-2D0BD12533DB}" type="slidenum">
              <a:rPr lang="en-US"/>
              <a:pPr/>
              <a:t>8</a:t>
            </a:fld>
            <a:endParaRPr lang="en-US"/>
          </a:p>
        </p:txBody>
      </p:sp>
      <p:sp>
        <p:nvSpPr>
          <p:cNvPr id="266242" name="Rectangle 2"/>
          <p:cNvSpPr>
            <a:spLocks noRo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8748CD-1AB7-FB42-B36E-0C94F9FD1449}" type="slidenum">
              <a:rPr lang="en-US"/>
              <a:pPr/>
              <a:t>9</a:t>
            </a:fld>
            <a:endParaRPr lang="en-US"/>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FE6A9F-2DB1-C84F-B4BB-CDED5798DC07}" type="datetimeFigureOut">
              <a:rPr lang="en-US" smtClean="0"/>
              <a:t>8/27/09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6380E-2544-6A4F-B3B1-D206BC29A8F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E6A9F-2DB1-C84F-B4BB-CDED5798DC07}" type="datetimeFigureOut">
              <a:rPr lang="en-US" smtClean="0"/>
              <a:t>8/27/09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6380E-2544-6A4F-B3B1-D206BC29A8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E6A9F-2DB1-C84F-B4BB-CDED5798DC07}" type="datetimeFigureOut">
              <a:rPr lang="en-US" smtClean="0"/>
              <a:t>8/27/09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6380E-2544-6A4F-B3B1-D206BC29A8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E6A9F-2DB1-C84F-B4BB-CDED5798DC07}" type="datetimeFigureOut">
              <a:rPr lang="en-US" smtClean="0"/>
              <a:t>8/27/09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6380E-2544-6A4F-B3B1-D206BC29A8F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E6A9F-2DB1-C84F-B4BB-CDED5798DC07}" type="datetimeFigureOut">
              <a:rPr lang="en-US" smtClean="0"/>
              <a:t>8/27/09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16380E-2544-6A4F-B3B1-D206BC29A8F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FE6A9F-2DB1-C84F-B4BB-CDED5798DC07}" type="datetimeFigureOut">
              <a:rPr lang="en-US" smtClean="0"/>
              <a:t>8/27/09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6380E-2544-6A4F-B3B1-D206BC29A8F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FE6A9F-2DB1-C84F-B4BB-CDED5798DC07}" type="datetimeFigureOut">
              <a:rPr lang="en-US" smtClean="0"/>
              <a:t>8/27/09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16380E-2544-6A4F-B3B1-D206BC29A8F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FE6A9F-2DB1-C84F-B4BB-CDED5798DC07}" type="datetimeFigureOut">
              <a:rPr lang="en-US" smtClean="0"/>
              <a:t>8/27/09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16380E-2544-6A4F-B3B1-D206BC29A8F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E6A9F-2DB1-C84F-B4BB-CDED5798DC07}" type="datetimeFigureOut">
              <a:rPr lang="en-US" smtClean="0"/>
              <a:t>8/27/09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16380E-2544-6A4F-B3B1-D206BC29A8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E6A9F-2DB1-C84F-B4BB-CDED5798DC07}" type="datetimeFigureOut">
              <a:rPr lang="en-US" smtClean="0"/>
              <a:t>8/27/09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6380E-2544-6A4F-B3B1-D206BC29A8F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E6A9F-2DB1-C84F-B4BB-CDED5798DC07}" type="datetimeFigureOut">
              <a:rPr lang="en-US" smtClean="0"/>
              <a:t>8/27/09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16380E-2544-6A4F-B3B1-D206BC29A8F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E6A9F-2DB1-C84F-B4BB-CDED5798DC07}" type="datetimeFigureOut">
              <a:rPr lang="en-US" smtClean="0"/>
              <a:t>8/27/09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6380E-2544-6A4F-B3B1-D206BC29A8F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slide" Target="slide3.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7.jpeg"/><Relationship Id="rId5"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4"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1.jpeg"/><Relationship Id="rId5"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4"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4"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 Id="rId5"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39DDC125-5A52-8B42-9055-F083B5AC976B}" type="slidenum">
              <a:rPr lang="en-US"/>
              <a:pPr/>
              <a:t>1</a:t>
            </a:fld>
            <a:endParaRPr lang="en-US"/>
          </a:p>
        </p:txBody>
      </p:sp>
      <p:sp>
        <p:nvSpPr>
          <p:cNvPr id="49154" name="WordArt 2"/>
          <p:cNvSpPr>
            <a:spLocks noChangeArrowheads="1" noChangeShapeType="1" noTextEdit="1"/>
          </p:cNvSpPr>
          <p:nvPr/>
        </p:nvSpPr>
        <p:spPr bwMode="auto">
          <a:xfrm>
            <a:off x="1219200" y="733425"/>
            <a:ext cx="6372225" cy="561975"/>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000"/>
                  </a:srgbClr>
                </a:solidFill>
                <a:effectLst>
                  <a:outerShdw blurRad="63500" dist="46662" dir="2115817" algn="ctr" rotWithShape="0">
                    <a:srgbClr val="9999FF">
                      <a:alpha val="74998"/>
                    </a:srgbClr>
                  </a:outerShdw>
                </a:effectLst>
                <a:latin typeface="Verdana"/>
                <a:ea typeface="Verdana"/>
                <a:cs typeface="Verdana"/>
              </a:rPr>
              <a:t>AMERICAN REVOLUTION</a:t>
            </a:r>
          </a:p>
        </p:txBody>
      </p:sp>
      <p:sp>
        <p:nvSpPr>
          <p:cNvPr id="49155" name="Text Box 3"/>
          <p:cNvSpPr txBox="1">
            <a:spLocks noChangeArrowheads="1"/>
          </p:cNvSpPr>
          <p:nvPr/>
        </p:nvSpPr>
        <p:spPr bwMode="auto">
          <a:xfrm>
            <a:off x="609600" y="2090738"/>
            <a:ext cx="7924800" cy="2109787"/>
          </a:xfrm>
          <a:prstGeom prst="rect">
            <a:avLst/>
          </a:prstGeom>
          <a:noFill/>
          <a:ln w="9525">
            <a:solidFill>
              <a:srgbClr val="CC3300"/>
            </a:solidFill>
            <a:miter lim="800000"/>
            <a:headEnd/>
            <a:tailEnd/>
          </a:ln>
          <a:effectLst/>
        </p:spPr>
        <p:txBody>
          <a:bodyPr>
            <a:prstTxWarp prst="textNoShape">
              <a:avLst/>
            </a:prstTxWarp>
            <a:spAutoFit/>
          </a:bodyPr>
          <a:lstStyle/>
          <a:p>
            <a:pPr>
              <a:spcBef>
                <a:spcPct val="50000"/>
              </a:spcBef>
              <a:buFontTx/>
              <a:buChar char="•"/>
            </a:pPr>
            <a:r>
              <a:rPr lang="en-US" sz="2400" b="1" dirty="0">
                <a:effectLst>
                  <a:outerShdw blurRad="50800" dist="38100" dir="2700000">
                    <a:srgbClr val="000000">
                      <a:alpha val="43000"/>
                    </a:srgbClr>
                  </a:outerShdw>
                </a:effectLst>
              </a:rPr>
              <a:t>CAUSES OF THE REVOLUTION</a:t>
            </a:r>
          </a:p>
          <a:p>
            <a:pPr>
              <a:spcBef>
                <a:spcPct val="50000"/>
              </a:spcBef>
              <a:buFontTx/>
              <a:buChar char="•"/>
            </a:pPr>
            <a:r>
              <a:rPr lang="en-US" sz="2400" b="1" dirty="0">
                <a:effectLst>
                  <a:outerShdw blurRad="50800" dist="38100" dir="2700000">
                    <a:srgbClr val="000000">
                      <a:alpha val="43000"/>
                    </a:srgbClr>
                  </a:outerShdw>
                </a:effectLst>
              </a:rPr>
              <a:t>PROTESTS ESCALATED</a:t>
            </a:r>
          </a:p>
          <a:p>
            <a:pPr>
              <a:spcBef>
                <a:spcPct val="50000"/>
              </a:spcBef>
              <a:buFontTx/>
              <a:buChar char="•"/>
            </a:pPr>
            <a:r>
              <a:rPr lang="en-US" sz="2400" b="1" dirty="0">
                <a:effectLst>
                  <a:outerShdw blurRad="50800" dist="38100" dir="2700000">
                    <a:srgbClr val="000000">
                      <a:alpha val="43000"/>
                    </a:srgbClr>
                  </a:outerShdw>
                </a:effectLst>
              </a:rPr>
              <a:t>FIRST CONTINENTAL CONGRESS</a:t>
            </a:r>
          </a:p>
          <a:p>
            <a:pPr>
              <a:spcBef>
                <a:spcPct val="50000"/>
              </a:spcBef>
              <a:buFontTx/>
              <a:buChar char="•"/>
            </a:pPr>
            <a:r>
              <a:rPr lang="en-US" sz="2400" b="1" dirty="0">
                <a:effectLst>
                  <a:outerShdw blurRad="50800" dist="38100" dir="2700000">
                    <a:srgbClr val="000000">
                      <a:alpha val="43000"/>
                    </a:srgbClr>
                  </a:outerShdw>
                </a:effectLst>
              </a:rPr>
              <a:t>THE WAR BEGAN</a:t>
            </a:r>
          </a:p>
        </p:txBody>
      </p:sp>
      <p:sp>
        <p:nvSpPr>
          <p:cNvPr id="49156" name="Text Box 4"/>
          <p:cNvSpPr txBox="1">
            <a:spLocks noChangeArrowheads="1"/>
          </p:cNvSpPr>
          <p:nvPr/>
        </p:nvSpPr>
        <p:spPr bwMode="auto">
          <a:xfrm>
            <a:off x="228600" y="6172200"/>
            <a:ext cx="17526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hlinkClick r:id="rId3" action="ppaction://hlinksldjump"/>
              </a:rPr>
              <a:t>Slide 3</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06E9C6C5-0657-554C-AA1F-C24951B526A7}" type="slidenum">
              <a:rPr lang="en-US" b="1"/>
              <a:pPr/>
              <a:t>10</a:t>
            </a:fld>
            <a:endParaRPr lang="en-US" b="1"/>
          </a:p>
        </p:txBody>
      </p:sp>
      <p:sp>
        <p:nvSpPr>
          <p:cNvPr id="59394" name="Text Box 2"/>
          <p:cNvSpPr txBox="1">
            <a:spLocks noChangeArrowheads="1"/>
          </p:cNvSpPr>
          <p:nvPr/>
        </p:nvSpPr>
        <p:spPr bwMode="auto">
          <a:xfrm>
            <a:off x="381000" y="395288"/>
            <a:ext cx="8382000" cy="6247864"/>
          </a:xfrm>
          <a:prstGeom prst="rect">
            <a:avLst/>
          </a:prstGeom>
          <a:solidFill>
            <a:srgbClr val="CFCFB5"/>
          </a:soli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400" b="1" dirty="0"/>
              <a:t>GREAT BRITAIN PASSED MANY RESTRICTIVE LAWS THAT SPARKED PROTEST ON THE PART OF THE COLONISTS </a:t>
            </a:r>
          </a:p>
          <a:p>
            <a:pPr algn="ctr">
              <a:spcBef>
                <a:spcPct val="50000"/>
              </a:spcBef>
            </a:pPr>
            <a:endParaRPr lang="en-US" sz="800" b="1" dirty="0"/>
          </a:p>
          <a:p>
            <a:pPr>
              <a:spcBef>
                <a:spcPct val="50000"/>
              </a:spcBef>
              <a:buFontTx/>
              <a:buBlip>
                <a:blip r:embed="rId3"/>
              </a:buBlip>
            </a:pPr>
            <a:r>
              <a:rPr lang="en-US" sz="2000" b="1" dirty="0">
                <a:solidFill>
                  <a:schemeClr val="accent2"/>
                </a:solidFill>
              </a:rPr>
              <a:t>SUGAR ACT OF 1764 WHICH ACTUALLY LOWERED THE TAX ON SUGAR BUT TIGHTENED ENFORCEMENT OF THE LAW AND CRACKED DOWN ON SMUGGLING</a:t>
            </a:r>
          </a:p>
          <a:p>
            <a:pPr>
              <a:spcBef>
                <a:spcPct val="50000"/>
              </a:spcBef>
              <a:buFontTx/>
              <a:buBlip>
                <a:blip r:embed="rId3"/>
              </a:buBlip>
            </a:pPr>
            <a:r>
              <a:rPr lang="en-US" sz="2000" b="1" dirty="0">
                <a:solidFill>
                  <a:srgbClr val="008000"/>
                </a:solidFill>
              </a:rPr>
              <a:t>STAMP ACT OF 1765 WHICH TAXED ALL PRINTED MATERIALS FROM NEWSPAPERS TO COLLEGE DIPLOMAS</a:t>
            </a:r>
          </a:p>
          <a:p>
            <a:pPr>
              <a:spcBef>
                <a:spcPct val="50000"/>
              </a:spcBef>
              <a:buFontTx/>
              <a:buBlip>
                <a:blip r:embed="rId3"/>
              </a:buBlip>
            </a:pPr>
            <a:r>
              <a:rPr lang="en-US" sz="2000" b="1" dirty="0">
                <a:solidFill>
                  <a:srgbClr val="996633"/>
                </a:solidFill>
              </a:rPr>
              <a:t>DECLARATORY ACT 1766 AUTHORIZED PARLIAMENT TO MAKE LAWS WITHOUT THE CONSENT OF THE COLONISTS’</a:t>
            </a:r>
          </a:p>
          <a:p>
            <a:pPr>
              <a:spcBef>
                <a:spcPct val="50000"/>
              </a:spcBef>
              <a:buFontTx/>
              <a:buBlip>
                <a:blip r:embed="rId3"/>
              </a:buBlip>
            </a:pPr>
            <a:r>
              <a:rPr lang="en-US" sz="2000" b="1" dirty="0">
                <a:solidFill>
                  <a:srgbClr val="990099"/>
                </a:solidFill>
              </a:rPr>
              <a:t>TOWNSEND ACTS OF 1767 TAXED EXPORTED GOODS AND CREATED A CUSTOMS BOARD TO DESTROY SMUGGLING</a:t>
            </a:r>
          </a:p>
          <a:p>
            <a:pPr>
              <a:spcBef>
                <a:spcPct val="50000"/>
              </a:spcBef>
              <a:buFontTx/>
              <a:buBlip>
                <a:blip r:embed="rId3"/>
              </a:buBlip>
            </a:pPr>
            <a:r>
              <a:rPr lang="en-US" sz="2000" b="1" dirty="0">
                <a:solidFill>
                  <a:srgbClr val="CC3300"/>
                </a:solidFill>
              </a:rPr>
              <a:t>TEA ACT 1773 TAX TO PROTECT THE MONOPOLISTIC EAST INDIA TEA COMPANY</a:t>
            </a:r>
          </a:p>
          <a:p>
            <a:pPr>
              <a:spcBef>
                <a:spcPct val="50000"/>
              </a:spcBef>
              <a:buFontTx/>
              <a:buBlip>
                <a:blip r:embed="rId3"/>
              </a:buBlip>
            </a:pPr>
            <a:r>
              <a:rPr lang="en-US" sz="2000" b="1" dirty="0">
                <a:solidFill>
                  <a:srgbClr val="3399FF"/>
                </a:solidFill>
              </a:rPr>
              <a:t>INTOLERABLE/COERCIVE ACTS 1774 WERE DESIGNED TO PUNISH COLONISTS FOR BOSTON TEA PARTY AND MAKE THEM SUBMIT TO THE WILL OF THE BRITISH KING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6670C195-581A-B54E-81E6-E789651331B2}" type="slidenum">
              <a:rPr lang="en-US" b="1"/>
              <a:pPr/>
              <a:t>11</a:t>
            </a:fld>
            <a:endParaRPr lang="en-US" b="1"/>
          </a:p>
        </p:txBody>
      </p:sp>
      <p:sp>
        <p:nvSpPr>
          <p:cNvPr id="60418" name="Text Box 2"/>
          <p:cNvSpPr txBox="1">
            <a:spLocks noChangeArrowheads="1"/>
          </p:cNvSpPr>
          <p:nvPr/>
        </p:nvSpPr>
        <p:spPr bwMode="auto">
          <a:xfrm>
            <a:off x="533400" y="838200"/>
            <a:ext cx="5029200" cy="5170646"/>
          </a:xfrm>
          <a:prstGeom prst="rect">
            <a:avLst/>
          </a:prstGeom>
          <a:solidFill>
            <a:srgbClr val="FFCCFF"/>
          </a:soli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000" b="1" dirty="0"/>
              <a:t>IN 1764 PARLIAMENT PASSED </a:t>
            </a:r>
            <a:r>
              <a:rPr lang="en-US" sz="2000" b="1" dirty="0">
                <a:solidFill>
                  <a:schemeClr val="accent2"/>
                </a:solidFill>
              </a:rPr>
              <a:t>THE SUGAR ACT</a:t>
            </a:r>
            <a:r>
              <a:rPr lang="en-US" sz="2000" b="1" dirty="0"/>
              <a:t> WHICH COLLECTED DUTIES ON IMPORTS TO NORTH AMERICA FROM PLACES OUTSIDE THE BRITISH EMPIRE. THIS CAUSED A MAJOR UPSWING IN PRICES AS WELL AS ENFORCEMENT OF SMUGGLING LAWS. THE COLONISTS HAD NO REPRESENTATIVES IN PARLIAMENT AND SENT PETITIONS PROTESTING THE TAX. </a:t>
            </a:r>
          </a:p>
          <a:p>
            <a:pPr algn="ctr">
              <a:spcBef>
                <a:spcPct val="50000"/>
              </a:spcBef>
            </a:pPr>
            <a:r>
              <a:rPr lang="en-US" sz="2000" b="1" dirty="0">
                <a:solidFill>
                  <a:srgbClr val="008000"/>
                </a:solidFill>
              </a:rPr>
              <a:t>THE STAMP ACT</a:t>
            </a:r>
            <a:r>
              <a:rPr lang="en-US" sz="2000" b="1" dirty="0"/>
              <a:t> IN 1765 AFFECTED ALMOST EVERY COLONIST AS IT TAXED ANY PRINTED MATERIALS. THIS WAS THE FIRST TAX ON GOODS WITHIN THE COLONIES AND IT UNITED THE DIVERSE POPULATION AGAINST THE BRITISH GOVERNMENT AS THEY STILL HAD NO REPRESENTATIVES IN PARLIAMENT. </a:t>
            </a:r>
          </a:p>
        </p:txBody>
      </p:sp>
      <p:pic>
        <p:nvPicPr>
          <p:cNvPr id="60419" name="Picture 3" descr="TAX STAMP"/>
          <p:cNvPicPr>
            <a:picLocks noChangeAspect="1" noChangeArrowheads="1"/>
          </p:cNvPicPr>
          <p:nvPr/>
        </p:nvPicPr>
        <p:blipFill>
          <a:blip r:embed="rId3"/>
          <a:srcRect/>
          <a:stretch>
            <a:fillRect/>
          </a:stretch>
        </p:blipFill>
        <p:spPr bwMode="auto">
          <a:xfrm>
            <a:off x="6019800" y="1238250"/>
            <a:ext cx="2516188" cy="3638550"/>
          </a:xfrm>
          <a:prstGeom prst="rect">
            <a:avLst/>
          </a:prstGeom>
          <a:noFill/>
          <a:ln w="9525">
            <a:solidFill>
              <a:srgbClr val="D53509"/>
            </a:solidFill>
            <a:miter lim="800000"/>
            <a:headEnd/>
            <a:tailEnd/>
          </a:ln>
          <a:effectLst>
            <a:outerShdw blurRad="50800" dist="38100" dir="2700000">
              <a:srgbClr val="000000">
                <a:alpha val="43000"/>
              </a:srgbClr>
            </a:outerShdw>
          </a:effectLst>
        </p:spPr>
      </p:pic>
      <p:sp>
        <p:nvSpPr>
          <p:cNvPr id="60420" name="Text Box 4"/>
          <p:cNvSpPr txBox="1">
            <a:spLocks noChangeArrowheads="1"/>
          </p:cNvSpPr>
          <p:nvPr/>
        </p:nvSpPr>
        <p:spPr bwMode="auto">
          <a:xfrm>
            <a:off x="6019800" y="5029200"/>
            <a:ext cx="2590800" cy="523220"/>
          </a:xfrm>
          <a:prstGeom prst="rect">
            <a:avLst/>
          </a:prstGeom>
          <a:solidFill>
            <a:srgbClr val="E7E1D9"/>
          </a:soli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1400" b="1"/>
              <a:t>TAX STAMP USED ON ALL PRINTED MATERIALS  </a:t>
            </a:r>
          </a:p>
        </p:txBody>
      </p:sp>
      <p:sp>
        <p:nvSpPr>
          <p:cNvPr id="60421" name="Text Box 5"/>
          <p:cNvSpPr txBox="1">
            <a:spLocks noChangeArrowheads="1"/>
          </p:cNvSpPr>
          <p:nvPr/>
        </p:nvSpPr>
        <p:spPr bwMode="auto">
          <a:xfrm>
            <a:off x="381000" y="152400"/>
            <a:ext cx="8305800" cy="466725"/>
          </a:xfrm>
          <a:prstGeom prst="rect">
            <a:avLst/>
          </a:prstGeom>
          <a:solidFill>
            <a:srgbClr val="E7E1D9"/>
          </a:soli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400" b="1"/>
              <a:t>THE BRITISH HAD WAR DEBTS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71DF5851-6FCF-1E4D-AB18-2F4FEE718AAF}" type="slidenum">
              <a:rPr lang="en-US" b="1"/>
              <a:pPr/>
              <a:t>12</a:t>
            </a:fld>
            <a:endParaRPr lang="en-US" b="1"/>
          </a:p>
        </p:txBody>
      </p:sp>
      <p:pic>
        <p:nvPicPr>
          <p:cNvPr id="62466" name="Picture 2" descr="TARRING FEATHERING TAX"/>
          <p:cNvPicPr>
            <a:picLocks noChangeAspect="1" noChangeArrowheads="1"/>
          </p:cNvPicPr>
          <p:nvPr/>
        </p:nvPicPr>
        <p:blipFill>
          <a:blip r:embed="rId3"/>
          <a:srcRect/>
          <a:stretch>
            <a:fillRect/>
          </a:stretch>
        </p:blipFill>
        <p:spPr bwMode="auto">
          <a:xfrm>
            <a:off x="4826000" y="685800"/>
            <a:ext cx="3403600" cy="5143500"/>
          </a:xfrm>
          <a:prstGeom prst="rect">
            <a:avLst/>
          </a:prstGeom>
          <a:noFill/>
          <a:ln w="9525">
            <a:solidFill>
              <a:srgbClr val="D53509"/>
            </a:solidFill>
            <a:miter lim="800000"/>
            <a:headEnd/>
            <a:tailEnd/>
          </a:ln>
          <a:effectLst>
            <a:outerShdw blurRad="50800" dist="38100" dir="2700000">
              <a:srgbClr val="000000">
                <a:alpha val="43000"/>
              </a:srgbClr>
            </a:outerShdw>
          </a:effectLst>
        </p:spPr>
      </p:pic>
      <p:sp>
        <p:nvSpPr>
          <p:cNvPr id="62467" name="Text Box 3"/>
          <p:cNvSpPr txBox="1">
            <a:spLocks noChangeArrowheads="1"/>
          </p:cNvSpPr>
          <p:nvPr/>
        </p:nvSpPr>
        <p:spPr bwMode="auto">
          <a:xfrm>
            <a:off x="457200" y="685800"/>
            <a:ext cx="3962400" cy="5262980"/>
          </a:xfrm>
          <a:prstGeom prst="rect">
            <a:avLst/>
          </a:prstGeom>
          <a:gradFill rotWithShape="1">
            <a:gsLst>
              <a:gs pos="0">
                <a:srgbClr val="FE9E94"/>
              </a:gs>
              <a:gs pos="100000">
                <a:srgbClr val="C1D7C3"/>
              </a:gs>
            </a:gsLst>
            <a:lin ang="5400000" scaled="1"/>
          </a:gra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800" b="1" dirty="0"/>
              <a:t>PROTESTS OVER THE NEW TAXES LED TO THE CREATION OF GROUPS SUCH AS THE SONS OF LIBERTY WHO WERE WILLING TO USE VIOLENCE IF NECESSARY TO CONVINCE THE BRITISH GOVERNMENT TO REPEAL THE LAWS MADE WITHOUT REPRESENTATION </a:t>
            </a:r>
          </a:p>
        </p:txBody>
      </p:sp>
      <p:sp>
        <p:nvSpPr>
          <p:cNvPr id="62468" name="Text Box 4"/>
          <p:cNvSpPr txBox="1">
            <a:spLocks noChangeArrowheads="1"/>
          </p:cNvSpPr>
          <p:nvPr/>
        </p:nvSpPr>
        <p:spPr bwMode="auto">
          <a:xfrm>
            <a:off x="4800600" y="5943600"/>
            <a:ext cx="3429000" cy="461665"/>
          </a:xfrm>
          <a:prstGeom prst="rect">
            <a:avLst/>
          </a:prstGeom>
          <a:solidFill>
            <a:srgbClr val="E7E1D9"/>
          </a:soli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1200" b="1"/>
              <a:t>THE TAX COLLECTOR TARRED, FEATHERED, AND FORCED TO DRINK STEAMING HOT TEA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29C969F0-2446-2D44-A006-2A8A50FE4F65}" type="slidenum">
              <a:rPr lang="en-US" b="1"/>
              <a:pPr/>
              <a:t>13</a:t>
            </a:fld>
            <a:endParaRPr lang="en-US" b="1"/>
          </a:p>
        </p:txBody>
      </p:sp>
      <p:pic>
        <p:nvPicPr>
          <p:cNvPr id="63490" name="Picture 2" descr="boston massacre"/>
          <p:cNvPicPr>
            <a:picLocks noChangeAspect="1" noChangeArrowheads="1"/>
          </p:cNvPicPr>
          <p:nvPr/>
        </p:nvPicPr>
        <p:blipFill>
          <a:blip r:embed="rId3"/>
          <a:srcRect/>
          <a:stretch>
            <a:fillRect/>
          </a:stretch>
        </p:blipFill>
        <p:spPr bwMode="auto">
          <a:xfrm>
            <a:off x="3149600" y="0"/>
            <a:ext cx="5994400" cy="6858000"/>
          </a:xfrm>
          <a:prstGeom prst="rect">
            <a:avLst/>
          </a:prstGeom>
          <a:solidFill>
            <a:schemeClr val="bg1"/>
          </a:solidFill>
          <a:ln w="9525">
            <a:solidFill>
              <a:srgbClr val="D53509"/>
            </a:solidFill>
            <a:miter lim="800000"/>
            <a:headEnd/>
            <a:tailEnd/>
          </a:ln>
          <a:effectLst>
            <a:outerShdw blurRad="50800" dist="38100" dir="2700000">
              <a:srgbClr val="000000">
                <a:alpha val="43000"/>
              </a:srgbClr>
            </a:outerShdw>
          </a:effectLst>
        </p:spPr>
      </p:pic>
      <p:sp>
        <p:nvSpPr>
          <p:cNvPr id="63491" name="Text Box 3"/>
          <p:cNvSpPr txBox="1">
            <a:spLocks noChangeArrowheads="1"/>
          </p:cNvSpPr>
          <p:nvPr/>
        </p:nvSpPr>
        <p:spPr bwMode="auto">
          <a:xfrm>
            <a:off x="457200" y="228600"/>
            <a:ext cx="2133600" cy="1384995"/>
          </a:xfrm>
          <a:prstGeom prst="rect">
            <a:avLst/>
          </a:prstGeom>
          <a:solidFill>
            <a:srgbClr val="FFFF00"/>
          </a:soli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400" b="1" dirty="0"/>
              <a:t>BOSTON </a:t>
            </a:r>
            <a:r>
              <a:rPr lang="en-US" sz="2400" b="1" dirty="0" smtClean="0"/>
              <a:t>MASSACRE</a:t>
            </a:r>
          </a:p>
          <a:p>
            <a:pPr algn="ctr">
              <a:spcBef>
                <a:spcPct val="50000"/>
              </a:spcBef>
            </a:pPr>
            <a:r>
              <a:rPr lang="en-US" sz="2400" b="1" dirty="0" smtClean="0"/>
              <a:t>1770</a:t>
            </a:r>
            <a:endParaRPr lang="en-US" sz="2400" b="1" dirty="0"/>
          </a:p>
        </p:txBody>
      </p:sp>
      <p:sp>
        <p:nvSpPr>
          <p:cNvPr id="63492" name="Text Box 4"/>
          <p:cNvSpPr txBox="1">
            <a:spLocks noChangeArrowheads="1"/>
          </p:cNvSpPr>
          <p:nvPr/>
        </p:nvSpPr>
        <p:spPr bwMode="auto">
          <a:xfrm>
            <a:off x="76200" y="1752600"/>
            <a:ext cx="2971800" cy="4093428"/>
          </a:xfrm>
          <a:prstGeom prst="rect">
            <a:avLst/>
          </a:prstGeom>
          <a:solidFill>
            <a:srgbClr val="FFFFAB"/>
          </a:soli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000" b="1" dirty="0"/>
              <a:t>THE BRITISH SENT TROOPS TO BOSTON IN AN ATTEMPT TO RESTORE ORDER, HOWEVER A CLASH BETWEEN SOLDIERS AND TOWNSPEOPLE RESULTED IN 5 COLONISTS’ DEATHS. THE TROOPS WERE BASICALLY ACQUITTED IN A TRIAL, WHICH FUELED THE ANGER OF THE COLONISTS.    </a:t>
            </a:r>
          </a:p>
        </p:txBody>
      </p:sp>
      <p:sp>
        <p:nvSpPr>
          <p:cNvPr id="63493" name="Text Box 5"/>
          <p:cNvSpPr txBox="1">
            <a:spLocks noChangeArrowheads="1"/>
          </p:cNvSpPr>
          <p:nvPr/>
        </p:nvSpPr>
        <p:spPr bwMode="auto">
          <a:xfrm>
            <a:off x="228600" y="5562600"/>
            <a:ext cx="2438400" cy="366713"/>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pPr>
            <a:endParaRPr lang="en-US" b="1"/>
          </a:p>
        </p:txBody>
      </p:sp>
      <p:sp>
        <p:nvSpPr>
          <p:cNvPr id="63494" name="Text Box 6"/>
          <p:cNvSpPr txBox="1">
            <a:spLocks noChangeArrowheads="1"/>
          </p:cNvSpPr>
          <p:nvPr/>
        </p:nvSpPr>
        <p:spPr bwMode="auto">
          <a:xfrm>
            <a:off x="228600" y="5965825"/>
            <a:ext cx="2514600" cy="523220"/>
          </a:xfrm>
          <a:prstGeom prst="rect">
            <a:avLst/>
          </a:prstGeom>
          <a:solidFill>
            <a:srgbClr val="FFFFD9"/>
          </a:soli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1400" b="1"/>
              <a:t>ENGRAVING OF THE EVENT BY PAUL REVERE</a:t>
            </a:r>
          </a:p>
        </p:txBody>
      </p:sp>
      <p:sp>
        <p:nvSpPr>
          <p:cNvPr id="63495" name="Line 7"/>
          <p:cNvSpPr>
            <a:spLocks noChangeShapeType="1"/>
          </p:cNvSpPr>
          <p:nvPr/>
        </p:nvSpPr>
        <p:spPr bwMode="auto">
          <a:xfrm flipV="1">
            <a:off x="2819400" y="5943600"/>
            <a:ext cx="152400" cy="228600"/>
          </a:xfrm>
          <a:prstGeom prst="line">
            <a:avLst/>
          </a:prstGeom>
          <a:noFill/>
          <a:ln w="28575">
            <a:solidFill>
              <a:schemeClr val="tx1"/>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D7A4B715-671C-D34A-8A59-65DE9B4210EE}" type="slidenum">
              <a:rPr lang="en-US" b="1"/>
              <a:pPr/>
              <a:t>14</a:t>
            </a:fld>
            <a:endParaRPr lang="en-US" b="1"/>
          </a:p>
        </p:txBody>
      </p:sp>
      <p:pic>
        <p:nvPicPr>
          <p:cNvPr id="65538" name="Picture 2" descr="boston tea party"/>
          <p:cNvPicPr>
            <a:picLocks noChangeAspect="1" noChangeArrowheads="1"/>
          </p:cNvPicPr>
          <p:nvPr/>
        </p:nvPicPr>
        <p:blipFill>
          <a:blip r:embed="rId3"/>
          <a:srcRect/>
          <a:stretch>
            <a:fillRect/>
          </a:stretch>
        </p:blipFill>
        <p:spPr bwMode="auto">
          <a:xfrm>
            <a:off x="1600200" y="2383036"/>
            <a:ext cx="5791200" cy="4217988"/>
          </a:xfrm>
          <a:prstGeom prst="rect">
            <a:avLst/>
          </a:prstGeom>
          <a:noFill/>
          <a:ln w="9525">
            <a:solidFill>
              <a:srgbClr val="D53509"/>
            </a:solidFill>
            <a:miter lim="800000"/>
            <a:headEnd/>
            <a:tailEnd/>
          </a:ln>
          <a:effectLst>
            <a:outerShdw blurRad="50800" dist="38100" dir="2700000">
              <a:srgbClr val="000000">
                <a:alpha val="43000"/>
              </a:srgbClr>
            </a:outerShdw>
          </a:effectLst>
        </p:spPr>
      </p:pic>
      <p:sp>
        <p:nvSpPr>
          <p:cNvPr id="65539" name="Text Box 3"/>
          <p:cNvSpPr txBox="1">
            <a:spLocks noChangeArrowheads="1"/>
          </p:cNvSpPr>
          <p:nvPr/>
        </p:nvSpPr>
        <p:spPr bwMode="auto">
          <a:xfrm>
            <a:off x="152400" y="228600"/>
            <a:ext cx="8915400" cy="2154436"/>
          </a:xfrm>
          <a:prstGeom prst="rect">
            <a:avLst/>
          </a:prstGeom>
          <a:solidFill>
            <a:srgbClr val="D4B098"/>
          </a:soli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400" b="1" u="sng" dirty="0">
                <a:solidFill>
                  <a:schemeClr val="accent2"/>
                </a:solidFill>
              </a:rPr>
              <a:t>BOSTON TEA PARTY 1773</a:t>
            </a:r>
          </a:p>
          <a:p>
            <a:pPr algn="ctr">
              <a:spcBef>
                <a:spcPct val="50000"/>
              </a:spcBef>
            </a:pPr>
            <a:r>
              <a:rPr lang="en-US" sz="2000" b="1" dirty="0"/>
              <a:t>THE MOST FAMOUS OF MANY PROTESTS AGAINST THE TEA ACT OF 1773, A TAX DESIGNED TO PROTECT THE BRITISH TEA  MONOPOLY. ABOUT 50 MEMBERS OF THE SONS OF LIBERTY ORGANIZATION DRESSED UP AS MOHAWK INDIANS AND DUMPED THOUSANDS OF POUNDS OF TEA FROM 3 SHIPS INTO THE BOSTON HARBOR.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DB6A876B-1E0D-B540-820F-D5B0A2084EDE}" type="slidenum">
              <a:rPr lang="en-US" b="1"/>
              <a:pPr/>
              <a:t>15</a:t>
            </a:fld>
            <a:endParaRPr lang="en-US" b="1"/>
          </a:p>
        </p:txBody>
      </p:sp>
      <p:sp>
        <p:nvSpPr>
          <p:cNvPr id="67586" name="Text Box 2"/>
          <p:cNvSpPr txBox="1">
            <a:spLocks noChangeArrowheads="1"/>
          </p:cNvSpPr>
          <p:nvPr/>
        </p:nvSpPr>
        <p:spPr bwMode="auto">
          <a:xfrm>
            <a:off x="381000" y="381000"/>
            <a:ext cx="8382000" cy="831850"/>
          </a:xfrm>
          <a:prstGeom prst="rect">
            <a:avLst/>
          </a:prstGeom>
          <a:solidFill>
            <a:srgbClr val="98BDC2"/>
          </a:soli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400" b="1"/>
              <a:t>COMMITTEES OF CORRESPONDENCE CREATED UNITY WITHIN THE DIVERSE COLONIES</a:t>
            </a:r>
          </a:p>
        </p:txBody>
      </p:sp>
      <p:sp>
        <p:nvSpPr>
          <p:cNvPr id="67587" name="Text Box 3"/>
          <p:cNvSpPr txBox="1">
            <a:spLocks noChangeArrowheads="1"/>
          </p:cNvSpPr>
          <p:nvPr/>
        </p:nvSpPr>
        <p:spPr bwMode="auto">
          <a:xfrm>
            <a:off x="457200" y="1676400"/>
            <a:ext cx="8229600" cy="4893647"/>
          </a:xfrm>
          <a:prstGeom prst="rect">
            <a:avLst/>
          </a:prstGeom>
          <a:gradFill rotWithShape="1">
            <a:gsLst>
              <a:gs pos="0">
                <a:schemeClr val="bg1"/>
              </a:gs>
              <a:gs pos="100000">
                <a:srgbClr val="C1D7C3"/>
              </a:gs>
            </a:gsLst>
            <a:lin ang="5400000" scaled="1"/>
          </a:gra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400" b="1" dirty="0"/>
              <a:t>THE DAILY LIVES OF THE COLONISTS WERE SO VARIED THAT THERE WAS NOT A UNIFIED RESPONSE TO THE NEW TAXES. MANY WERE VERY LOYAL TO THE BRITISH CROWN AND HAD NO INCLINATION TO PURSUE SEPARATION. </a:t>
            </a:r>
          </a:p>
          <a:p>
            <a:pPr algn="ctr">
              <a:spcBef>
                <a:spcPct val="50000"/>
              </a:spcBef>
            </a:pPr>
            <a:r>
              <a:rPr lang="en-US" sz="2400" b="1" dirty="0"/>
              <a:t>COMMITTEES OF CORRESPONDENCE, FIRST IN BOSTON AND THEN THROUGHOUT THE COLONIES, BEGAN DISTRIBUTING PAMPHLETS WHICH STATED THE RIGHTS OF COLONISTS. EVERYONE WAS ANGERED BY THE CLOSING OF HARBORS AS MOST OF THE COLONIES DEPENDED ON TRADING FOR REVENUE. </a:t>
            </a:r>
          </a:p>
          <a:p>
            <a:pPr algn="ctr">
              <a:spcBef>
                <a:spcPct val="50000"/>
              </a:spcBef>
            </a:pPr>
            <a:r>
              <a:rPr lang="en-US" sz="2400" b="1" dirty="0"/>
              <a:t>THESE COMMITTEES WERE USED TO CALL THE FIRST MEETING MADE UP OF DELEGATES FROM EACH OF THE COLONIES.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CB861EA4-7E47-294A-850B-5BE8B57B9910}" type="slidenum">
              <a:rPr lang="en-US" b="1"/>
              <a:pPr/>
              <a:t>16</a:t>
            </a:fld>
            <a:endParaRPr lang="en-US" b="1"/>
          </a:p>
        </p:txBody>
      </p:sp>
      <p:pic>
        <p:nvPicPr>
          <p:cNvPr id="68610" name="Picture 2" descr="first continental congress"/>
          <p:cNvPicPr>
            <a:picLocks noChangeAspect="1" noChangeArrowheads="1"/>
          </p:cNvPicPr>
          <p:nvPr/>
        </p:nvPicPr>
        <p:blipFill>
          <a:blip r:embed="rId3"/>
          <a:srcRect l="3175"/>
          <a:stretch>
            <a:fillRect/>
          </a:stretch>
        </p:blipFill>
        <p:spPr bwMode="auto">
          <a:xfrm>
            <a:off x="4419600" y="838200"/>
            <a:ext cx="4648200" cy="4386263"/>
          </a:xfrm>
          <a:prstGeom prst="rect">
            <a:avLst/>
          </a:prstGeom>
          <a:noFill/>
          <a:ln w="9525">
            <a:solidFill>
              <a:srgbClr val="D53509"/>
            </a:solidFill>
            <a:miter lim="800000"/>
            <a:headEnd/>
            <a:tailEnd/>
          </a:ln>
          <a:effectLst>
            <a:outerShdw blurRad="50800" dist="38100" dir="2700000">
              <a:srgbClr val="000000">
                <a:alpha val="43000"/>
              </a:srgbClr>
            </a:outerShdw>
          </a:effectLst>
        </p:spPr>
      </p:pic>
      <p:sp>
        <p:nvSpPr>
          <p:cNvPr id="68611" name="Text Box 3"/>
          <p:cNvSpPr txBox="1">
            <a:spLocks noChangeArrowheads="1"/>
          </p:cNvSpPr>
          <p:nvPr/>
        </p:nvSpPr>
        <p:spPr bwMode="auto">
          <a:xfrm>
            <a:off x="76200" y="590192"/>
            <a:ext cx="4267200" cy="4862871"/>
          </a:xfrm>
          <a:prstGeom prst="rect">
            <a:avLst/>
          </a:prstGeom>
          <a:solidFill>
            <a:srgbClr val="D9D69B"/>
          </a:soli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400" b="1" dirty="0">
                <a:solidFill>
                  <a:srgbClr val="CC3300"/>
                </a:solidFill>
              </a:rPr>
              <a:t>FIRST CONTINENTAL CONGRESS</a:t>
            </a:r>
            <a:r>
              <a:rPr lang="en-US" sz="2000" b="1" dirty="0">
                <a:solidFill>
                  <a:srgbClr val="CC3300"/>
                </a:solidFill>
              </a:rPr>
              <a:t>                          </a:t>
            </a:r>
            <a:r>
              <a:rPr lang="en-US" b="1" dirty="0"/>
              <a:t>PHILADELPHIA, PENNSYLVANIA 1774 </a:t>
            </a:r>
          </a:p>
          <a:p>
            <a:pPr algn="ctr">
              <a:spcBef>
                <a:spcPct val="50000"/>
              </a:spcBef>
            </a:pPr>
            <a:r>
              <a:rPr lang="en-US" b="1" dirty="0"/>
              <a:t>FIFTY SIX MEN FROM TWELVE COLONIES </a:t>
            </a:r>
            <a:r>
              <a:rPr lang="en-US" sz="1700" b="1" dirty="0"/>
              <a:t>(GEORGIA DECLINED BECAUSE THEY RELIED ON THE BRITISH TO PROTECT THEM AGAINST NATIVE AMERICANS)</a:t>
            </a:r>
            <a:r>
              <a:rPr lang="en-US" b="1" dirty="0"/>
              <a:t> MET TO DISCUSS THE INTOLERABLE ACTS PASSED BY PARLIAMENT TO PUNISH THE COLONISTS FOR THE BOSTON TEA PARTY. THEY DRAFTED THE DECLARATION OF RIGHTS AND GRIEVANCES TO BE SENT TO KING GEORGE.</a:t>
            </a:r>
          </a:p>
          <a:p>
            <a:pPr algn="ctr">
              <a:spcBef>
                <a:spcPct val="50000"/>
              </a:spcBef>
            </a:pPr>
            <a:r>
              <a:rPr lang="en-US" b="1" dirty="0"/>
              <a:t>THE GROUP WAS DIVIDED BETWEEN THOSE WHO WANTED TO RECONCILE WITH GREAT BRITAIN AND THOSE WHO WANTED TO SEPARATE. </a:t>
            </a:r>
            <a:endParaRPr lang="en-US" b="1" dirty="0">
              <a:latin typeface="Arial" pitchFamily="-111"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2A8F650C-C06D-674A-9B3A-D41C5A7A2274}" type="slidenum">
              <a:rPr lang="en-US" b="1"/>
              <a:pPr/>
              <a:t>17</a:t>
            </a:fld>
            <a:endParaRPr lang="en-US" b="1"/>
          </a:p>
        </p:txBody>
      </p:sp>
      <p:pic>
        <p:nvPicPr>
          <p:cNvPr id="70658" name="Picture 2" descr="sadams"/>
          <p:cNvPicPr>
            <a:picLocks noChangeAspect="1" noChangeArrowheads="1"/>
          </p:cNvPicPr>
          <p:nvPr/>
        </p:nvPicPr>
        <p:blipFill>
          <a:blip r:embed="rId3"/>
          <a:srcRect l="31244" t="6096" r="11952" b="49196"/>
          <a:stretch>
            <a:fillRect/>
          </a:stretch>
        </p:blipFill>
        <p:spPr bwMode="auto">
          <a:xfrm>
            <a:off x="304800" y="4648200"/>
            <a:ext cx="1593850" cy="1752600"/>
          </a:xfrm>
          <a:prstGeom prst="rect">
            <a:avLst/>
          </a:prstGeom>
          <a:noFill/>
          <a:ln w="9525">
            <a:solidFill>
              <a:srgbClr val="D53509"/>
            </a:solidFill>
            <a:miter lim="800000"/>
            <a:headEnd/>
            <a:tailEnd/>
          </a:ln>
          <a:effectLst>
            <a:outerShdw blurRad="50800" dist="38100" dir="2700000">
              <a:srgbClr val="000000">
                <a:alpha val="43000"/>
              </a:srgbClr>
            </a:outerShdw>
          </a:effectLst>
        </p:spPr>
      </p:pic>
      <p:pic>
        <p:nvPicPr>
          <p:cNvPr id="70659" name="Picture 3" descr="hancock2"/>
          <p:cNvPicPr>
            <a:picLocks noChangeAspect="1" noChangeArrowheads="1"/>
          </p:cNvPicPr>
          <p:nvPr/>
        </p:nvPicPr>
        <p:blipFill>
          <a:blip r:embed="rId4"/>
          <a:srcRect r="-1636" b="16046"/>
          <a:stretch>
            <a:fillRect/>
          </a:stretch>
        </p:blipFill>
        <p:spPr bwMode="auto">
          <a:xfrm>
            <a:off x="304800" y="2514600"/>
            <a:ext cx="1676400" cy="1752600"/>
          </a:xfrm>
          <a:prstGeom prst="rect">
            <a:avLst/>
          </a:prstGeom>
          <a:noFill/>
          <a:ln w="9525">
            <a:solidFill>
              <a:srgbClr val="D53509"/>
            </a:solidFill>
            <a:miter lim="800000"/>
            <a:headEnd/>
            <a:tailEnd/>
          </a:ln>
          <a:effectLst>
            <a:outerShdw blurRad="50800" dist="38100" dir="2700000">
              <a:srgbClr val="000000">
                <a:alpha val="43000"/>
              </a:srgbClr>
            </a:outerShdw>
          </a:effectLst>
        </p:spPr>
      </p:pic>
      <p:sp>
        <p:nvSpPr>
          <p:cNvPr id="70660" name="Text Box 4"/>
          <p:cNvSpPr txBox="1">
            <a:spLocks noChangeArrowheads="1"/>
          </p:cNvSpPr>
          <p:nvPr/>
        </p:nvSpPr>
        <p:spPr bwMode="auto">
          <a:xfrm>
            <a:off x="228600" y="76200"/>
            <a:ext cx="8610600" cy="1938992"/>
          </a:xfrm>
          <a:prstGeom prst="rect">
            <a:avLst/>
          </a:prstGeom>
          <a:gradFill rotWithShape="1">
            <a:gsLst>
              <a:gs pos="0">
                <a:srgbClr val="D4B098"/>
              </a:gs>
              <a:gs pos="100000">
                <a:srgbClr val="FFFFAB"/>
              </a:gs>
            </a:gsLst>
            <a:lin ang="5400000" scaled="1"/>
          </a:gra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400" b="1"/>
              <a:t>BRITISH TROOPS WERE SENT TO ARREST SAMUEL ADAMS AND JOHN HANCOCK IN LEXINGTON. COLONISTS WERE WAITING WITH WEAPONS AND FIGHTING BROKE OUT, WHICH STARTED THE AMERICAN REVOLUTION IN LEXINGTON AND CONCORD IN APRIL OF 1775. </a:t>
            </a:r>
          </a:p>
        </p:txBody>
      </p:sp>
      <p:sp>
        <p:nvSpPr>
          <p:cNvPr id="70661" name="Text Box 5"/>
          <p:cNvSpPr txBox="1">
            <a:spLocks noChangeArrowheads="1"/>
          </p:cNvSpPr>
          <p:nvPr/>
        </p:nvSpPr>
        <p:spPr bwMode="auto">
          <a:xfrm>
            <a:off x="304800" y="4267200"/>
            <a:ext cx="1676400" cy="254000"/>
          </a:xfrm>
          <a:prstGeom prst="rect">
            <a:avLst/>
          </a:prstGeom>
          <a:solidFill>
            <a:srgbClr val="FFFFD9"/>
          </a:solidFill>
          <a:ln w="9525">
            <a:solidFill>
              <a:srgbClr val="D53509"/>
            </a:solid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spcBef>
                <a:spcPct val="50000"/>
              </a:spcBef>
            </a:pPr>
            <a:r>
              <a:rPr lang="en-US" sz="1000" b="1"/>
              <a:t>JOHN HANCOCK</a:t>
            </a:r>
          </a:p>
        </p:txBody>
      </p:sp>
      <p:sp>
        <p:nvSpPr>
          <p:cNvPr id="70662" name="Text Box 6"/>
          <p:cNvSpPr txBox="1">
            <a:spLocks noChangeArrowheads="1"/>
          </p:cNvSpPr>
          <p:nvPr/>
        </p:nvSpPr>
        <p:spPr bwMode="auto">
          <a:xfrm>
            <a:off x="304800" y="6400800"/>
            <a:ext cx="1593850" cy="254000"/>
          </a:xfrm>
          <a:prstGeom prst="rect">
            <a:avLst/>
          </a:prstGeom>
          <a:solidFill>
            <a:srgbClr val="FFFFD9"/>
          </a:solidFill>
          <a:ln w="9525">
            <a:solidFill>
              <a:srgbClr val="D53509"/>
            </a:solid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spcBef>
                <a:spcPct val="50000"/>
              </a:spcBef>
            </a:pPr>
            <a:r>
              <a:rPr lang="en-US" sz="1000" b="1" dirty="0"/>
              <a:t>SAMUEL ADAMS</a:t>
            </a:r>
          </a:p>
        </p:txBody>
      </p:sp>
      <p:pic>
        <p:nvPicPr>
          <p:cNvPr id="70663" name="Picture 7" descr="battles of lexington &amp; concord"/>
          <p:cNvPicPr>
            <a:picLocks noChangeAspect="1" noChangeArrowheads="1"/>
          </p:cNvPicPr>
          <p:nvPr/>
        </p:nvPicPr>
        <p:blipFill>
          <a:blip r:embed="rId5"/>
          <a:srcRect/>
          <a:stretch>
            <a:fillRect/>
          </a:stretch>
        </p:blipFill>
        <p:spPr bwMode="auto">
          <a:xfrm>
            <a:off x="2895600" y="2590800"/>
            <a:ext cx="5105400" cy="3403600"/>
          </a:xfrm>
          <a:prstGeom prst="rect">
            <a:avLst/>
          </a:prstGeom>
          <a:noFill/>
          <a:ln w="9525">
            <a:solidFill>
              <a:srgbClr val="D53509"/>
            </a:solidFill>
            <a:miter lim="800000"/>
            <a:headEnd/>
            <a:tailEnd/>
          </a:ln>
          <a:effectLst>
            <a:outerShdw blurRad="50800" dist="38100" dir="2700000">
              <a:srgbClr val="000000">
                <a:alpha val="43000"/>
              </a:srgbClr>
            </a:outerShdw>
          </a:effectLst>
        </p:spPr>
      </p:pic>
      <p:sp>
        <p:nvSpPr>
          <p:cNvPr id="70664" name="Text Box 8"/>
          <p:cNvSpPr txBox="1">
            <a:spLocks noChangeArrowheads="1"/>
          </p:cNvSpPr>
          <p:nvPr/>
        </p:nvSpPr>
        <p:spPr bwMode="auto">
          <a:xfrm>
            <a:off x="2895600" y="5994400"/>
            <a:ext cx="5105400" cy="461665"/>
          </a:xfrm>
          <a:prstGeom prst="rect">
            <a:avLst/>
          </a:prstGeom>
          <a:gradFill rotWithShape="1">
            <a:gsLst>
              <a:gs pos="0">
                <a:srgbClr val="D4B098"/>
              </a:gs>
              <a:gs pos="100000">
                <a:srgbClr val="FFFFAB"/>
              </a:gs>
            </a:gsLst>
            <a:lin ang="5400000" scaled="1"/>
          </a:gradFill>
          <a:ln w="9525">
            <a:solidFill>
              <a:srgbClr val="D53509"/>
            </a:solid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spcBef>
                <a:spcPct val="50000"/>
              </a:spcBef>
            </a:pPr>
            <a:r>
              <a:rPr lang="en-US" sz="1200" b="1" dirty="0"/>
              <a:t>IN LEXINGTON 8 COLONISTS WERE KILLED. IN CONCORD 73 BRITISH TROOPS WERE KILLED AND 93 COLONISTS WERE KILLED. </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5DACA5A2-AA3D-954F-8855-3A02D0393E83}" type="slidenum">
              <a:rPr lang="en-US" b="1"/>
              <a:pPr/>
              <a:t>18</a:t>
            </a:fld>
            <a:endParaRPr lang="en-US" b="1"/>
          </a:p>
        </p:txBody>
      </p:sp>
      <p:pic>
        <p:nvPicPr>
          <p:cNvPr id="71682" name="Picture 2" descr="second continental congress"/>
          <p:cNvPicPr>
            <a:picLocks noChangeAspect="1" noChangeArrowheads="1"/>
          </p:cNvPicPr>
          <p:nvPr/>
        </p:nvPicPr>
        <p:blipFill>
          <a:blip r:embed="rId3"/>
          <a:srcRect t="11143"/>
          <a:stretch>
            <a:fillRect/>
          </a:stretch>
        </p:blipFill>
        <p:spPr bwMode="auto">
          <a:xfrm>
            <a:off x="1524000" y="3263900"/>
            <a:ext cx="6019800" cy="3500438"/>
          </a:xfrm>
          <a:prstGeom prst="rect">
            <a:avLst/>
          </a:prstGeom>
          <a:noFill/>
          <a:ln w="9525">
            <a:solidFill>
              <a:srgbClr val="D53509"/>
            </a:solidFill>
            <a:miter lim="800000"/>
            <a:headEnd/>
            <a:tailEnd/>
          </a:ln>
          <a:effectLst>
            <a:outerShdw blurRad="50800" dist="38100" dir="2700000">
              <a:srgbClr val="000000">
                <a:alpha val="43000"/>
              </a:srgbClr>
            </a:outerShdw>
          </a:effectLst>
        </p:spPr>
      </p:pic>
      <p:sp>
        <p:nvSpPr>
          <p:cNvPr id="71683" name="Text Box 3"/>
          <p:cNvSpPr txBox="1">
            <a:spLocks noChangeArrowheads="1"/>
          </p:cNvSpPr>
          <p:nvPr/>
        </p:nvSpPr>
        <p:spPr bwMode="auto">
          <a:xfrm>
            <a:off x="76200" y="76200"/>
            <a:ext cx="8915400" cy="2862322"/>
          </a:xfrm>
          <a:prstGeom prst="rect">
            <a:avLst/>
          </a:prstGeom>
          <a:gradFill rotWithShape="1">
            <a:gsLst>
              <a:gs pos="0">
                <a:srgbClr val="D8C9FB"/>
              </a:gs>
              <a:gs pos="100000">
                <a:srgbClr val="D4B098"/>
              </a:gs>
            </a:gsLst>
            <a:lin ang="5400000" scaled="1"/>
          </a:gra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000" b="1" dirty="0"/>
              <a:t>IN RESPONSE TO THE BLOODSHED THE </a:t>
            </a:r>
            <a:r>
              <a:rPr lang="en-US" sz="2000" b="1" dirty="0">
                <a:solidFill>
                  <a:srgbClr val="006600"/>
                </a:solidFill>
              </a:rPr>
              <a:t>SECOND CONTINENTAL CONGRESS</a:t>
            </a:r>
            <a:r>
              <a:rPr lang="en-US" sz="2000" b="1" dirty="0"/>
              <a:t> WAS CALLED IN PHILADELPHIA IN MAY 1775. THEY SENT A PETITION TO THE KING THAT BLAMED PARLIAMENT FOR THE PROBLEMS IN THE COLONIES AND ASKED HIM FOR RESOLUTION. THE CONGRESS RAISED AN ARMY OF 20,000 MEN AND ELECTED GEORGE WASHINGTON AS THE COMMANDER IN CHIEF OF THE MILITARY. LATER THEY SENT DELEGATES TO NEGOTIATE WITH NATIVE AMERICANS, SET UP A POST OFFICE, SOUGHT FOREIGN AID, SIGNED THE DECLARATION OF INDEPENDENCE, SERVED AS THE GOVERNMENT DURING THE WAR AND ULTIMATELY WROTE THE ARTICLES OF CONFEDERATION. </a:t>
            </a:r>
            <a:endParaRPr lang="en-US" sz="2000" b="1" dirty="0">
              <a:latin typeface="Arial" pitchFamily="-111"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4D0AA93D-A271-9B42-BDAB-6311A8D41BB7}" type="slidenum">
              <a:rPr lang="en-US" b="1"/>
              <a:pPr/>
              <a:t>19</a:t>
            </a:fld>
            <a:endParaRPr lang="en-US" b="1"/>
          </a:p>
        </p:txBody>
      </p:sp>
      <p:pic>
        <p:nvPicPr>
          <p:cNvPr id="73730" name="Picture 2" descr="battle of bunker hill"/>
          <p:cNvPicPr>
            <a:picLocks noChangeAspect="1" noChangeArrowheads="1"/>
          </p:cNvPicPr>
          <p:nvPr/>
        </p:nvPicPr>
        <p:blipFill>
          <a:blip r:embed="rId3"/>
          <a:srcRect/>
          <a:stretch>
            <a:fillRect/>
          </a:stretch>
        </p:blipFill>
        <p:spPr bwMode="auto">
          <a:xfrm>
            <a:off x="4876800" y="1295400"/>
            <a:ext cx="3733800" cy="2719388"/>
          </a:xfrm>
          <a:prstGeom prst="rect">
            <a:avLst/>
          </a:prstGeom>
          <a:noFill/>
          <a:ln w="9525">
            <a:solidFill>
              <a:srgbClr val="D53509"/>
            </a:solidFill>
            <a:miter lim="800000"/>
            <a:headEnd/>
            <a:tailEnd/>
          </a:ln>
          <a:effectLst>
            <a:outerShdw blurRad="50800" dist="38100" dir="2700000">
              <a:srgbClr val="000000">
                <a:alpha val="43000"/>
              </a:srgbClr>
            </a:outerShdw>
          </a:effectLst>
        </p:spPr>
      </p:pic>
      <p:sp>
        <p:nvSpPr>
          <p:cNvPr id="73731" name="Text Box 3"/>
          <p:cNvSpPr txBox="1">
            <a:spLocks noChangeArrowheads="1"/>
          </p:cNvSpPr>
          <p:nvPr/>
        </p:nvSpPr>
        <p:spPr bwMode="auto">
          <a:xfrm>
            <a:off x="1143000" y="1647825"/>
            <a:ext cx="2514600" cy="1200328"/>
          </a:xfrm>
          <a:prstGeom prst="rect">
            <a:avLst/>
          </a:prstGeom>
          <a:solidFill>
            <a:srgbClr val="F8F8AC"/>
          </a:soli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400" b="1"/>
              <a:t>BATTLE OF BUNKER HILL           JUNE 1775</a:t>
            </a:r>
          </a:p>
        </p:txBody>
      </p:sp>
      <p:pic>
        <p:nvPicPr>
          <p:cNvPr id="73732" name="Picture 4" descr="BUNKER HILL NARA"/>
          <p:cNvPicPr>
            <a:picLocks noChangeAspect="1" noChangeArrowheads="1"/>
          </p:cNvPicPr>
          <p:nvPr/>
        </p:nvPicPr>
        <p:blipFill>
          <a:blip r:embed="rId4"/>
          <a:srcRect/>
          <a:stretch>
            <a:fillRect/>
          </a:stretch>
        </p:blipFill>
        <p:spPr bwMode="auto">
          <a:xfrm>
            <a:off x="228600" y="3770313"/>
            <a:ext cx="4191000" cy="2782887"/>
          </a:xfrm>
          <a:prstGeom prst="rect">
            <a:avLst/>
          </a:prstGeom>
          <a:noFill/>
          <a:ln w="9525">
            <a:solidFill>
              <a:srgbClr val="D53509"/>
            </a:solidFill>
            <a:miter lim="800000"/>
            <a:headEnd/>
            <a:tailEnd/>
          </a:ln>
          <a:effectLst>
            <a:outerShdw blurRad="50800" dist="38100" dir="2700000">
              <a:srgbClr val="000000">
                <a:alpha val="43000"/>
              </a:srgbClr>
            </a:outerShdw>
          </a:effectLst>
        </p:spPr>
      </p:pic>
      <p:pic>
        <p:nvPicPr>
          <p:cNvPr id="73733" name="Picture 5" descr="BUNKER HILL2"/>
          <p:cNvPicPr>
            <a:picLocks noChangeAspect="1" noChangeArrowheads="1"/>
          </p:cNvPicPr>
          <p:nvPr/>
        </p:nvPicPr>
        <p:blipFill>
          <a:blip r:embed="rId5"/>
          <a:srcRect/>
          <a:stretch>
            <a:fillRect/>
          </a:stretch>
        </p:blipFill>
        <p:spPr bwMode="auto">
          <a:xfrm>
            <a:off x="5029200" y="4343400"/>
            <a:ext cx="3581400" cy="2406650"/>
          </a:xfrm>
          <a:prstGeom prst="rect">
            <a:avLst/>
          </a:prstGeom>
          <a:noFill/>
          <a:ln w="9525">
            <a:solidFill>
              <a:srgbClr val="D53509"/>
            </a:solidFill>
            <a:miter lim="800000"/>
            <a:headEnd/>
            <a:tailEnd/>
          </a:ln>
          <a:effectLst>
            <a:outerShdw blurRad="50800" dist="38100" dir="2700000">
              <a:srgbClr val="000000">
                <a:alpha val="43000"/>
              </a:srgbClr>
            </a:outerShdw>
          </a:effectLst>
        </p:spPr>
      </p:pic>
      <p:sp>
        <p:nvSpPr>
          <p:cNvPr id="73734" name="Text Box 6"/>
          <p:cNvSpPr txBox="1">
            <a:spLocks noChangeArrowheads="1"/>
          </p:cNvSpPr>
          <p:nvPr/>
        </p:nvSpPr>
        <p:spPr bwMode="auto">
          <a:xfrm>
            <a:off x="533400" y="304800"/>
            <a:ext cx="7543800" cy="831850"/>
          </a:xfrm>
          <a:prstGeom prst="rect">
            <a:avLst/>
          </a:prstGeom>
          <a:solidFill>
            <a:srgbClr val="E9D683"/>
          </a:soli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400" b="1"/>
              <a:t>THE KING REJECTED THE PETITION AND SENT MORE TROOPS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4E330FAF-BC13-9E4F-B05D-A4081B358647}" type="slidenum">
              <a:rPr lang="en-US" b="1"/>
              <a:pPr/>
              <a:t>2</a:t>
            </a:fld>
            <a:endParaRPr lang="en-US" b="1"/>
          </a:p>
        </p:txBody>
      </p:sp>
      <p:grpSp>
        <p:nvGrpSpPr>
          <p:cNvPr id="2" name="Group 2"/>
          <p:cNvGrpSpPr>
            <a:grpSpLocks noChangeAspect="1"/>
          </p:cNvGrpSpPr>
          <p:nvPr/>
        </p:nvGrpSpPr>
        <p:grpSpPr bwMode="auto">
          <a:xfrm>
            <a:off x="0" y="0"/>
            <a:ext cx="9144000" cy="6858000"/>
            <a:chOff x="1440" y="48"/>
            <a:chExt cx="5760" cy="4320"/>
          </a:xfrm>
          <a:effectLst>
            <a:outerShdw blurRad="50800" dist="38100" dir="2700000">
              <a:srgbClr val="000000">
                <a:alpha val="43000"/>
              </a:srgbClr>
            </a:outerShdw>
          </a:effectLst>
        </p:grpSpPr>
        <p:sp>
          <p:nvSpPr>
            <p:cNvPr id="50179" name="AutoShape 3"/>
            <p:cNvSpPr>
              <a:spLocks noChangeAspect="1" noChangeArrowheads="1" noTextEdit="1"/>
            </p:cNvSpPr>
            <p:nvPr/>
          </p:nvSpPr>
          <p:spPr bwMode="auto">
            <a:xfrm>
              <a:off x="1440" y="48"/>
              <a:ext cx="5760" cy="4320"/>
            </a:xfrm>
            <a:prstGeom prst="rect">
              <a:avLst/>
            </a:prstGeom>
            <a:noFill/>
            <a:ln w="9525">
              <a:noFill/>
              <a:miter lim="800000"/>
              <a:headEnd/>
              <a:tailEnd/>
            </a:ln>
          </p:spPr>
          <p:txBody>
            <a:bodyPr>
              <a:prstTxWarp prst="textNoShape">
                <a:avLst/>
              </a:prstTxWarp>
            </a:bodyPr>
            <a:lstStyle/>
            <a:p>
              <a:endParaRPr lang="en-US" b="1"/>
            </a:p>
          </p:txBody>
        </p:sp>
        <p:sp>
          <p:nvSpPr>
            <p:cNvPr id="50180" name="_s50180"/>
            <p:cNvSpPr>
              <a:spLocks noChangeShapeType="1"/>
            </p:cNvSpPr>
            <p:nvPr/>
          </p:nvSpPr>
          <p:spPr bwMode="auto">
            <a:xfrm flipH="1">
              <a:off x="3456" y="2352"/>
              <a:ext cx="288" cy="192"/>
            </a:xfrm>
            <a:prstGeom prst="line">
              <a:avLst/>
            </a:prstGeom>
            <a:noFill/>
            <a:ln w="28575">
              <a:solidFill>
                <a:schemeClr val="tx1"/>
              </a:solidFill>
              <a:round/>
              <a:headEnd/>
              <a:tailEnd/>
            </a:ln>
          </p:spPr>
          <p:txBody>
            <a:bodyPr anchor="ctr">
              <a:prstTxWarp prst="textNoShape">
                <a:avLst/>
              </a:prstTxWarp>
            </a:bodyPr>
            <a:lstStyle/>
            <a:p>
              <a:endParaRPr lang="en-US" b="1"/>
            </a:p>
          </p:txBody>
        </p:sp>
        <p:sp>
          <p:nvSpPr>
            <p:cNvPr id="50181" name="_s50181"/>
            <p:cNvSpPr>
              <a:spLocks noChangeShapeType="1"/>
            </p:cNvSpPr>
            <p:nvPr/>
          </p:nvSpPr>
          <p:spPr bwMode="auto">
            <a:xfrm>
              <a:off x="4320" y="2592"/>
              <a:ext cx="1" cy="432"/>
            </a:xfrm>
            <a:prstGeom prst="line">
              <a:avLst/>
            </a:prstGeom>
            <a:noFill/>
            <a:ln w="28575">
              <a:solidFill>
                <a:schemeClr val="tx1"/>
              </a:solidFill>
              <a:round/>
              <a:headEnd/>
              <a:tailEnd/>
            </a:ln>
          </p:spPr>
          <p:txBody>
            <a:bodyPr anchor="ctr">
              <a:prstTxWarp prst="textNoShape">
                <a:avLst/>
              </a:prstTxWarp>
            </a:bodyPr>
            <a:lstStyle/>
            <a:p>
              <a:endParaRPr lang="en-US" b="1"/>
            </a:p>
          </p:txBody>
        </p:sp>
        <p:sp>
          <p:nvSpPr>
            <p:cNvPr id="50182" name="_s50182"/>
            <p:cNvSpPr>
              <a:spLocks noChangeShapeType="1"/>
            </p:cNvSpPr>
            <p:nvPr/>
          </p:nvSpPr>
          <p:spPr bwMode="auto">
            <a:xfrm flipH="1" flipV="1">
              <a:off x="3264" y="1488"/>
              <a:ext cx="585" cy="218"/>
            </a:xfrm>
            <a:prstGeom prst="line">
              <a:avLst/>
            </a:prstGeom>
            <a:noFill/>
            <a:ln w="28575">
              <a:solidFill>
                <a:schemeClr val="tx1"/>
              </a:solidFill>
              <a:round/>
              <a:headEnd/>
              <a:tailEnd/>
            </a:ln>
          </p:spPr>
          <p:txBody>
            <a:bodyPr anchor="ctr">
              <a:prstTxWarp prst="textNoShape">
                <a:avLst/>
              </a:prstTxWarp>
            </a:bodyPr>
            <a:lstStyle/>
            <a:p>
              <a:endParaRPr lang="en-US" b="1"/>
            </a:p>
          </p:txBody>
        </p:sp>
        <p:sp>
          <p:nvSpPr>
            <p:cNvPr id="50183" name="_s50183"/>
            <p:cNvSpPr>
              <a:spLocks noChangeArrowheads="1"/>
            </p:cNvSpPr>
            <p:nvPr/>
          </p:nvSpPr>
          <p:spPr bwMode="auto">
            <a:xfrm>
              <a:off x="1488" y="2352"/>
              <a:ext cx="2064" cy="684"/>
            </a:xfrm>
            <a:prstGeom prst="ellipse">
              <a:avLst/>
            </a:prstGeom>
            <a:gradFill rotWithShape="1">
              <a:gsLst>
                <a:gs pos="0">
                  <a:srgbClr val="000082">
                    <a:alpha val="39000"/>
                  </a:srgbClr>
                </a:gs>
                <a:gs pos="30000">
                  <a:srgbClr val="66008F">
                    <a:alpha val="37800"/>
                  </a:srgbClr>
                </a:gs>
                <a:gs pos="64999">
                  <a:srgbClr val="BA0066">
                    <a:alpha val="36400"/>
                  </a:srgbClr>
                </a:gs>
                <a:gs pos="89999">
                  <a:srgbClr val="FF0000">
                    <a:alpha val="35401"/>
                  </a:srgbClr>
                </a:gs>
                <a:gs pos="100000">
                  <a:srgbClr val="FF8200">
                    <a:alpha val="35001"/>
                  </a:srgbClr>
                </a:gs>
              </a:gsLst>
              <a:lin ang="5400000" scaled="1"/>
            </a:gradFill>
            <a:ln w="9525">
              <a:solidFill>
                <a:schemeClr val="tx1"/>
              </a:solidFill>
              <a:round/>
              <a:headEnd/>
              <a:tailEnd/>
            </a:ln>
          </p:spPr>
          <p:txBody>
            <a:bodyPr wrap="none" anchor="ctr">
              <a:prstTxWarp prst="textNoShape">
                <a:avLst/>
              </a:prstTxWarp>
            </a:bodyPr>
            <a:lstStyle/>
            <a:p>
              <a:pPr algn="ctr"/>
              <a:r>
                <a:rPr lang="en-US" b="1"/>
                <a:t>FRENCH AND</a:t>
              </a:r>
            </a:p>
            <a:p>
              <a:pPr algn="ctr"/>
              <a:r>
                <a:rPr lang="en-US" b="1"/>
                <a:t>INDIAN WAR</a:t>
              </a:r>
            </a:p>
          </p:txBody>
        </p:sp>
        <p:sp>
          <p:nvSpPr>
            <p:cNvPr id="50184" name="_s50184"/>
            <p:cNvSpPr>
              <a:spLocks noChangeArrowheads="1"/>
            </p:cNvSpPr>
            <p:nvPr/>
          </p:nvSpPr>
          <p:spPr bwMode="auto">
            <a:xfrm>
              <a:off x="2976" y="3024"/>
              <a:ext cx="2640" cy="1008"/>
            </a:xfrm>
            <a:prstGeom prst="ellipse">
              <a:avLst/>
            </a:prstGeom>
            <a:gradFill rotWithShape="1">
              <a:gsLst>
                <a:gs pos="0">
                  <a:srgbClr val="DDEBCF">
                    <a:alpha val="31000"/>
                  </a:srgbClr>
                </a:gs>
                <a:gs pos="50000">
                  <a:srgbClr val="9CB86E">
                    <a:alpha val="35000"/>
                  </a:srgbClr>
                </a:gs>
                <a:gs pos="100000">
                  <a:srgbClr val="156B13">
                    <a:alpha val="39000"/>
                  </a:srgbClr>
                </a:gs>
              </a:gsLst>
              <a:lin ang="5400000" scaled="1"/>
            </a:gradFill>
            <a:ln w="9525">
              <a:solidFill>
                <a:schemeClr val="tx1"/>
              </a:solidFill>
              <a:round/>
              <a:headEnd/>
              <a:tailEnd/>
            </a:ln>
          </p:spPr>
          <p:txBody>
            <a:bodyPr wrap="none" anchor="ctr">
              <a:prstTxWarp prst="textNoShape">
                <a:avLst/>
              </a:prstTxWarp>
            </a:bodyPr>
            <a:lstStyle/>
            <a:p>
              <a:pPr algn="ctr"/>
              <a:r>
                <a:rPr lang="en-US" b="1"/>
                <a:t>POPULATION </a:t>
              </a:r>
            </a:p>
            <a:p>
              <a:pPr algn="ctr"/>
              <a:r>
                <a:rPr lang="en-US" b="1"/>
                <a:t>EXPLOSION AND EXPERIENCES</a:t>
              </a:r>
            </a:p>
            <a:p>
              <a:pPr algn="ctr"/>
              <a:r>
                <a:rPr lang="en-US" b="1"/>
                <a:t>OF COLONIAL SELF-RULE</a:t>
              </a:r>
            </a:p>
          </p:txBody>
        </p:sp>
        <p:sp>
          <p:nvSpPr>
            <p:cNvPr id="50185" name="_s50185"/>
            <p:cNvSpPr>
              <a:spLocks noChangeArrowheads="1"/>
            </p:cNvSpPr>
            <p:nvPr/>
          </p:nvSpPr>
          <p:spPr bwMode="auto">
            <a:xfrm>
              <a:off x="5275" y="2208"/>
              <a:ext cx="1781" cy="684"/>
            </a:xfrm>
            <a:prstGeom prst="ellipse">
              <a:avLst/>
            </a:prstGeom>
            <a:gradFill rotWithShape="1">
              <a:gsLst>
                <a:gs pos="0">
                  <a:srgbClr val="03D4A8">
                    <a:alpha val="39000"/>
                  </a:srgbClr>
                </a:gs>
                <a:gs pos="25000">
                  <a:srgbClr val="21D6E0">
                    <a:alpha val="40000"/>
                  </a:srgbClr>
                </a:gs>
                <a:gs pos="75000">
                  <a:srgbClr val="0087E6">
                    <a:alpha val="41999"/>
                  </a:srgbClr>
                </a:gs>
                <a:gs pos="100000">
                  <a:srgbClr val="005CBF">
                    <a:alpha val="42999"/>
                  </a:srgbClr>
                </a:gs>
              </a:gsLst>
              <a:lin ang="5400000" scaled="1"/>
            </a:gradFill>
            <a:ln w="9525">
              <a:solidFill>
                <a:schemeClr val="tx1"/>
              </a:solidFill>
              <a:round/>
              <a:headEnd/>
              <a:tailEnd/>
            </a:ln>
          </p:spPr>
          <p:txBody>
            <a:bodyPr wrap="none" anchor="ctr">
              <a:prstTxWarp prst="textNoShape">
                <a:avLst/>
              </a:prstTxWarp>
            </a:bodyPr>
            <a:lstStyle/>
            <a:p>
              <a:pPr algn="ctr"/>
              <a:r>
                <a:rPr lang="en-US" b="1"/>
                <a:t>GREAT </a:t>
              </a:r>
            </a:p>
            <a:p>
              <a:pPr algn="ctr"/>
              <a:r>
                <a:rPr lang="en-US" b="1"/>
                <a:t>AWAKENING</a:t>
              </a:r>
            </a:p>
          </p:txBody>
        </p:sp>
        <p:sp>
          <p:nvSpPr>
            <p:cNvPr id="50186" name="_s50186"/>
            <p:cNvSpPr>
              <a:spLocks noChangeShapeType="1"/>
            </p:cNvSpPr>
            <p:nvPr/>
          </p:nvSpPr>
          <p:spPr bwMode="auto">
            <a:xfrm>
              <a:off x="4983" y="2378"/>
              <a:ext cx="297" cy="171"/>
            </a:xfrm>
            <a:prstGeom prst="line">
              <a:avLst/>
            </a:prstGeom>
            <a:noFill/>
            <a:ln w="28575">
              <a:solidFill>
                <a:schemeClr val="tx1"/>
              </a:solidFill>
              <a:round/>
              <a:headEnd/>
              <a:tailEnd/>
            </a:ln>
          </p:spPr>
          <p:txBody>
            <a:bodyPr anchor="ctr">
              <a:prstTxWarp prst="textNoShape">
                <a:avLst/>
              </a:prstTxWarp>
            </a:bodyPr>
            <a:lstStyle/>
            <a:p>
              <a:endParaRPr lang="en-US" b="1"/>
            </a:p>
          </p:txBody>
        </p:sp>
        <p:sp>
          <p:nvSpPr>
            <p:cNvPr id="50187" name="_s50187"/>
            <p:cNvSpPr>
              <a:spLocks noChangeArrowheads="1"/>
            </p:cNvSpPr>
            <p:nvPr/>
          </p:nvSpPr>
          <p:spPr bwMode="auto">
            <a:xfrm>
              <a:off x="1488" y="912"/>
              <a:ext cx="2045" cy="934"/>
            </a:xfrm>
            <a:prstGeom prst="ellipse">
              <a:avLst/>
            </a:prstGeom>
            <a:gradFill rotWithShape="1">
              <a:gsLst>
                <a:gs pos="0">
                  <a:srgbClr val="F2DBAC"/>
                </a:gs>
                <a:gs pos="100000">
                  <a:srgbClr val="F8FAA4"/>
                </a:gs>
              </a:gsLst>
              <a:lin ang="5400000" scaled="1"/>
            </a:gradFill>
            <a:ln w="9525">
              <a:solidFill>
                <a:schemeClr val="tx1"/>
              </a:solidFill>
              <a:round/>
              <a:headEnd/>
              <a:tailEnd/>
            </a:ln>
          </p:spPr>
          <p:txBody>
            <a:bodyPr wrap="none" anchor="ctr">
              <a:prstTxWarp prst="textNoShape">
                <a:avLst/>
              </a:prstTxWarp>
            </a:bodyPr>
            <a:lstStyle/>
            <a:p>
              <a:pPr algn="ctr"/>
              <a:r>
                <a:rPr lang="en-US" b="1"/>
                <a:t>RESTRICTIVE </a:t>
              </a:r>
            </a:p>
            <a:p>
              <a:pPr algn="ctr"/>
              <a:r>
                <a:rPr lang="en-US" b="1"/>
                <a:t>LAWS </a:t>
              </a:r>
            </a:p>
            <a:p>
              <a:pPr algn="ctr"/>
              <a:r>
                <a:rPr lang="en-US" b="1"/>
                <a:t>PASSED</a:t>
              </a:r>
            </a:p>
            <a:p>
              <a:pPr algn="ctr"/>
              <a:r>
                <a:rPr lang="en-US" b="1"/>
                <a:t>BY BRITISH </a:t>
              </a:r>
            </a:p>
          </p:txBody>
        </p:sp>
        <p:sp>
          <p:nvSpPr>
            <p:cNvPr id="50188" name="_s50188"/>
            <p:cNvSpPr>
              <a:spLocks noChangeShapeType="1"/>
            </p:cNvSpPr>
            <p:nvPr/>
          </p:nvSpPr>
          <p:spPr bwMode="auto">
            <a:xfrm flipV="1">
              <a:off x="4936" y="1556"/>
              <a:ext cx="296" cy="172"/>
            </a:xfrm>
            <a:prstGeom prst="line">
              <a:avLst/>
            </a:prstGeom>
            <a:noFill/>
            <a:ln w="28575">
              <a:solidFill>
                <a:schemeClr val="tx1"/>
              </a:solidFill>
              <a:round/>
              <a:headEnd/>
              <a:tailEnd/>
            </a:ln>
          </p:spPr>
          <p:txBody>
            <a:bodyPr anchor="ctr">
              <a:prstTxWarp prst="textNoShape">
                <a:avLst/>
              </a:prstTxWarp>
            </a:bodyPr>
            <a:lstStyle/>
            <a:p>
              <a:endParaRPr lang="en-US" b="1"/>
            </a:p>
          </p:txBody>
        </p:sp>
        <p:sp>
          <p:nvSpPr>
            <p:cNvPr id="50189" name="_s50189"/>
            <p:cNvSpPr>
              <a:spLocks noChangeArrowheads="1"/>
            </p:cNvSpPr>
            <p:nvPr/>
          </p:nvSpPr>
          <p:spPr bwMode="auto">
            <a:xfrm>
              <a:off x="5106" y="1044"/>
              <a:ext cx="1998" cy="684"/>
            </a:xfrm>
            <a:prstGeom prst="ellipse">
              <a:avLst/>
            </a:prstGeom>
            <a:gradFill rotWithShape="1">
              <a:gsLst>
                <a:gs pos="0">
                  <a:srgbClr val="FC9FCB">
                    <a:alpha val="39000"/>
                  </a:srgbClr>
                </a:gs>
                <a:gs pos="13000">
                  <a:srgbClr val="F8B049">
                    <a:alpha val="39520"/>
                  </a:srgbClr>
                </a:gs>
                <a:gs pos="21001">
                  <a:srgbClr val="F8B049">
                    <a:alpha val="39840"/>
                  </a:srgbClr>
                </a:gs>
                <a:gs pos="63000">
                  <a:srgbClr val="FEE7F2">
                    <a:alpha val="41520"/>
                  </a:srgbClr>
                </a:gs>
                <a:gs pos="67000">
                  <a:srgbClr val="F952A0">
                    <a:alpha val="41679"/>
                  </a:srgbClr>
                </a:gs>
                <a:gs pos="69000">
                  <a:srgbClr val="C50849">
                    <a:alpha val="41759"/>
                  </a:srgbClr>
                </a:gs>
                <a:gs pos="82001">
                  <a:srgbClr val="B43E85">
                    <a:alpha val="42279"/>
                  </a:srgbClr>
                </a:gs>
                <a:gs pos="100000">
                  <a:srgbClr val="F8B049">
                    <a:alpha val="42999"/>
                  </a:srgbClr>
                </a:gs>
              </a:gsLst>
              <a:lin ang="5400000" scaled="1"/>
            </a:gradFill>
            <a:ln w="9525">
              <a:solidFill>
                <a:schemeClr val="tx1"/>
              </a:solidFill>
              <a:round/>
              <a:headEnd/>
              <a:tailEnd/>
            </a:ln>
          </p:spPr>
          <p:txBody>
            <a:bodyPr wrap="none" anchor="ctr">
              <a:prstTxWarp prst="textNoShape">
                <a:avLst/>
              </a:prstTxWarp>
            </a:bodyPr>
            <a:lstStyle/>
            <a:p>
              <a:pPr algn="ctr"/>
              <a:r>
                <a:rPr lang="en-US" b="1"/>
                <a:t>ENLIGHTENMENT </a:t>
              </a:r>
            </a:p>
            <a:p>
              <a:pPr algn="ctr"/>
              <a:r>
                <a:rPr lang="en-US" b="1"/>
                <a:t>IDEAS</a:t>
              </a:r>
            </a:p>
          </p:txBody>
        </p:sp>
        <p:sp>
          <p:nvSpPr>
            <p:cNvPr id="50190" name="_s50190"/>
            <p:cNvSpPr>
              <a:spLocks noChangeShapeType="1"/>
            </p:cNvSpPr>
            <p:nvPr/>
          </p:nvSpPr>
          <p:spPr bwMode="auto">
            <a:xfrm flipV="1">
              <a:off x="4320" y="960"/>
              <a:ext cx="1" cy="582"/>
            </a:xfrm>
            <a:prstGeom prst="line">
              <a:avLst/>
            </a:prstGeom>
            <a:noFill/>
            <a:ln w="28575">
              <a:solidFill>
                <a:schemeClr val="tx1"/>
              </a:solidFill>
              <a:round/>
              <a:headEnd/>
              <a:tailEnd/>
            </a:ln>
          </p:spPr>
          <p:txBody>
            <a:bodyPr anchor="ctr">
              <a:prstTxWarp prst="textNoShape">
                <a:avLst/>
              </a:prstTxWarp>
            </a:bodyPr>
            <a:lstStyle/>
            <a:p>
              <a:endParaRPr lang="en-US" b="1"/>
            </a:p>
          </p:txBody>
        </p:sp>
        <p:sp>
          <p:nvSpPr>
            <p:cNvPr id="50191" name="_s50191"/>
            <p:cNvSpPr>
              <a:spLocks noChangeArrowheads="1"/>
            </p:cNvSpPr>
            <p:nvPr/>
          </p:nvSpPr>
          <p:spPr bwMode="auto">
            <a:xfrm>
              <a:off x="3018" y="288"/>
              <a:ext cx="2646" cy="816"/>
            </a:xfrm>
            <a:prstGeom prst="ellipse">
              <a:avLst/>
            </a:prstGeom>
            <a:gradFill rotWithShape="1">
              <a:gsLst>
                <a:gs pos="0">
                  <a:srgbClr val="F1DAAD"/>
                </a:gs>
                <a:gs pos="100000">
                  <a:srgbClr val="D8E5E8"/>
                </a:gs>
              </a:gsLst>
              <a:lin ang="5400000" scaled="1"/>
            </a:gradFill>
            <a:ln w="9525">
              <a:solidFill>
                <a:schemeClr val="tx1"/>
              </a:solidFill>
              <a:round/>
              <a:headEnd/>
              <a:tailEnd/>
            </a:ln>
          </p:spPr>
          <p:txBody>
            <a:bodyPr wrap="none" anchor="ctr">
              <a:prstTxWarp prst="textNoShape">
                <a:avLst/>
              </a:prstTxWarp>
            </a:bodyPr>
            <a:lstStyle/>
            <a:p>
              <a:pPr algn="ctr"/>
              <a:r>
                <a:rPr lang="en-US" b="1" dirty="0"/>
                <a:t>MERCANTILISM </a:t>
              </a:r>
            </a:p>
          </p:txBody>
        </p:sp>
        <p:sp>
          <p:nvSpPr>
            <p:cNvPr id="50192" name="_s50192"/>
            <p:cNvSpPr>
              <a:spLocks noChangeArrowheads="1"/>
            </p:cNvSpPr>
            <p:nvPr/>
          </p:nvSpPr>
          <p:spPr bwMode="auto">
            <a:xfrm>
              <a:off x="3498" y="1536"/>
              <a:ext cx="1638" cy="1062"/>
            </a:xfrm>
            <a:prstGeom prst="ellipse">
              <a:avLst/>
            </a:prstGeom>
            <a:gradFill rotWithShape="1">
              <a:gsLst>
                <a:gs pos="0">
                  <a:srgbClr val="CCDFBF"/>
                </a:gs>
                <a:gs pos="100000">
                  <a:srgbClr val="FFB39B"/>
                </a:gs>
              </a:gsLst>
              <a:lin ang="5400000" scaled="1"/>
            </a:gradFill>
            <a:ln w="9525">
              <a:solidFill>
                <a:srgbClr val="CC3300"/>
              </a:solidFill>
              <a:round/>
              <a:headEnd/>
              <a:tailEnd/>
            </a:ln>
          </p:spPr>
          <p:txBody>
            <a:bodyPr wrap="none" anchor="ctr">
              <a:prstTxWarp prst="textNoShape">
                <a:avLst/>
              </a:prstTxWarp>
            </a:bodyPr>
            <a:lstStyle/>
            <a:p>
              <a:pPr algn="ctr"/>
              <a:r>
                <a:rPr lang="en-US" b="1"/>
                <a:t>CAUSES OF </a:t>
              </a:r>
            </a:p>
            <a:p>
              <a:pPr algn="ctr"/>
              <a:r>
                <a:rPr lang="en-US" b="1"/>
                <a:t>AMERICAN </a:t>
              </a:r>
            </a:p>
            <a:p>
              <a:pPr algn="ctr"/>
              <a:r>
                <a:rPr lang="en-US" b="1"/>
                <a:t>INDEPENDENCE </a:t>
              </a:r>
            </a:p>
            <a:p>
              <a:pPr algn="ctr"/>
              <a:r>
                <a:rPr lang="en-US" b="1"/>
                <a:t>MOVEMENT</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26935356-BB04-AC40-AFAE-AB2F15F81B8B}" type="slidenum">
              <a:rPr lang="en-US" b="1"/>
              <a:pPr/>
              <a:t>20</a:t>
            </a:fld>
            <a:endParaRPr lang="en-US" b="1"/>
          </a:p>
        </p:txBody>
      </p:sp>
      <p:graphicFrame>
        <p:nvGraphicFramePr>
          <p:cNvPr id="75778" name="Group 2"/>
          <p:cNvGraphicFramePr>
            <a:graphicFrameLocks noGrp="1"/>
          </p:cNvGraphicFramePr>
          <p:nvPr/>
        </p:nvGraphicFramePr>
        <p:xfrm>
          <a:off x="304800" y="914400"/>
          <a:ext cx="8458200" cy="5821679"/>
        </p:xfrm>
        <a:graphic>
          <a:graphicData uri="http://schemas.openxmlformats.org/drawingml/2006/table">
            <a:tbl>
              <a:tblPr/>
              <a:tblGrid>
                <a:gridCol w="4229100"/>
                <a:gridCol w="4229100"/>
              </a:tblGrid>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CC3300"/>
                          </a:solidFill>
                          <a:effectLst/>
                          <a:latin typeface="Verdana" pitchFamily="-111" charset="0"/>
                        </a:rPr>
                        <a:t>COLONISTS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A7FF">
                        <a:alpha val="3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accent2"/>
                          </a:solidFill>
                          <a:effectLst/>
                          <a:latin typeface="Verdana" pitchFamily="-111" charset="0"/>
                        </a:rPr>
                        <a:t>BRITISH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a:ln>
                            <a:noFill/>
                          </a:ln>
                          <a:solidFill>
                            <a:schemeClr val="tx1"/>
                          </a:solidFill>
                          <a:effectLst/>
                          <a:latin typeface="Verdana" pitchFamily="-111" charset="0"/>
                        </a:rPr>
                        <a:t>STRENGTHS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A7FF">
                        <a:alpha val="3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a:ln>
                            <a:noFill/>
                          </a:ln>
                          <a:solidFill>
                            <a:schemeClr val="tx1"/>
                          </a:solidFill>
                          <a:effectLst/>
                          <a:latin typeface="Verdana" pitchFamily="-111" charset="0"/>
                        </a:rPr>
                        <a:t>STRENGTHS</a:t>
                      </a:r>
                      <a:endParaRPr kumimoji="0" lang="en-US" sz="2400" b="0" i="0" u="sng" strike="noStrike" cap="none" normalizeH="0" baseline="0">
                        <a:ln>
                          <a:noFill/>
                        </a:ln>
                        <a:solidFill>
                          <a:schemeClr val="tx1"/>
                        </a:solidFill>
                        <a:effectLst/>
                        <a:latin typeface="Verdana"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CC3300"/>
                          </a:solidFill>
                          <a:effectLst/>
                          <a:latin typeface="Verdana" pitchFamily="-111" charset="0"/>
                        </a:rPr>
                        <a:t>STRONG MILITARY LEADERS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A7FF">
                        <a:alpha val="3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accent2"/>
                          </a:solidFill>
                          <a:effectLst/>
                          <a:latin typeface="Verdana" pitchFamily="-111" charset="0"/>
                        </a:rPr>
                        <a:t>LARGE NUMBER OF TROOPS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CC3300"/>
                          </a:solidFill>
                          <a:effectLst/>
                          <a:latin typeface="Verdana" pitchFamily="-111" charset="0"/>
                        </a:rPr>
                        <a:t>FOREIGN AID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A7FF">
                        <a:alpha val="3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accent2"/>
                          </a:solidFill>
                          <a:effectLst/>
                          <a:latin typeface="Verdana" pitchFamily="-111" charset="0"/>
                        </a:rPr>
                        <a:t>PROFESSIONAL ARMY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CC3300"/>
                          </a:solidFill>
                          <a:effectLst/>
                          <a:latin typeface="Verdana" pitchFamily="-111" charset="0"/>
                        </a:rPr>
                        <a:t>MORAL ADVANTAGE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A7FF">
                        <a:alpha val="3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accent2"/>
                          </a:solidFill>
                          <a:effectLst/>
                          <a:latin typeface="Verdana" pitchFamily="-111" charset="0"/>
                        </a:rPr>
                        <a:t>WEALTHY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CC3300"/>
                          </a:solidFill>
                          <a:effectLst/>
                          <a:latin typeface="Verdana" pitchFamily="-111" charset="0"/>
                        </a:rPr>
                        <a:t>AGRICULTURALLY SELF-SUFFICIENT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A7FF">
                        <a:alpha val="3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accent2"/>
                          </a:solidFill>
                          <a:effectLst/>
                          <a:latin typeface="Verdana" pitchFamily="-111" charset="0"/>
                        </a:rPr>
                        <a:t>ABILITY TO HIRE MORE TROOPS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CC3300"/>
                          </a:solidFill>
                          <a:effectLst/>
                          <a:latin typeface="Verdana" pitchFamily="-111" charset="0"/>
                        </a:rPr>
                        <a:t>LARGE AREA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A7FF">
                        <a:alpha val="39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accent2"/>
                        </a:solidFill>
                        <a:effectLst/>
                        <a:latin typeface="Verdana"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a:ln>
                            <a:noFill/>
                          </a:ln>
                          <a:solidFill>
                            <a:schemeClr val="tx1"/>
                          </a:solidFill>
                          <a:effectLst/>
                          <a:latin typeface="Verdana" pitchFamily="-111" charset="0"/>
                        </a:rPr>
                        <a:t>WEAKNESSES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A7FF">
                        <a:alpha val="3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a:ln>
                            <a:noFill/>
                          </a:ln>
                          <a:solidFill>
                            <a:schemeClr val="tx1"/>
                          </a:solidFill>
                          <a:effectLst/>
                          <a:latin typeface="Verdana" pitchFamily="-111" charset="0"/>
                        </a:rPr>
                        <a:t>WEAKNESSES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CC3300"/>
                          </a:solidFill>
                          <a:effectLst/>
                          <a:latin typeface="Verdana" pitchFamily="-111" charset="0"/>
                        </a:rPr>
                        <a:t>DISORGANIZED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A7FF">
                        <a:alpha val="3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accent2"/>
                          </a:solidFill>
                          <a:effectLst/>
                          <a:latin typeface="Verdana" pitchFamily="-111" charset="0"/>
                        </a:rPr>
                        <a:t>3,000 MILES AWAY: DIFFICULT TO GET SUPPLIES, ORDERS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CC3300"/>
                          </a:solidFill>
                          <a:effectLst/>
                          <a:latin typeface="Verdana" pitchFamily="-111" charset="0"/>
                        </a:rPr>
                        <a:t>LACK OF UNITY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A7FF">
                        <a:alpha val="3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accent2"/>
                          </a:solidFill>
                          <a:effectLst/>
                          <a:latin typeface="Verdana" pitchFamily="-111" charset="0"/>
                        </a:rPr>
                        <a:t>WEAK GENERALS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CC3300"/>
                          </a:solidFill>
                          <a:effectLst/>
                          <a:latin typeface="Verdana" pitchFamily="-111" charset="0"/>
                        </a:rPr>
                        <a:t>ECONOMIC PROBLEMS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FA7FF">
                        <a:alpha val="39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accent2"/>
                          </a:solidFill>
                          <a:effectLst/>
                          <a:latin typeface="Verdana" pitchFamily="-111" charset="0"/>
                        </a:rPr>
                        <a:t>FRANCE WANTED REVENGE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5816" name="Text Box 40"/>
          <p:cNvSpPr txBox="1">
            <a:spLocks noChangeArrowheads="1"/>
          </p:cNvSpPr>
          <p:nvPr/>
        </p:nvSpPr>
        <p:spPr bwMode="auto">
          <a:xfrm>
            <a:off x="304800" y="182563"/>
            <a:ext cx="8458200" cy="436562"/>
          </a:xfrm>
          <a:prstGeom prst="rect">
            <a:avLst/>
          </a:prstGeom>
          <a:solidFill>
            <a:srgbClr val="FDD483"/>
          </a:solidFill>
          <a:ln w="9525">
            <a:solidFill>
              <a:srgbClr val="CC3300"/>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200" b="1"/>
              <a:t>BOTH SIDES HAD STRENGTHS AND WEAKNESSES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FFFA6218-7AB1-C241-BAE7-2F589A2F92C4}" type="slidenum">
              <a:rPr lang="en-US" b="1"/>
              <a:pPr/>
              <a:t>21</a:t>
            </a:fld>
            <a:endParaRPr lang="en-US" b="1"/>
          </a:p>
        </p:txBody>
      </p:sp>
      <p:pic>
        <p:nvPicPr>
          <p:cNvPr id="76802" name="Picture 2" descr="COMMON SENSE"/>
          <p:cNvPicPr>
            <a:picLocks noChangeAspect="1" noChangeArrowheads="1"/>
          </p:cNvPicPr>
          <p:nvPr/>
        </p:nvPicPr>
        <p:blipFill>
          <a:blip r:embed="rId3"/>
          <a:srcRect/>
          <a:stretch>
            <a:fillRect/>
          </a:stretch>
        </p:blipFill>
        <p:spPr bwMode="auto">
          <a:xfrm>
            <a:off x="3060700" y="1143000"/>
            <a:ext cx="2882900" cy="5143500"/>
          </a:xfrm>
          <a:prstGeom prst="rect">
            <a:avLst/>
          </a:prstGeom>
          <a:noFill/>
          <a:ln w="12700">
            <a:solidFill>
              <a:srgbClr val="D53509"/>
            </a:solidFill>
            <a:miter lim="800000"/>
            <a:headEnd/>
            <a:tailEnd/>
          </a:ln>
          <a:effectLst>
            <a:outerShdw blurRad="50800" dist="38100" dir="2700000">
              <a:srgbClr val="000000">
                <a:alpha val="43000"/>
              </a:srgbClr>
            </a:outerShdw>
          </a:effectLst>
        </p:spPr>
      </p:pic>
      <p:pic>
        <p:nvPicPr>
          <p:cNvPr id="76803" name="Picture 3" descr="THOMAS PAINE"/>
          <p:cNvPicPr>
            <a:picLocks noChangeAspect="1" noChangeArrowheads="1"/>
          </p:cNvPicPr>
          <p:nvPr/>
        </p:nvPicPr>
        <p:blipFill>
          <a:blip r:embed="rId4"/>
          <a:srcRect/>
          <a:stretch>
            <a:fillRect/>
          </a:stretch>
        </p:blipFill>
        <p:spPr bwMode="auto">
          <a:xfrm>
            <a:off x="6327775" y="2019300"/>
            <a:ext cx="2359025" cy="3238500"/>
          </a:xfrm>
          <a:prstGeom prst="rect">
            <a:avLst/>
          </a:prstGeom>
          <a:noFill/>
          <a:ln w="12700">
            <a:solidFill>
              <a:srgbClr val="D53509"/>
            </a:solidFill>
            <a:miter lim="800000"/>
            <a:headEnd/>
            <a:tailEnd/>
          </a:ln>
          <a:effectLst>
            <a:outerShdw blurRad="50800" dist="38100" dir="2700000">
              <a:srgbClr val="000000">
                <a:alpha val="43000"/>
              </a:srgbClr>
            </a:outerShdw>
          </a:effectLst>
        </p:spPr>
      </p:pic>
      <p:sp>
        <p:nvSpPr>
          <p:cNvPr id="76804" name="Text Box 4"/>
          <p:cNvSpPr txBox="1">
            <a:spLocks noChangeArrowheads="1"/>
          </p:cNvSpPr>
          <p:nvPr/>
        </p:nvSpPr>
        <p:spPr bwMode="auto">
          <a:xfrm>
            <a:off x="762000" y="381000"/>
            <a:ext cx="7620000" cy="466725"/>
          </a:xfrm>
          <a:prstGeom prst="rect">
            <a:avLst/>
          </a:prstGeom>
          <a:solidFill>
            <a:srgbClr val="F2E6AC"/>
          </a:soli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400" b="1"/>
              <a:t>THOMAS PAINE AND </a:t>
            </a:r>
            <a:r>
              <a:rPr lang="en-US" sz="2400" b="1" i="1"/>
              <a:t>COMMON SENSE</a:t>
            </a:r>
            <a:endParaRPr lang="en-US" sz="2400" b="1"/>
          </a:p>
        </p:txBody>
      </p:sp>
      <p:sp>
        <p:nvSpPr>
          <p:cNvPr id="76805" name="Text Box 5"/>
          <p:cNvSpPr txBox="1">
            <a:spLocks noChangeArrowheads="1"/>
          </p:cNvSpPr>
          <p:nvPr/>
        </p:nvSpPr>
        <p:spPr bwMode="auto">
          <a:xfrm>
            <a:off x="381000" y="1752600"/>
            <a:ext cx="2133600" cy="3785652"/>
          </a:xfrm>
          <a:prstGeom prst="rect">
            <a:avLst/>
          </a:prstGeom>
          <a:gradFill rotWithShape="1">
            <a:gsLst>
              <a:gs pos="0">
                <a:srgbClr val="E9D683"/>
              </a:gs>
              <a:gs pos="100000">
                <a:srgbClr val="FFFFFF"/>
              </a:gs>
            </a:gsLst>
            <a:lin ang="5400000" scaled="1"/>
          </a:gra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400" b="1" dirty="0"/>
              <a:t>WIDELY READ PAMPHLET PUBLISHED IN JANUARY OF 1776 THAT OUTLINED THE REASONS TO SEPARATE FROM GREAT BRITAIN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35D74DF0-F727-E54F-9594-2327105D8263}" type="slidenum">
              <a:rPr lang="en-US" b="1"/>
              <a:pPr/>
              <a:t>22</a:t>
            </a:fld>
            <a:endParaRPr lang="en-US" b="1"/>
          </a:p>
        </p:txBody>
      </p:sp>
      <p:pic>
        <p:nvPicPr>
          <p:cNvPr id="78850" name="Picture 2" descr="declaration_of_independence"/>
          <p:cNvPicPr>
            <a:picLocks noChangeAspect="1" noChangeArrowheads="1"/>
          </p:cNvPicPr>
          <p:nvPr/>
        </p:nvPicPr>
        <p:blipFill>
          <a:blip r:embed="rId3"/>
          <a:srcRect/>
          <a:stretch>
            <a:fillRect/>
          </a:stretch>
        </p:blipFill>
        <p:spPr bwMode="auto">
          <a:xfrm>
            <a:off x="3708400" y="381000"/>
            <a:ext cx="5207000" cy="6096000"/>
          </a:xfrm>
          <a:prstGeom prst="rect">
            <a:avLst/>
          </a:prstGeom>
          <a:noFill/>
          <a:ln w="9525">
            <a:solidFill>
              <a:srgbClr val="D53509"/>
            </a:solidFill>
            <a:miter lim="800000"/>
            <a:headEnd/>
            <a:tailEnd/>
          </a:ln>
          <a:effectLst>
            <a:outerShdw blurRad="50800" dist="38100" dir="2700000">
              <a:srgbClr val="000000">
                <a:alpha val="43000"/>
              </a:srgbClr>
            </a:outerShdw>
          </a:effectLst>
        </p:spPr>
      </p:pic>
      <p:sp>
        <p:nvSpPr>
          <p:cNvPr id="78851" name="Text Box 3"/>
          <p:cNvSpPr txBox="1">
            <a:spLocks noChangeArrowheads="1"/>
          </p:cNvSpPr>
          <p:nvPr/>
        </p:nvSpPr>
        <p:spPr bwMode="auto">
          <a:xfrm>
            <a:off x="457200" y="685800"/>
            <a:ext cx="2971800" cy="4493537"/>
          </a:xfrm>
          <a:prstGeom prst="rect">
            <a:avLst/>
          </a:prstGeom>
          <a:gradFill rotWithShape="1">
            <a:gsLst>
              <a:gs pos="0">
                <a:srgbClr val="A6C1F8"/>
              </a:gs>
              <a:gs pos="100000">
                <a:srgbClr val="FFFFFF"/>
              </a:gs>
            </a:gsLst>
            <a:lin ang="5400000" scaled="1"/>
          </a:gra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200" b="1" dirty="0"/>
              <a:t>THE CONGRESS MET AGAIN IN JUNE 1776 AND COMMISSIONED THOMAS JEFFERSON TO DRAFT A DECLARATION OF INDEPENDENCE. THE DOCUMENT HAD THREE PARTS: THE PURPOSE OF A GOVERNMENT, 27 REASONS FOR SEPARATION, AND THE OFFICIAL DECLARATION OF INDEPENDENCE.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26124840-3B05-F14C-AC86-4E6226E0ED5C}" type="slidenum">
              <a:rPr lang="en-US" sz="2800" b="1"/>
              <a:pPr/>
              <a:t>23</a:t>
            </a:fld>
            <a:endParaRPr lang="en-US" sz="2800" b="1"/>
          </a:p>
        </p:txBody>
      </p:sp>
      <p:sp>
        <p:nvSpPr>
          <p:cNvPr id="79874" name="Text Box 2"/>
          <p:cNvSpPr txBox="1">
            <a:spLocks noChangeArrowheads="1"/>
          </p:cNvSpPr>
          <p:nvPr/>
        </p:nvSpPr>
        <p:spPr bwMode="auto">
          <a:xfrm>
            <a:off x="381000" y="228600"/>
            <a:ext cx="8458200" cy="1600438"/>
          </a:xfrm>
          <a:prstGeom prst="rect">
            <a:avLst/>
          </a:prstGeom>
          <a:gradFill rotWithShape="1">
            <a:gsLst>
              <a:gs pos="0">
                <a:srgbClr val="2B2BF9"/>
              </a:gs>
              <a:gs pos="100000">
                <a:srgbClr val="FFFFFF"/>
              </a:gs>
            </a:gsLst>
            <a:lin ang="5400000" scaled="1"/>
          </a:gradFill>
          <a:ln w="57150">
            <a:solidFill>
              <a:srgbClr val="CC0000"/>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800" b="1" dirty="0"/>
              <a:t>56 MEN SIGNED THE DECLARATION OF INDEPENDENCE OVER SEVERAL MONTHS, WITH THE ADOPTION ON</a:t>
            </a:r>
            <a:r>
              <a:rPr lang="en-US" sz="2800" b="1" dirty="0" smtClean="0"/>
              <a:t> </a:t>
            </a:r>
          </a:p>
          <a:p>
            <a:pPr algn="ctr">
              <a:spcBef>
                <a:spcPct val="50000"/>
              </a:spcBef>
            </a:pPr>
            <a:r>
              <a:rPr lang="en-US" sz="2800" b="1" dirty="0" smtClean="0"/>
              <a:t>JULY </a:t>
            </a:r>
            <a:r>
              <a:rPr lang="en-US" sz="2800" b="1" dirty="0"/>
              <a:t>4, 1776</a:t>
            </a:r>
          </a:p>
        </p:txBody>
      </p:sp>
      <p:pic>
        <p:nvPicPr>
          <p:cNvPr id="79875" name="Picture 3" descr="declar2"/>
          <p:cNvPicPr>
            <a:picLocks noChangeAspect="1" noChangeArrowheads="1"/>
          </p:cNvPicPr>
          <p:nvPr/>
        </p:nvPicPr>
        <p:blipFill>
          <a:blip r:embed="rId3"/>
          <a:srcRect/>
          <a:stretch>
            <a:fillRect/>
          </a:stretch>
        </p:blipFill>
        <p:spPr bwMode="auto">
          <a:xfrm>
            <a:off x="1371600" y="2057400"/>
            <a:ext cx="6477000" cy="3965575"/>
          </a:xfrm>
          <a:prstGeom prst="rect">
            <a:avLst/>
          </a:prstGeom>
          <a:noFill/>
          <a:ln w="9525">
            <a:solidFill>
              <a:srgbClr val="D53509"/>
            </a:solidFill>
            <a:miter lim="800000"/>
            <a:headEnd/>
            <a:tailEnd/>
          </a:ln>
          <a:effectLst>
            <a:outerShdw blurRad="50800" dist="38100" dir="270000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5AFB2C94-5015-684A-BFEC-DEF35845D766}" type="slidenum">
              <a:rPr lang="en-US" b="1"/>
              <a:pPr/>
              <a:t>24</a:t>
            </a:fld>
            <a:endParaRPr lang="en-US" b="1"/>
          </a:p>
        </p:txBody>
      </p:sp>
      <p:pic>
        <p:nvPicPr>
          <p:cNvPr id="80898" name="Picture 2" descr="BATTLE OF SARATOGA"/>
          <p:cNvPicPr>
            <a:picLocks noChangeAspect="1" noChangeArrowheads="1"/>
          </p:cNvPicPr>
          <p:nvPr/>
        </p:nvPicPr>
        <p:blipFill>
          <a:blip r:embed="rId3"/>
          <a:srcRect/>
          <a:stretch>
            <a:fillRect/>
          </a:stretch>
        </p:blipFill>
        <p:spPr bwMode="auto">
          <a:xfrm>
            <a:off x="228600" y="2351088"/>
            <a:ext cx="3886200" cy="2830512"/>
          </a:xfrm>
          <a:prstGeom prst="rect">
            <a:avLst/>
          </a:prstGeom>
          <a:noFill/>
          <a:ln w="9525">
            <a:solidFill>
              <a:srgbClr val="D53509"/>
            </a:solidFill>
            <a:miter lim="800000"/>
            <a:headEnd/>
            <a:tailEnd/>
          </a:ln>
          <a:effectLst>
            <a:outerShdw blurRad="50800" dist="38100" dir="2700000">
              <a:srgbClr val="000000">
                <a:alpha val="43000"/>
              </a:srgbClr>
            </a:outerShdw>
          </a:effectLst>
        </p:spPr>
      </p:pic>
      <p:sp>
        <p:nvSpPr>
          <p:cNvPr id="80899" name="Text Box 3"/>
          <p:cNvSpPr txBox="1">
            <a:spLocks noChangeArrowheads="1"/>
          </p:cNvSpPr>
          <p:nvPr/>
        </p:nvSpPr>
        <p:spPr bwMode="auto">
          <a:xfrm>
            <a:off x="228600" y="5613400"/>
            <a:ext cx="3886200" cy="406400"/>
          </a:xfrm>
          <a:prstGeom prst="rect">
            <a:avLst/>
          </a:prstGeom>
          <a:solidFill>
            <a:srgbClr val="B9DDBE"/>
          </a:solidFill>
          <a:ln w="9525">
            <a:solidFill>
              <a:srgbClr val="D53509"/>
            </a:solid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spcBef>
                <a:spcPct val="50000"/>
              </a:spcBef>
            </a:pPr>
            <a:r>
              <a:rPr lang="en-US" sz="2000" b="1"/>
              <a:t>BATTLE OF SARATOGA</a:t>
            </a:r>
          </a:p>
        </p:txBody>
      </p:sp>
      <p:pic>
        <p:nvPicPr>
          <p:cNvPr id="80900" name="Picture 4" descr="VALLEY FORGE"/>
          <p:cNvPicPr>
            <a:picLocks noChangeAspect="1" noChangeArrowheads="1"/>
          </p:cNvPicPr>
          <p:nvPr/>
        </p:nvPicPr>
        <p:blipFill>
          <a:blip r:embed="rId4"/>
          <a:srcRect/>
          <a:stretch>
            <a:fillRect/>
          </a:stretch>
        </p:blipFill>
        <p:spPr bwMode="auto">
          <a:xfrm>
            <a:off x="4232275" y="2366963"/>
            <a:ext cx="4740275" cy="2738437"/>
          </a:xfrm>
          <a:prstGeom prst="rect">
            <a:avLst/>
          </a:prstGeom>
          <a:noFill/>
          <a:ln w="9525">
            <a:solidFill>
              <a:srgbClr val="D53509"/>
            </a:solidFill>
            <a:miter lim="800000"/>
            <a:headEnd/>
            <a:tailEnd/>
          </a:ln>
          <a:effectLst>
            <a:outerShdw blurRad="50800" dist="38100" dir="2700000">
              <a:srgbClr val="000000">
                <a:alpha val="43000"/>
              </a:srgbClr>
            </a:outerShdw>
          </a:effectLst>
        </p:spPr>
      </p:pic>
      <p:sp>
        <p:nvSpPr>
          <p:cNvPr id="80901" name="Rectangle 5"/>
          <p:cNvSpPr>
            <a:spLocks noChangeArrowheads="1"/>
          </p:cNvSpPr>
          <p:nvPr/>
        </p:nvSpPr>
        <p:spPr bwMode="auto">
          <a:xfrm>
            <a:off x="4232275" y="5308600"/>
            <a:ext cx="4740275" cy="711200"/>
          </a:xfrm>
          <a:prstGeom prst="rect">
            <a:avLst/>
          </a:prstGeom>
          <a:solidFill>
            <a:srgbClr val="B9DDBE"/>
          </a:solidFill>
          <a:ln w="9525">
            <a:solidFill>
              <a:srgbClr val="D53509"/>
            </a:solid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spcBef>
                <a:spcPct val="50000"/>
              </a:spcBef>
            </a:pPr>
            <a:r>
              <a:rPr lang="en-US" sz="2000" b="1"/>
              <a:t>WASHINGTON CROSSED THE DELAWARE RIVER</a:t>
            </a:r>
          </a:p>
        </p:txBody>
      </p:sp>
      <p:sp>
        <p:nvSpPr>
          <p:cNvPr id="80902" name="Text Box 6"/>
          <p:cNvSpPr txBox="1">
            <a:spLocks noChangeArrowheads="1"/>
          </p:cNvSpPr>
          <p:nvPr/>
        </p:nvSpPr>
        <p:spPr bwMode="auto">
          <a:xfrm>
            <a:off x="533400" y="228600"/>
            <a:ext cx="8382000" cy="954107"/>
          </a:xfrm>
          <a:prstGeom prst="rect">
            <a:avLst/>
          </a:prstGeom>
          <a:gradFill rotWithShape="1">
            <a:gsLst>
              <a:gs pos="0">
                <a:srgbClr val="91C999"/>
              </a:gs>
              <a:gs pos="100000">
                <a:srgbClr val="DEDAB4"/>
              </a:gs>
            </a:gsLst>
            <a:lin ang="5400000" scaled="1"/>
          </a:gra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800" b="1"/>
              <a:t>THE WAR FOR INDEPENDENCE LASTED UNTIL 1783 WITH MANY PIVOTAL MOMENTS FOR EACH SIDE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DCC4AFF4-3D4F-FC48-BCB0-5AE429AF9394}" type="slidenum">
              <a:rPr lang="en-US" sz="2400" b="1"/>
              <a:pPr/>
              <a:t>25</a:t>
            </a:fld>
            <a:endParaRPr lang="en-US" sz="2400" b="1"/>
          </a:p>
        </p:txBody>
      </p:sp>
      <p:pic>
        <p:nvPicPr>
          <p:cNvPr id="82946" name="Picture 2" descr="battle of yorktown"/>
          <p:cNvPicPr>
            <a:picLocks noChangeAspect="1" noChangeArrowheads="1"/>
          </p:cNvPicPr>
          <p:nvPr/>
        </p:nvPicPr>
        <p:blipFill>
          <a:blip r:embed="rId3"/>
          <a:srcRect/>
          <a:stretch>
            <a:fillRect/>
          </a:stretch>
        </p:blipFill>
        <p:spPr bwMode="auto">
          <a:xfrm>
            <a:off x="914400" y="1604963"/>
            <a:ext cx="7391400" cy="4872037"/>
          </a:xfrm>
          <a:prstGeom prst="rect">
            <a:avLst/>
          </a:prstGeom>
          <a:noFill/>
          <a:ln w="9525">
            <a:solidFill>
              <a:srgbClr val="D53509"/>
            </a:solidFill>
            <a:miter lim="800000"/>
            <a:headEnd/>
            <a:tailEnd/>
          </a:ln>
          <a:effectLst>
            <a:outerShdw blurRad="50800" dist="38100" dir="2700000">
              <a:srgbClr val="000000">
                <a:alpha val="43000"/>
              </a:srgbClr>
            </a:outerShdw>
          </a:effectLst>
        </p:spPr>
      </p:pic>
      <p:sp>
        <p:nvSpPr>
          <p:cNvPr id="82947" name="Text Box 3"/>
          <p:cNvSpPr txBox="1">
            <a:spLocks noChangeArrowheads="1"/>
          </p:cNvSpPr>
          <p:nvPr/>
        </p:nvSpPr>
        <p:spPr bwMode="auto">
          <a:xfrm>
            <a:off x="457200" y="228600"/>
            <a:ext cx="8305800" cy="830997"/>
          </a:xfrm>
          <a:prstGeom prst="rect">
            <a:avLst/>
          </a:prstGeom>
          <a:gradFill rotWithShape="1">
            <a:gsLst>
              <a:gs pos="0">
                <a:srgbClr val="D8C9FB"/>
              </a:gs>
              <a:gs pos="100000">
                <a:srgbClr val="FFFFFF"/>
              </a:gs>
            </a:gsLst>
            <a:lin ang="5400000" scaled="1"/>
          </a:gra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400" b="1"/>
              <a:t>THE COLONISTS, WITH THE HELP OF THE FRENCH, FINALLY DEFEATED THE BRITISH AT THE BATTLE OF YORKTOWN 1781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effectLst/>
        </p:spPr>
        <p:txBody>
          <a:bodyPr/>
          <a:lstStyle/>
          <a:p>
            <a:fld id="{A3BBD3BA-6E91-984C-994A-58BCFFC017EE}" type="slidenum">
              <a:rPr lang="en-US" sz="2000" b="1"/>
              <a:pPr/>
              <a:t>26</a:t>
            </a:fld>
            <a:endParaRPr lang="en-US" sz="2000" b="1"/>
          </a:p>
        </p:txBody>
      </p:sp>
      <p:pic>
        <p:nvPicPr>
          <p:cNvPr id="84994" name="Picture 2" descr="tp"/>
          <p:cNvPicPr>
            <a:picLocks noChangeAspect="1" noChangeArrowheads="1"/>
          </p:cNvPicPr>
          <p:nvPr/>
        </p:nvPicPr>
        <p:blipFill>
          <a:blip r:embed="rId3">
            <a:clrChange>
              <a:clrFrom>
                <a:srgbClr val="FFFFFF"/>
              </a:clrFrom>
              <a:clrTo>
                <a:srgbClr val="FFFFFF">
                  <a:alpha val="0"/>
                </a:srgbClr>
              </a:clrTo>
            </a:clrChange>
          </a:blip>
          <a:srcRect l="19379" t="1074" r="32774" b="5042"/>
          <a:stretch>
            <a:fillRect/>
          </a:stretch>
        </p:blipFill>
        <p:spPr bwMode="auto">
          <a:xfrm>
            <a:off x="0" y="381000"/>
            <a:ext cx="4400550" cy="6248400"/>
          </a:xfrm>
          <a:prstGeom prst="rect">
            <a:avLst/>
          </a:prstGeom>
          <a:noFill/>
          <a:effectLst/>
        </p:spPr>
      </p:pic>
      <p:pic>
        <p:nvPicPr>
          <p:cNvPr id="84995" name="Picture 3" descr="o1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286000" y="1095375"/>
            <a:ext cx="7962900" cy="5762625"/>
          </a:xfrm>
          <a:prstGeom prst="rect">
            <a:avLst/>
          </a:prstGeom>
          <a:noFill/>
          <a:effectLst/>
        </p:spPr>
      </p:pic>
      <p:sp>
        <p:nvSpPr>
          <p:cNvPr id="84996" name="Text Box 4"/>
          <p:cNvSpPr txBox="1">
            <a:spLocks noChangeArrowheads="1"/>
          </p:cNvSpPr>
          <p:nvPr/>
        </p:nvSpPr>
        <p:spPr bwMode="auto">
          <a:xfrm>
            <a:off x="1066800" y="152400"/>
            <a:ext cx="7239000" cy="830997"/>
          </a:xfrm>
          <a:prstGeom prst="rect">
            <a:avLst/>
          </a:prstGeom>
          <a:gradFill rotWithShape="1">
            <a:gsLst>
              <a:gs pos="0">
                <a:srgbClr val="538FAD"/>
              </a:gs>
              <a:gs pos="100000">
                <a:srgbClr val="FFFFFF"/>
              </a:gs>
            </a:gsLst>
            <a:lin ang="5400000" scaled="1"/>
          </a:gradFill>
          <a:ln w="19050">
            <a:solidFill>
              <a:schemeClr val="tx1"/>
            </a:solidFill>
            <a:miter lim="800000"/>
            <a:headEnd/>
            <a:tailEnd/>
          </a:ln>
          <a:effectLst/>
        </p:spPr>
        <p:txBody>
          <a:bodyPr>
            <a:prstTxWarp prst="textNoShape">
              <a:avLst/>
            </a:prstTxWarp>
            <a:spAutoFit/>
          </a:bodyPr>
          <a:lstStyle/>
          <a:p>
            <a:pPr algn="ctr">
              <a:spcBef>
                <a:spcPct val="50000"/>
              </a:spcBef>
            </a:pPr>
            <a:r>
              <a:rPr lang="en-US" sz="2400" b="1" dirty="0">
                <a:effectLst>
                  <a:outerShdw blurRad="50800" dist="38100" dir="2700000">
                    <a:srgbClr val="000000">
                      <a:alpha val="43000"/>
                    </a:srgbClr>
                  </a:outerShdw>
                </a:effectLst>
              </a:rPr>
              <a:t>U.S. AFTER THE 1783 TREATY OF PARIS, WHICH ENDED THE AMERICAN REVOLUTION</a:t>
            </a:r>
          </a:p>
        </p:txBody>
      </p:sp>
      <p:sp>
        <p:nvSpPr>
          <p:cNvPr id="84997" name="Text Box 5"/>
          <p:cNvSpPr txBox="1">
            <a:spLocks noChangeArrowheads="1"/>
          </p:cNvSpPr>
          <p:nvPr/>
        </p:nvSpPr>
        <p:spPr bwMode="auto">
          <a:xfrm>
            <a:off x="990600" y="2819400"/>
            <a:ext cx="2438400" cy="1015663"/>
          </a:xfrm>
          <a:prstGeom prst="rect">
            <a:avLst/>
          </a:prstGeom>
          <a:solidFill>
            <a:srgbClr val="538FAD"/>
          </a:solidFill>
          <a:ln w="12700">
            <a:solidFill>
              <a:schemeClr val="tx1"/>
            </a:solidFill>
            <a:miter lim="800000"/>
            <a:headEnd/>
            <a:tailEnd/>
          </a:ln>
          <a:effectLst/>
        </p:spPr>
        <p:txBody>
          <a:bodyPr>
            <a:prstTxWarp prst="textNoShape">
              <a:avLst/>
            </a:prstTxWarp>
            <a:spAutoFit/>
          </a:bodyPr>
          <a:lstStyle/>
          <a:p>
            <a:pPr algn="ctr">
              <a:spcBef>
                <a:spcPct val="50000"/>
              </a:spcBef>
            </a:pPr>
            <a:r>
              <a:rPr lang="en-US" sz="2000" b="1" dirty="0">
                <a:effectLst>
                  <a:outerShdw blurRad="50800" dist="38100" dir="2700000">
                    <a:srgbClr val="000000">
                      <a:alpha val="43000"/>
                    </a:srgbClr>
                  </a:outerShdw>
                </a:effectLst>
              </a:rPr>
              <a:t>Area given to the new U.S. by Great Britain in 1783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46C5DD6B-475F-E34F-90A6-5881877EACD3}" type="slidenum">
              <a:rPr lang="en-US" sz="2400" b="1"/>
              <a:pPr/>
              <a:t>27</a:t>
            </a:fld>
            <a:endParaRPr lang="en-US" sz="2400" b="1"/>
          </a:p>
        </p:txBody>
      </p:sp>
      <p:pic>
        <p:nvPicPr>
          <p:cNvPr id="86018" name="Picture 2" descr="articles of confederation"/>
          <p:cNvPicPr>
            <a:picLocks noChangeAspect="1" noChangeArrowheads="1"/>
          </p:cNvPicPr>
          <p:nvPr/>
        </p:nvPicPr>
        <p:blipFill>
          <a:blip r:embed="rId3"/>
          <a:srcRect/>
          <a:stretch>
            <a:fillRect/>
          </a:stretch>
        </p:blipFill>
        <p:spPr bwMode="auto">
          <a:xfrm>
            <a:off x="4364038" y="304800"/>
            <a:ext cx="4398962" cy="5943600"/>
          </a:xfrm>
          <a:prstGeom prst="rect">
            <a:avLst/>
          </a:prstGeom>
          <a:noFill/>
          <a:ln w="9525">
            <a:solidFill>
              <a:srgbClr val="CC3300"/>
            </a:solidFill>
            <a:miter lim="800000"/>
            <a:headEnd/>
            <a:tailEnd/>
          </a:ln>
          <a:effectLst>
            <a:outerShdw blurRad="50800" dist="38100" dir="2700000">
              <a:srgbClr val="000000">
                <a:alpha val="43000"/>
              </a:srgbClr>
            </a:outerShdw>
          </a:effectLst>
        </p:spPr>
      </p:pic>
      <p:sp>
        <p:nvSpPr>
          <p:cNvPr id="86019" name="Text Box 3"/>
          <p:cNvSpPr txBox="1">
            <a:spLocks noChangeArrowheads="1"/>
          </p:cNvSpPr>
          <p:nvPr/>
        </p:nvSpPr>
        <p:spPr bwMode="auto">
          <a:xfrm>
            <a:off x="457200" y="517525"/>
            <a:ext cx="3505200" cy="5262980"/>
          </a:xfrm>
          <a:prstGeom prst="rect">
            <a:avLst/>
          </a:prstGeom>
          <a:solidFill>
            <a:srgbClr val="F0EDAE"/>
          </a:soli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800" b="1" dirty="0"/>
              <a:t>IN 1777 </a:t>
            </a:r>
            <a:r>
              <a:rPr lang="en-US" sz="2800" b="1" dirty="0">
                <a:solidFill>
                  <a:srgbClr val="CC3300"/>
                </a:solidFill>
              </a:rPr>
              <a:t>THE ARTICLES OF CONFEDERATION</a:t>
            </a:r>
            <a:r>
              <a:rPr lang="en-US" sz="2800" b="1" dirty="0"/>
              <a:t> WERE WRITTEN BY THE SECOND CONTINENTAL CONGRESS AS THE FIRST INDEPENDENT GOVERNMENT IN THE UNITED STATES OF AMERICA. IT WAS OFFICIALLY ADOPTED IN 1781. </a:t>
            </a:r>
          </a:p>
        </p:txBody>
      </p:sp>
      <p:sp>
        <p:nvSpPr>
          <p:cNvPr id="86020" name="Text Box 4"/>
          <p:cNvSpPr txBox="1">
            <a:spLocks noChangeArrowheads="1"/>
          </p:cNvSpPr>
          <p:nvPr/>
        </p:nvSpPr>
        <p:spPr bwMode="auto">
          <a:xfrm>
            <a:off x="0" y="2286000"/>
            <a:ext cx="2209800" cy="461665"/>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pPr>
            <a:endParaRPr lang="en-US" sz="2400" b="1">
              <a:latin typeface="Arial" pitchFamily="-111"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269655BC-403E-C745-9179-76668A5AAF39}" type="slidenum">
              <a:rPr lang="en-US" b="1"/>
              <a:pPr/>
              <a:t>28</a:t>
            </a:fld>
            <a:endParaRPr lang="en-US" b="1"/>
          </a:p>
        </p:txBody>
      </p:sp>
      <p:sp>
        <p:nvSpPr>
          <p:cNvPr id="88066" name="Text Box 2"/>
          <p:cNvSpPr txBox="1">
            <a:spLocks noChangeArrowheads="1"/>
          </p:cNvSpPr>
          <p:nvPr/>
        </p:nvSpPr>
        <p:spPr bwMode="auto">
          <a:xfrm>
            <a:off x="76200" y="76200"/>
            <a:ext cx="8915400" cy="1196975"/>
          </a:xfrm>
          <a:prstGeom prst="rect">
            <a:avLst/>
          </a:prstGeom>
          <a:gradFill rotWithShape="1">
            <a:gsLst>
              <a:gs pos="0">
                <a:srgbClr val="E7DEB7"/>
              </a:gs>
              <a:gs pos="100000">
                <a:srgbClr val="FFFFFF"/>
              </a:gs>
            </a:gsLst>
            <a:lin ang="5400000" scaled="1"/>
          </a:gradFill>
          <a:ln w="9525">
            <a:solidFill>
              <a:srgbClr val="CC3300"/>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400" b="1"/>
              <a:t>THE ARTICLES REFLECTED THE FEAR OF A STRONG EXECUTIVE BRANCH AND LACKED THE ABILITY TO FUNCTION IN SEVERAL IMPORTANT AREAS</a:t>
            </a:r>
          </a:p>
        </p:txBody>
      </p:sp>
      <p:grpSp>
        <p:nvGrpSpPr>
          <p:cNvPr id="2" name="Group 3"/>
          <p:cNvGrpSpPr>
            <a:grpSpLocks noChangeAspect="1"/>
          </p:cNvGrpSpPr>
          <p:nvPr/>
        </p:nvGrpSpPr>
        <p:grpSpPr bwMode="auto">
          <a:xfrm>
            <a:off x="76200" y="1176338"/>
            <a:ext cx="9144000" cy="5681662"/>
            <a:chOff x="0" y="741"/>
            <a:chExt cx="5760" cy="3579"/>
          </a:xfrm>
          <a:effectLst>
            <a:outerShdw blurRad="50800" dist="38100" dir="2700000">
              <a:srgbClr val="000000">
                <a:alpha val="43000"/>
              </a:srgbClr>
            </a:outerShdw>
          </a:effectLst>
        </p:grpSpPr>
        <p:sp>
          <p:nvSpPr>
            <p:cNvPr id="88068" name="AutoShape 4"/>
            <p:cNvSpPr>
              <a:spLocks noChangeAspect="1" noChangeArrowheads="1" noTextEdit="1"/>
            </p:cNvSpPr>
            <p:nvPr/>
          </p:nvSpPr>
          <p:spPr bwMode="auto">
            <a:xfrm>
              <a:off x="0" y="741"/>
              <a:ext cx="5760" cy="3579"/>
            </a:xfrm>
            <a:prstGeom prst="rect">
              <a:avLst/>
            </a:prstGeom>
            <a:noFill/>
            <a:ln w="9525">
              <a:noFill/>
              <a:miter lim="800000"/>
              <a:headEnd/>
              <a:tailEnd/>
            </a:ln>
          </p:spPr>
          <p:txBody>
            <a:bodyPr>
              <a:prstTxWarp prst="textNoShape">
                <a:avLst/>
              </a:prstTxWarp>
            </a:bodyPr>
            <a:lstStyle/>
            <a:p>
              <a:endParaRPr lang="en-US" b="1"/>
            </a:p>
          </p:txBody>
        </p:sp>
        <p:sp>
          <p:nvSpPr>
            <p:cNvPr id="88069" name="_s88069"/>
            <p:cNvSpPr>
              <a:spLocks noChangeShapeType="1"/>
            </p:cNvSpPr>
            <p:nvPr/>
          </p:nvSpPr>
          <p:spPr bwMode="auto">
            <a:xfrm flipH="1" flipV="1">
              <a:off x="1392" y="2112"/>
              <a:ext cx="528" cy="240"/>
            </a:xfrm>
            <a:prstGeom prst="line">
              <a:avLst/>
            </a:prstGeom>
            <a:noFill/>
            <a:ln w="28575">
              <a:solidFill>
                <a:schemeClr val="tx1"/>
              </a:solidFill>
              <a:round/>
              <a:headEnd/>
              <a:tailEnd/>
            </a:ln>
          </p:spPr>
          <p:txBody>
            <a:bodyPr anchor="ctr">
              <a:prstTxWarp prst="textNoShape">
                <a:avLst/>
              </a:prstTxWarp>
            </a:bodyPr>
            <a:lstStyle/>
            <a:p>
              <a:endParaRPr lang="en-US" b="1"/>
            </a:p>
          </p:txBody>
        </p:sp>
        <p:sp>
          <p:nvSpPr>
            <p:cNvPr id="88070" name="_s88070"/>
            <p:cNvSpPr>
              <a:spLocks noChangeArrowheads="1"/>
            </p:cNvSpPr>
            <p:nvPr/>
          </p:nvSpPr>
          <p:spPr bwMode="auto">
            <a:xfrm>
              <a:off x="0" y="1404"/>
              <a:ext cx="1562" cy="852"/>
            </a:xfrm>
            <a:prstGeom prst="ellipse">
              <a:avLst/>
            </a:prstGeom>
            <a:solidFill>
              <a:srgbClr val="EAFAA4"/>
            </a:solidFill>
            <a:ln w="9525">
              <a:solidFill>
                <a:schemeClr val="tx1"/>
              </a:solidFill>
              <a:round/>
              <a:headEnd/>
              <a:tailEnd/>
            </a:ln>
          </p:spPr>
          <p:txBody>
            <a:bodyPr wrap="none" anchor="ctr">
              <a:prstTxWarp prst="textNoShape">
                <a:avLst/>
              </a:prstTxWarp>
            </a:bodyPr>
            <a:lstStyle/>
            <a:p>
              <a:pPr algn="ctr"/>
              <a:r>
                <a:rPr lang="en-US" b="1"/>
                <a:t>NO DIRECT</a:t>
              </a:r>
            </a:p>
            <a:p>
              <a:pPr algn="ctr"/>
              <a:r>
                <a:rPr lang="en-US" b="1"/>
                <a:t>POWER OVER</a:t>
              </a:r>
            </a:p>
            <a:p>
              <a:pPr algn="ctr"/>
              <a:r>
                <a:rPr lang="en-US" b="1"/>
                <a:t>CITIZENS</a:t>
              </a:r>
            </a:p>
          </p:txBody>
        </p:sp>
        <p:sp>
          <p:nvSpPr>
            <p:cNvPr id="88071" name="_s88071"/>
            <p:cNvSpPr>
              <a:spLocks noChangeShapeType="1"/>
            </p:cNvSpPr>
            <p:nvPr/>
          </p:nvSpPr>
          <p:spPr bwMode="auto">
            <a:xfrm flipH="1">
              <a:off x="1776" y="2688"/>
              <a:ext cx="288" cy="420"/>
            </a:xfrm>
            <a:prstGeom prst="line">
              <a:avLst/>
            </a:prstGeom>
            <a:noFill/>
            <a:ln w="28575">
              <a:solidFill>
                <a:schemeClr val="tx1"/>
              </a:solidFill>
              <a:round/>
              <a:headEnd/>
              <a:tailEnd/>
            </a:ln>
          </p:spPr>
          <p:txBody>
            <a:bodyPr anchor="ctr">
              <a:prstTxWarp prst="textNoShape">
                <a:avLst/>
              </a:prstTxWarp>
            </a:bodyPr>
            <a:lstStyle/>
            <a:p>
              <a:endParaRPr lang="en-US" b="1"/>
            </a:p>
          </p:txBody>
        </p:sp>
        <p:sp>
          <p:nvSpPr>
            <p:cNvPr id="88072" name="_s88072"/>
            <p:cNvSpPr>
              <a:spLocks noChangeArrowheads="1"/>
            </p:cNvSpPr>
            <p:nvPr/>
          </p:nvSpPr>
          <p:spPr bwMode="auto">
            <a:xfrm>
              <a:off x="48" y="3043"/>
              <a:ext cx="2304" cy="893"/>
            </a:xfrm>
            <a:prstGeom prst="ellipse">
              <a:avLst/>
            </a:prstGeom>
            <a:solidFill>
              <a:srgbClr val="E0D9EF"/>
            </a:solidFill>
            <a:ln w="9525">
              <a:solidFill>
                <a:schemeClr val="tx1"/>
              </a:solidFill>
              <a:round/>
              <a:headEnd/>
              <a:tailEnd/>
            </a:ln>
          </p:spPr>
          <p:txBody>
            <a:bodyPr wrap="none" anchor="ctr">
              <a:prstTxWarp prst="textNoShape">
                <a:avLst/>
              </a:prstTxWarp>
            </a:bodyPr>
            <a:lstStyle/>
            <a:p>
              <a:pPr algn="ctr"/>
              <a:r>
                <a:rPr lang="en-US" b="1"/>
                <a:t>COULD NOT</a:t>
              </a:r>
            </a:p>
            <a:p>
              <a:pPr algn="ctr"/>
              <a:r>
                <a:rPr lang="en-US" b="1"/>
                <a:t>BE CHANGED WITHOUT</a:t>
              </a:r>
            </a:p>
            <a:p>
              <a:pPr algn="ctr"/>
              <a:r>
                <a:rPr lang="en-US" b="1"/>
                <a:t> CONSENT OF ALL </a:t>
              </a:r>
            </a:p>
            <a:p>
              <a:pPr algn="ctr"/>
              <a:r>
                <a:rPr lang="en-US" b="1"/>
                <a:t>13 STATES</a:t>
              </a:r>
            </a:p>
          </p:txBody>
        </p:sp>
        <p:sp>
          <p:nvSpPr>
            <p:cNvPr id="88073" name="_s88073"/>
            <p:cNvSpPr>
              <a:spLocks noChangeShapeType="1"/>
            </p:cNvSpPr>
            <p:nvPr/>
          </p:nvSpPr>
          <p:spPr bwMode="auto">
            <a:xfrm>
              <a:off x="3408" y="2832"/>
              <a:ext cx="336" cy="432"/>
            </a:xfrm>
            <a:prstGeom prst="line">
              <a:avLst/>
            </a:prstGeom>
            <a:noFill/>
            <a:ln w="28575">
              <a:solidFill>
                <a:schemeClr val="tx1"/>
              </a:solidFill>
              <a:round/>
              <a:headEnd/>
              <a:tailEnd/>
            </a:ln>
          </p:spPr>
          <p:txBody>
            <a:bodyPr anchor="ctr">
              <a:prstTxWarp prst="textNoShape">
                <a:avLst/>
              </a:prstTxWarp>
            </a:bodyPr>
            <a:lstStyle/>
            <a:p>
              <a:endParaRPr lang="en-US" b="1"/>
            </a:p>
          </p:txBody>
        </p:sp>
        <p:sp>
          <p:nvSpPr>
            <p:cNvPr id="88074" name="_s88074"/>
            <p:cNvSpPr>
              <a:spLocks noChangeArrowheads="1"/>
            </p:cNvSpPr>
            <p:nvPr/>
          </p:nvSpPr>
          <p:spPr bwMode="auto">
            <a:xfrm>
              <a:off x="3456" y="3156"/>
              <a:ext cx="2152" cy="684"/>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b="1"/>
                <a:t>COULD NOT </a:t>
              </a:r>
            </a:p>
            <a:p>
              <a:pPr algn="ctr"/>
              <a:r>
                <a:rPr lang="en-US" b="1"/>
                <a:t>REGULATE TRADE</a:t>
              </a:r>
            </a:p>
          </p:txBody>
        </p:sp>
        <p:sp>
          <p:nvSpPr>
            <p:cNvPr id="88075" name="_s88075"/>
            <p:cNvSpPr>
              <a:spLocks noChangeShapeType="1"/>
            </p:cNvSpPr>
            <p:nvPr/>
          </p:nvSpPr>
          <p:spPr bwMode="auto">
            <a:xfrm flipV="1">
              <a:off x="3504" y="2160"/>
              <a:ext cx="528" cy="192"/>
            </a:xfrm>
            <a:prstGeom prst="line">
              <a:avLst/>
            </a:prstGeom>
            <a:noFill/>
            <a:ln w="28575">
              <a:solidFill>
                <a:schemeClr val="tx1"/>
              </a:solidFill>
              <a:round/>
              <a:headEnd/>
              <a:tailEnd/>
            </a:ln>
          </p:spPr>
          <p:txBody>
            <a:bodyPr anchor="ctr">
              <a:prstTxWarp prst="textNoShape">
                <a:avLst/>
              </a:prstTxWarp>
            </a:bodyPr>
            <a:lstStyle/>
            <a:p>
              <a:endParaRPr lang="en-US" b="1"/>
            </a:p>
          </p:txBody>
        </p:sp>
        <p:sp>
          <p:nvSpPr>
            <p:cNvPr id="88076" name="_s88076"/>
            <p:cNvSpPr>
              <a:spLocks noChangeArrowheads="1"/>
            </p:cNvSpPr>
            <p:nvPr/>
          </p:nvSpPr>
          <p:spPr bwMode="auto">
            <a:xfrm>
              <a:off x="3788" y="1620"/>
              <a:ext cx="1780" cy="684"/>
            </a:xfrm>
            <a:prstGeom prst="ellipse">
              <a:avLst/>
            </a:prstGeom>
            <a:solidFill>
              <a:srgbClr val="CED0CE"/>
            </a:solidFill>
            <a:ln w="9525">
              <a:solidFill>
                <a:schemeClr val="tx1"/>
              </a:solidFill>
              <a:round/>
              <a:headEnd/>
              <a:tailEnd/>
            </a:ln>
          </p:spPr>
          <p:txBody>
            <a:bodyPr wrap="none" anchor="ctr">
              <a:prstTxWarp prst="textNoShape">
                <a:avLst/>
              </a:prstTxWarp>
            </a:bodyPr>
            <a:lstStyle/>
            <a:p>
              <a:pPr algn="ctr"/>
              <a:r>
                <a:rPr lang="en-US" b="1"/>
                <a:t>COULD NOT </a:t>
              </a:r>
            </a:p>
            <a:p>
              <a:pPr algn="ctr"/>
              <a:r>
                <a:rPr lang="en-US" b="1"/>
                <a:t>ENFORCE LAWS</a:t>
              </a:r>
            </a:p>
          </p:txBody>
        </p:sp>
        <p:sp>
          <p:nvSpPr>
            <p:cNvPr id="88077" name="_s88077"/>
            <p:cNvSpPr>
              <a:spLocks noChangeShapeType="1"/>
            </p:cNvSpPr>
            <p:nvPr/>
          </p:nvSpPr>
          <p:spPr bwMode="auto">
            <a:xfrm flipV="1">
              <a:off x="2736" y="1776"/>
              <a:ext cx="1" cy="342"/>
            </a:xfrm>
            <a:prstGeom prst="line">
              <a:avLst/>
            </a:prstGeom>
            <a:noFill/>
            <a:ln w="28575">
              <a:solidFill>
                <a:schemeClr val="tx1"/>
              </a:solidFill>
              <a:round/>
              <a:headEnd/>
              <a:tailEnd/>
            </a:ln>
          </p:spPr>
          <p:txBody>
            <a:bodyPr anchor="ctr">
              <a:prstTxWarp prst="textNoShape">
                <a:avLst/>
              </a:prstTxWarp>
            </a:bodyPr>
            <a:lstStyle/>
            <a:p>
              <a:endParaRPr lang="en-US" b="1"/>
            </a:p>
          </p:txBody>
        </p:sp>
        <p:sp>
          <p:nvSpPr>
            <p:cNvPr id="88078" name="_s88078"/>
            <p:cNvSpPr>
              <a:spLocks noChangeArrowheads="1"/>
            </p:cNvSpPr>
            <p:nvPr/>
          </p:nvSpPr>
          <p:spPr bwMode="auto">
            <a:xfrm>
              <a:off x="1997" y="1092"/>
              <a:ext cx="1555" cy="684"/>
            </a:xfrm>
            <a:prstGeom prst="ellipse">
              <a:avLst/>
            </a:prstGeom>
            <a:solidFill>
              <a:srgbClr val="B9DDBE"/>
            </a:solidFill>
            <a:ln w="9525">
              <a:solidFill>
                <a:schemeClr val="tx1"/>
              </a:solidFill>
              <a:round/>
              <a:headEnd/>
              <a:tailEnd/>
            </a:ln>
          </p:spPr>
          <p:txBody>
            <a:bodyPr wrap="none" anchor="ctr">
              <a:prstTxWarp prst="textNoShape">
                <a:avLst/>
              </a:prstTxWarp>
            </a:bodyPr>
            <a:lstStyle/>
            <a:p>
              <a:pPr algn="ctr"/>
              <a:r>
                <a:rPr lang="en-US" b="1"/>
                <a:t>NO POWER </a:t>
              </a:r>
            </a:p>
            <a:p>
              <a:pPr algn="ctr"/>
              <a:r>
                <a:rPr lang="en-US" b="1"/>
                <a:t>TO TAX</a:t>
              </a:r>
            </a:p>
          </p:txBody>
        </p:sp>
        <p:sp>
          <p:nvSpPr>
            <p:cNvPr id="88079" name="_s88079"/>
            <p:cNvSpPr>
              <a:spLocks noChangeArrowheads="1"/>
            </p:cNvSpPr>
            <p:nvPr/>
          </p:nvSpPr>
          <p:spPr bwMode="auto">
            <a:xfrm>
              <a:off x="1728" y="2142"/>
              <a:ext cx="1968" cy="882"/>
            </a:xfrm>
            <a:prstGeom prst="ellipse">
              <a:avLst/>
            </a:prstGeom>
            <a:solidFill>
              <a:srgbClr val="E7DEB7"/>
            </a:solidFill>
            <a:ln w="9525">
              <a:solidFill>
                <a:schemeClr val="tx1"/>
              </a:solidFill>
              <a:round/>
              <a:headEnd/>
              <a:tailEnd/>
            </a:ln>
          </p:spPr>
          <p:txBody>
            <a:bodyPr wrap="none" anchor="ctr">
              <a:prstTxWarp prst="textNoShape">
                <a:avLst/>
              </a:prstTxWarp>
            </a:bodyPr>
            <a:lstStyle/>
            <a:p>
              <a:pPr algn="ctr"/>
              <a:r>
                <a:rPr lang="en-US" b="1">
                  <a:solidFill>
                    <a:srgbClr val="CC3300"/>
                  </a:solidFill>
                </a:rPr>
                <a:t>WEAKNESSES OF </a:t>
              </a:r>
            </a:p>
            <a:p>
              <a:pPr algn="ctr"/>
              <a:r>
                <a:rPr lang="en-US" b="1">
                  <a:solidFill>
                    <a:srgbClr val="CC3300"/>
                  </a:solidFill>
                </a:rPr>
                <a:t>THE ARTICLES </a:t>
              </a:r>
            </a:p>
            <a:p>
              <a:pPr algn="ctr"/>
              <a:r>
                <a:rPr lang="en-US" b="1">
                  <a:solidFill>
                    <a:srgbClr val="CC3300"/>
                  </a:solidFill>
                </a:rPr>
                <a:t>OF CONFEDERATION</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6E488876-4A09-814B-A394-1B238148B6D9}" type="slidenum">
              <a:rPr lang="en-US" sz="2200" b="1"/>
              <a:pPr/>
              <a:t>29</a:t>
            </a:fld>
            <a:endParaRPr lang="en-US" sz="2200" b="1"/>
          </a:p>
        </p:txBody>
      </p:sp>
      <p:sp>
        <p:nvSpPr>
          <p:cNvPr id="89090" name="Text Box 2"/>
          <p:cNvSpPr txBox="1">
            <a:spLocks noChangeArrowheads="1"/>
          </p:cNvSpPr>
          <p:nvPr/>
        </p:nvSpPr>
        <p:spPr bwMode="auto">
          <a:xfrm>
            <a:off x="685800" y="228600"/>
            <a:ext cx="8001000" cy="430887"/>
          </a:xfrm>
          <a:prstGeom prst="rect">
            <a:avLst/>
          </a:prstGeom>
          <a:solidFill>
            <a:srgbClr val="F2E6AC"/>
          </a:solidFill>
          <a:ln w="9525">
            <a:solidFill>
              <a:srgbClr val="CC3300"/>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200" b="1">
                <a:solidFill>
                  <a:srgbClr val="CC3300"/>
                </a:solidFill>
              </a:rPr>
              <a:t>SHAY’S REBELLION</a:t>
            </a:r>
          </a:p>
        </p:txBody>
      </p:sp>
      <p:sp>
        <p:nvSpPr>
          <p:cNvPr id="89091" name="Text Box 3"/>
          <p:cNvSpPr txBox="1">
            <a:spLocks noChangeArrowheads="1"/>
          </p:cNvSpPr>
          <p:nvPr/>
        </p:nvSpPr>
        <p:spPr bwMode="auto">
          <a:xfrm>
            <a:off x="228600" y="914400"/>
            <a:ext cx="8610600" cy="5678477"/>
          </a:xfrm>
          <a:prstGeom prst="rect">
            <a:avLst/>
          </a:prstGeom>
          <a:gradFill rotWithShape="1">
            <a:gsLst>
              <a:gs pos="0">
                <a:srgbClr val="F0EDAE">
                  <a:alpha val="69000"/>
                </a:srgbClr>
              </a:gs>
              <a:gs pos="100000">
                <a:srgbClr val="FF5F2D">
                  <a:alpha val="57001"/>
                </a:srgbClr>
              </a:gs>
            </a:gsLst>
            <a:lin ang="5400000" scaled="1"/>
          </a:gradFill>
          <a:ln w="9525">
            <a:solidFill>
              <a:srgbClr val="CC3300"/>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200" b="1"/>
              <a:t>DANIEL SHAY LEFT HIS FARM IN WESTERN MASSACHUSETTS TO SERVE AS A CAPTAIN IN THE REVOLUTIONARY ARMY. UPON HIS RETURN IN 1787 HE WAS FORCED TO IMMEDIATELY PAY BACK DEBTS. HE AND OTHERS PETITIONED THE GOVERNMENT FOR AN EXTENSION WHICH WAS DENIED. IN RESPONSE HUNDREDS OF FARMERS, WITH SHAY AS THEIR LEADER, MARCHED TO THE COURTHOUSE TO DISRUPT THE PROCESS OF SEIZING FARMS FROM PEOPLE UNABLE TO PAY BACK DEBTS. ABOUT 1200 MARCHED TO SPRINGFIELD WHERE THE STATE ARSENAL WAS LOCATED. MILITIA WAS PRIVATELY HIRED AS THE GOVERNMENT WAS UNABLE TO ACT DIRECTLY UPON CITIZENS. FIGHTING BROKE OUT BETWEEN SHAY’S FOLLOWERS AND THE MILITIA, RESULTING IN THE DEATHS OF FOUR FARMERS. SHAY WAS SENTENCED TO DEATH FOR HIS PARTICIPATION IN THE REBELLION.</a:t>
            </a:r>
          </a:p>
          <a:p>
            <a:pPr algn="ctr">
              <a:spcBef>
                <a:spcPct val="50000"/>
              </a:spcBef>
            </a:pPr>
            <a:r>
              <a:rPr lang="en-US" sz="2200" b="1"/>
              <a:t>THIS EVENT INDICATED THAT THE NEW GOVERNMENT WAS POWERLESS TO ACT IN A TIME OF CRISIS. IT LED TO THE CONSTITUTIONAL CONVENTION HELD THE NEXT YEAR.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5C095DA7-64C4-4F4C-8E0C-F5E537C8B49F}" type="slidenum">
              <a:rPr lang="en-US" sz="2300"/>
              <a:pPr/>
              <a:t>3</a:t>
            </a:fld>
            <a:endParaRPr lang="en-US" sz="2300"/>
          </a:p>
        </p:txBody>
      </p:sp>
      <p:sp>
        <p:nvSpPr>
          <p:cNvPr id="51202" name="Text Box 2"/>
          <p:cNvSpPr txBox="1">
            <a:spLocks noChangeArrowheads="1"/>
          </p:cNvSpPr>
          <p:nvPr/>
        </p:nvSpPr>
        <p:spPr bwMode="auto">
          <a:xfrm>
            <a:off x="152400" y="152400"/>
            <a:ext cx="8763000" cy="6540252"/>
          </a:xfrm>
          <a:prstGeom prst="rect">
            <a:avLst/>
          </a:prstGeom>
          <a:gradFill rotWithShape="1">
            <a:gsLst>
              <a:gs pos="0">
                <a:srgbClr val="E6DCAC">
                  <a:alpha val="71001"/>
                </a:srgbClr>
              </a:gs>
              <a:gs pos="12000">
                <a:srgbClr val="E6D78A">
                  <a:alpha val="71601"/>
                </a:srgbClr>
              </a:gs>
              <a:gs pos="30000">
                <a:srgbClr val="C7AC4C">
                  <a:alpha val="72500"/>
                </a:srgbClr>
              </a:gs>
              <a:gs pos="45000">
                <a:srgbClr val="E6D78A">
                  <a:alpha val="73250"/>
                </a:srgbClr>
              </a:gs>
              <a:gs pos="77000">
                <a:srgbClr val="C7AC4C">
                  <a:alpha val="74850"/>
                </a:srgbClr>
              </a:gs>
              <a:gs pos="100000">
                <a:srgbClr val="E6DCAC">
                  <a:alpha val="75999"/>
                </a:srgbClr>
              </a:gs>
            </a:gsLst>
            <a:lin ang="2700000" scaled="1"/>
          </a:gradFill>
          <a:ln w="9525">
            <a:solidFill>
              <a:srgbClr val="D53509"/>
            </a:solidFill>
            <a:miter lim="800000"/>
            <a:headEnd/>
            <a:tailEnd/>
          </a:ln>
          <a:effectLst/>
        </p:spPr>
        <p:txBody>
          <a:bodyPr wrap="square">
            <a:prstTxWarp prst="textNoShape">
              <a:avLst/>
            </a:prstTxWarp>
            <a:spAutoFit/>
          </a:bodyPr>
          <a:lstStyle/>
          <a:p>
            <a:pPr algn="ctr">
              <a:spcBef>
                <a:spcPct val="50000"/>
              </a:spcBef>
            </a:pPr>
            <a:r>
              <a:rPr lang="en-US" sz="2800" b="1" u="sng" dirty="0">
                <a:solidFill>
                  <a:srgbClr val="008000"/>
                </a:solidFill>
                <a:effectLst>
                  <a:outerShdw blurRad="50800" dist="38100" dir="2700000">
                    <a:srgbClr val="000000">
                      <a:alpha val="43000"/>
                    </a:srgbClr>
                  </a:outerShdw>
                </a:effectLst>
              </a:rPr>
              <a:t>MERCANTILISM</a:t>
            </a:r>
          </a:p>
          <a:p>
            <a:pPr>
              <a:spcBef>
                <a:spcPct val="50000"/>
              </a:spcBef>
              <a:buFont typeface="Wingdings" pitchFamily="-111" charset="2"/>
              <a:buBlip>
                <a:blip r:embed="rId3"/>
              </a:buBlip>
            </a:pPr>
            <a:r>
              <a:rPr lang="en-US" sz="2300" b="1" dirty="0">
                <a:effectLst>
                  <a:outerShdw blurRad="50800" dist="38100" dir="2700000">
                    <a:srgbClr val="000000">
                      <a:alpha val="43000"/>
                    </a:srgbClr>
                  </a:outerShdw>
                </a:effectLst>
              </a:rPr>
              <a:t>DEFINED AS AN ECONOMIC SYSTEM PRACTICED DURING THE 18</a:t>
            </a:r>
            <a:r>
              <a:rPr lang="en-US" sz="2300" b="1" baseline="30000" dirty="0">
                <a:effectLst>
                  <a:outerShdw blurRad="50800" dist="38100" dir="2700000">
                    <a:srgbClr val="000000">
                      <a:alpha val="43000"/>
                    </a:srgbClr>
                  </a:outerShdw>
                </a:effectLst>
              </a:rPr>
              <a:t>TH</a:t>
            </a:r>
            <a:r>
              <a:rPr lang="en-US" sz="2300" b="1" dirty="0">
                <a:effectLst>
                  <a:outerShdw blurRad="50800" dist="38100" dir="2700000">
                    <a:srgbClr val="000000">
                      <a:alpha val="43000"/>
                    </a:srgbClr>
                  </a:outerShdw>
                </a:effectLst>
              </a:rPr>
              <a:t> CENTURY BY EUROPEAN NATIONS. </a:t>
            </a:r>
          </a:p>
          <a:p>
            <a:pPr>
              <a:spcBef>
                <a:spcPct val="50000"/>
              </a:spcBef>
              <a:buFont typeface="Wingdings" pitchFamily="-111" charset="2"/>
              <a:buBlip>
                <a:blip r:embed="rId3"/>
              </a:buBlip>
            </a:pPr>
            <a:r>
              <a:rPr lang="en-US" sz="2300" b="1" dirty="0">
                <a:effectLst>
                  <a:outerShdw blurRad="50800" dist="38100" dir="2700000">
                    <a:srgbClr val="000000">
                      <a:alpha val="43000"/>
                    </a:srgbClr>
                  </a:outerShdw>
                </a:effectLst>
              </a:rPr>
              <a:t>BASED ON THE BELIEF THAT THERE WAS A LIMITED AMOUNT OF WEALTH IN THE WORLD AND THE WAY TO GET THE MOST GOLD AND SILVER WAS TO HEAVILY REGULATE MANUFACTURING, TRADE, AND PRODUCTION WITHIN A COUNTRY AND ITS COLONIES.</a:t>
            </a:r>
          </a:p>
          <a:p>
            <a:pPr>
              <a:spcBef>
                <a:spcPct val="50000"/>
              </a:spcBef>
              <a:buFont typeface="Wingdings" pitchFamily="-111" charset="2"/>
              <a:buBlip>
                <a:blip r:embed="rId3"/>
              </a:buBlip>
            </a:pPr>
            <a:r>
              <a:rPr lang="en-US" sz="2300" b="1" dirty="0">
                <a:effectLst>
                  <a:outerShdw blurRad="50800" dist="38100" dir="2700000">
                    <a:srgbClr val="000000">
                      <a:alpha val="43000"/>
                    </a:srgbClr>
                  </a:outerShdw>
                </a:effectLst>
              </a:rPr>
              <a:t>GREAT BRITAIN, FOR EXAMPLE, WOULD PURCHASE RAW MATERIALS FROM THE NORTH AMERICAN COLONIES AT A LOW PRICE DETERMINED BY THE BRITISH GOVERNMENT. THEN THE COLONIES WERE REQUIRED TO PURCHASE THE FINISHED GOODS MANUFACTURED IN BRITAIN AT HIGH PRICES ALSO SET BY THE BRITISH GOVERNMENT. THE NORTH AMERICAN COLONIES WERE ONLY ALLOWED TO TRADE WITHIN THE BRITISH EMPIRE.</a:t>
            </a:r>
          </a:p>
          <a:p>
            <a:pPr>
              <a:spcBef>
                <a:spcPct val="50000"/>
              </a:spcBef>
              <a:buFont typeface="Wingdings" pitchFamily="-111" charset="2"/>
              <a:buBlip>
                <a:blip r:embed="rId3"/>
              </a:buBlip>
            </a:pPr>
            <a:r>
              <a:rPr lang="en-US" sz="2300" b="1" dirty="0">
                <a:effectLst>
                  <a:outerShdw blurRad="50800" dist="38100" dir="2700000">
                    <a:srgbClr val="000000">
                      <a:alpha val="43000"/>
                    </a:srgbClr>
                  </a:outerShdw>
                </a:effectLst>
              </a:rPr>
              <a:t>THIS SYSTEM LED TO BITTERNESS ON THE PART OF THE COLONISTS WHO HAD VERY LITTLE INPUT IN THEIR ECONOMIC POLICIES.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DAFA8AF8-6B0E-1F42-9293-1544ACA03D9C}" type="slidenum">
              <a:rPr lang="en-US" b="1"/>
              <a:pPr/>
              <a:t>4</a:t>
            </a:fld>
            <a:endParaRPr lang="en-US" b="1"/>
          </a:p>
        </p:txBody>
      </p:sp>
      <p:sp>
        <p:nvSpPr>
          <p:cNvPr id="52226" name="Text Box 2"/>
          <p:cNvSpPr txBox="1">
            <a:spLocks noChangeArrowheads="1"/>
          </p:cNvSpPr>
          <p:nvPr/>
        </p:nvSpPr>
        <p:spPr bwMode="auto">
          <a:xfrm>
            <a:off x="990600" y="152400"/>
            <a:ext cx="6858000" cy="528638"/>
          </a:xfrm>
          <a:prstGeom prst="rect">
            <a:avLst/>
          </a:prstGeom>
          <a:solidFill>
            <a:srgbClr val="50A000"/>
          </a:solidFill>
          <a:ln w="9525">
            <a:solidFill>
              <a:srgbClr val="CC3300"/>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800" b="1"/>
              <a:t>COLONIAL TRADE ROUTES</a:t>
            </a:r>
          </a:p>
        </p:txBody>
      </p:sp>
      <p:pic>
        <p:nvPicPr>
          <p:cNvPr id="52227" name="Picture 3" descr="trade"/>
          <p:cNvPicPr>
            <a:picLocks noChangeAspect="1" noChangeArrowheads="1"/>
          </p:cNvPicPr>
          <p:nvPr/>
        </p:nvPicPr>
        <p:blipFill>
          <a:blip r:embed="rId3"/>
          <a:srcRect t="223" r="343" b="9703"/>
          <a:stretch>
            <a:fillRect/>
          </a:stretch>
        </p:blipFill>
        <p:spPr bwMode="auto">
          <a:xfrm>
            <a:off x="304800" y="762000"/>
            <a:ext cx="8305800" cy="5791200"/>
          </a:xfrm>
          <a:prstGeom prst="rect">
            <a:avLst/>
          </a:prstGeom>
          <a:noFill/>
          <a:ln w="9525">
            <a:solidFill>
              <a:srgbClr val="CC3300"/>
            </a:solidFill>
            <a:miter lim="800000"/>
            <a:headEnd/>
            <a:tailEnd/>
          </a:ln>
          <a:effectLst>
            <a:outerShdw blurRad="50800" dist="38100" dir="270000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C883C37A-E21F-1541-9240-D335CB089B1E}" type="slidenum">
              <a:rPr lang="en-US" b="1"/>
              <a:pPr/>
              <a:t>5</a:t>
            </a:fld>
            <a:endParaRPr lang="en-US" b="1"/>
          </a:p>
        </p:txBody>
      </p:sp>
      <p:sp>
        <p:nvSpPr>
          <p:cNvPr id="53250" name="Text Box 2"/>
          <p:cNvSpPr txBox="1">
            <a:spLocks noChangeArrowheads="1"/>
          </p:cNvSpPr>
          <p:nvPr/>
        </p:nvSpPr>
        <p:spPr bwMode="auto">
          <a:xfrm>
            <a:off x="609600" y="381000"/>
            <a:ext cx="7848600" cy="461665"/>
          </a:xfrm>
          <a:prstGeom prst="rect">
            <a:avLst/>
          </a:prstGeom>
          <a:solidFill>
            <a:srgbClr val="CCBAA8"/>
          </a:soli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400" b="1"/>
              <a:t>THE ENLIGHTENMENT INFLUENCED THE COLONISTS</a:t>
            </a:r>
          </a:p>
        </p:txBody>
      </p:sp>
      <p:sp>
        <p:nvSpPr>
          <p:cNvPr id="53251" name="Text Box 3"/>
          <p:cNvSpPr txBox="1">
            <a:spLocks noChangeArrowheads="1"/>
          </p:cNvSpPr>
          <p:nvPr/>
        </p:nvSpPr>
        <p:spPr bwMode="auto">
          <a:xfrm>
            <a:off x="609600" y="1226993"/>
            <a:ext cx="6019800" cy="5216814"/>
          </a:xfrm>
          <a:prstGeom prst="rect">
            <a:avLst/>
          </a:prstGeom>
          <a:gradFill rotWithShape="1">
            <a:gsLst>
              <a:gs pos="0">
                <a:srgbClr val="F3F686"/>
              </a:gs>
              <a:gs pos="100000">
                <a:srgbClr val="DDDDDD"/>
              </a:gs>
            </a:gsLst>
            <a:lin ang="5400000" scaled="1"/>
          </a:gra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buFontTx/>
              <a:buBlip>
                <a:blip r:embed="rId3"/>
              </a:buBlip>
            </a:pPr>
            <a:r>
              <a:rPr lang="en-US" b="1" dirty="0"/>
              <a:t>PHILOSOPHICAL MOVEMENT THROUGHOUT EUROPE IN THE 17</a:t>
            </a:r>
            <a:r>
              <a:rPr lang="en-US" b="1" baseline="30000" dirty="0"/>
              <a:t>TH</a:t>
            </a:r>
            <a:r>
              <a:rPr lang="en-US" b="1" dirty="0"/>
              <a:t> AND 18</a:t>
            </a:r>
            <a:r>
              <a:rPr lang="en-US" b="1" baseline="30000" dirty="0"/>
              <a:t>TH</a:t>
            </a:r>
            <a:r>
              <a:rPr lang="en-US" b="1" dirty="0"/>
              <a:t> CENTURIES </a:t>
            </a:r>
          </a:p>
          <a:p>
            <a:pPr>
              <a:spcBef>
                <a:spcPct val="50000"/>
              </a:spcBef>
              <a:buFontTx/>
              <a:buBlip>
                <a:blip r:embed="rId3"/>
              </a:buBlip>
            </a:pPr>
            <a:r>
              <a:rPr lang="en-US" b="1" dirty="0"/>
              <a:t>EMPHASIS ON REASON AS THE MOST IMPORTANT HUMAN </a:t>
            </a:r>
            <a:r>
              <a:rPr lang="en-US" b="1" dirty="0" smtClean="0"/>
              <a:t>ABILITY</a:t>
            </a:r>
          </a:p>
          <a:p>
            <a:pPr>
              <a:spcBef>
                <a:spcPct val="50000"/>
              </a:spcBef>
              <a:buFontTx/>
              <a:buBlip>
                <a:blip r:embed="rId3"/>
              </a:buBlip>
            </a:pPr>
            <a:r>
              <a:rPr lang="en-US" b="1" dirty="0" smtClean="0"/>
              <a:t>THOMAS HOBBES ARGUED THAT THE PURPOSE OF THE KING IS TO KEEP THE STATE STRONG AND SAFE</a:t>
            </a:r>
          </a:p>
          <a:p>
            <a:pPr>
              <a:spcBef>
                <a:spcPct val="50000"/>
              </a:spcBef>
              <a:buFontTx/>
              <a:buBlip>
                <a:blip r:embed="rId3"/>
              </a:buBlip>
            </a:pPr>
            <a:r>
              <a:rPr lang="en-US" b="1" dirty="0" smtClean="0"/>
              <a:t>JOHN </a:t>
            </a:r>
            <a:r>
              <a:rPr lang="en-US" b="1" dirty="0"/>
              <a:t>LOCKE ARGUED THAT PEOPLE POSSESSED NATURAL RIGHTS SUCH AS LIFE, LIBERTY, AND PROPERTY. HE BELIEVED THE PURPOSE OF GOVERNMENT WAS TO PROTECT THOSE RIGHTS.   </a:t>
            </a:r>
          </a:p>
          <a:p>
            <a:pPr>
              <a:spcBef>
                <a:spcPct val="50000"/>
              </a:spcBef>
              <a:buFontTx/>
              <a:buBlip>
                <a:blip r:embed="rId3"/>
              </a:buBlip>
            </a:pPr>
            <a:r>
              <a:rPr lang="en-US" b="1" dirty="0"/>
              <a:t>BARON</a:t>
            </a:r>
            <a:r>
              <a:rPr lang="en-US" b="1" dirty="0" smtClean="0"/>
              <a:t> </a:t>
            </a:r>
            <a:r>
              <a:rPr lang="en-US" b="1" dirty="0"/>
              <a:t>D</a:t>
            </a:r>
            <a:r>
              <a:rPr lang="en-US" b="1" dirty="0" smtClean="0"/>
              <a:t>E </a:t>
            </a:r>
            <a:r>
              <a:rPr lang="en-US" b="1" dirty="0"/>
              <a:t>MONTESQUIEU ARGUED AGAINST ABSOLUTE </a:t>
            </a:r>
            <a:r>
              <a:rPr lang="en-US" b="1" dirty="0" smtClean="0"/>
              <a:t>MONARCHY, SPLIT THE POWER OF THE KING TO KEEP IT FROM ABUSE.</a:t>
            </a:r>
          </a:p>
          <a:p>
            <a:pPr>
              <a:spcBef>
                <a:spcPct val="50000"/>
              </a:spcBef>
              <a:buFontTx/>
              <a:buBlip>
                <a:blip r:embed="rId3"/>
              </a:buBlip>
            </a:pPr>
            <a:r>
              <a:rPr lang="en-US" b="1" dirty="0"/>
              <a:t>COLONIAL LEADERS BELIEVED THE BRITISH GOVERNMENT VIOLATED THESE IDEALS AND DISCUSSED STRATEGIES TO OVERCOME THE OPPRESSION OF KING GEORGE III </a:t>
            </a:r>
          </a:p>
        </p:txBody>
      </p:sp>
      <p:pic>
        <p:nvPicPr>
          <p:cNvPr id="53252" name="Picture 4" descr="LOCKE"/>
          <p:cNvPicPr>
            <a:picLocks noChangeAspect="1" noChangeArrowheads="1"/>
          </p:cNvPicPr>
          <p:nvPr/>
        </p:nvPicPr>
        <p:blipFill>
          <a:blip r:embed="rId3"/>
          <a:srcRect/>
          <a:stretch>
            <a:fillRect/>
          </a:stretch>
        </p:blipFill>
        <p:spPr bwMode="auto">
          <a:xfrm>
            <a:off x="6934200" y="1371600"/>
            <a:ext cx="1539875" cy="2114550"/>
          </a:xfrm>
          <a:prstGeom prst="rect">
            <a:avLst/>
          </a:prstGeom>
          <a:noFill/>
          <a:ln w="9525">
            <a:solidFill>
              <a:srgbClr val="D53509"/>
            </a:solidFill>
            <a:miter lim="800000"/>
            <a:headEnd/>
            <a:tailEnd/>
          </a:ln>
          <a:effectLst>
            <a:outerShdw blurRad="50800" dist="38100" dir="2700000">
              <a:srgbClr val="000000">
                <a:alpha val="43000"/>
              </a:srgbClr>
            </a:outerShdw>
          </a:effectLst>
        </p:spPr>
      </p:pic>
      <p:pic>
        <p:nvPicPr>
          <p:cNvPr id="53253" name="Picture 5" descr="montesquieu"/>
          <p:cNvPicPr>
            <a:picLocks noChangeAspect="1" noChangeArrowheads="1"/>
          </p:cNvPicPr>
          <p:nvPr/>
        </p:nvPicPr>
        <p:blipFill>
          <a:blip r:embed="rId4"/>
          <a:srcRect/>
          <a:stretch>
            <a:fillRect/>
          </a:stretch>
        </p:blipFill>
        <p:spPr bwMode="auto">
          <a:xfrm>
            <a:off x="6934200" y="3962400"/>
            <a:ext cx="1595438" cy="2190750"/>
          </a:xfrm>
          <a:prstGeom prst="rect">
            <a:avLst/>
          </a:prstGeom>
          <a:noFill/>
          <a:ln w="9525">
            <a:solidFill>
              <a:srgbClr val="D53509"/>
            </a:solidFill>
            <a:miter lim="800000"/>
            <a:headEnd/>
            <a:tailEnd/>
          </a:ln>
          <a:effectLst>
            <a:outerShdw blurRad="50800" dist="38100" dir="2700000">
              <a:srgbClr val="000000">
                <a:alpha val="43000"/>
              </a:srgbClr>
            </a:outerShdw>
          </a:effectLst>
        </p:spPr>
      </p:pic>
      <p:sp>
        <p:nvSpPr>
          <p:cNvPr id="53254" name="Text Box 6"/>
          <p:cNvSpPr txBox="1">
            <a:spLocks noChangeArrowheads="1"/>
          </p:cNvSpPr>
          <p:nvPr/>
        </p:nvSpPr>
        <p:spPr bwMode="auto">
          <a:xfrm>
            <a:off x="6934200" y="3486150"/>
            <a:ext cx="1539875" cy="254000"/>
          </a:xfrm>
          <a:prstGeom prst="rect">
            <a:avLst/>
          </a:prstGeom>
          <a:solidFill>
            <a:srgbClr val="CCBAA8"/>
          </a:solidFill>
          <a:ln w="9525">
            <a:solidFill>
              <a:srgbClr val="D53509"/>
            </a:solid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spcBef>
                <a:spcPct val="50000"/>
              </a:spcBef>
            </a:pPr>
            <a:r>
              <a:rPr lang="en-US" sz="1000" b="1"/>
              <a:t>LOCKE</a:t>
            </a:r>
          </a:p>
        </p:txBody>
      </p:sp>
      <p:sp>
        <p:nvSpPr>
          <p:cNvPr id="53255" name="Text Box 7"/>
          <p:cNvSpPr txBox="1">
            <a:spLocks noChangeArrowheads="1"/>
          </p:cNvSpPr>
          <p:nvPr/>
        </p:nvSpPr>
        <p:spPr bwMode="auto">
          <a:xfrm>
            <a:off x="6934200" y="6153150"/>
            <a:ext cx="1595438" cy="254000"/>
          </a:xfrm>
          <a:prstGeom prst="rect">
            <a:avLst/>
          </a:prstGeom>
          <a:solidFill>
            <a:srgbClr val="CCBAA8"/>
          </a:solidFill>
          <a:ln w="9525">
            <a:solidFill>
              <a:srgbClr val="D53509"/>
            </a:solid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spcBef>
                <a:spcPct val="50000"/>
              </a:spcBef>
            </a:pPr>
            <a:r>
              <a:rPr lang="en-US" sz="1000" b="1" dirty="0"/>
              <a:t>MONTESQUIEU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1A5975BC-8FB6-3F43-A1C9-D1389F11A94A}" type="slidenum">
              <a:rPr lang="en-US" b="1"/>
              <a:pPr/>
              <a:t>6</a:t>
            </a:fld>
            <a:endParaRPr lang="en-US" b="1"/>
          </a:p>
        </p:txBody>
      </p:sp>
      <p:sp>
        <p:nvSpPr>
          <p:cNvPr id="54274" name="Text Box 2"/>
          <p:cNvSpPr txBox="1">
            <a:spLocks noChangeArrowheads="1"/>
          </p:cNvSpPr>
          <p:nvPr/>
        </p:nvSpPr>
        <p:spPr bwMode="auto">
          <a:xfrm>
            <a:off x="609600" y="152400"/>
            <a:ext cx="7696200" cy="528638"/>
          </a:xfrm>
          <a:prstGeom prst="rect">
            <a:avLst/>
          </a:prstGeom>
          <a:gradFill rotWithShape="1">
            <a:gsLst>
              <a:gs pos="0">
                <a:srgbClr val="A603AB">
                  <a:alpha val="28999"/>
                </a:srgbClr>
              </a:gs>
              <a:gs pos="21001">
                <a:srgbClr val="0819FB">
                  <a:alpha val="28580"/>
                </a:srgbClr>
              </a:gs>
              <a:gs pos="35001">
                <a:srgbClr val="1A8D48">
                  <a:alpha val="28300"/>
                </a:srgbClr>
              </a:gs>
              <a:gs pos="52000">
                <a:srgbClr val="FFFF00">
                  <a:alpha val="27960"/>
                </a:srgbClr>
              </a:gs>
              <a:gs pos="73000">
                <a:srgbClr val="EE3F17">
                  <a:alpha val="27540"/>
                </a:srgbClr>
              </a:gs>
              <a:gs pos="88000">
                <a:srgbClr val="E81766">
                  <a:alpha val="27240"/>
                </a:srgbClr>
              </a:gs>
              <a:gs pos="100000">
                <a:srgbClr val="A603AB">
                  <a:alpha val="27000"/>
                </a:srgbClr>
              </a:gs>
            </a:gsLst>
            <a:lin ang="5400000" scaled="1"/>
          </a:gra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800" b="1"/>
              <a:t>THE GREAT AWAKENING</a:t>
            </a:r>
          </a:p>
        </p:txBody>
      </p:sp>
      <p:sp>
        <p:nvSpPr>
          <p:cNvPr id="54275" name="Text Box 3"/>
          <p:cNvSpPr txBox="1">
            <a:spLocks noChangeArrowheads="1"/>
          </p:cNvSpPr>
          <p:nvPr/>
        </p:nvSpPr>
        <p:spPr bwMode="auto">
          <a:xfrm>
            <a:off x="381000" y="990600"/>
            <a:ext cx="5562600" cy="5170646"/>
          </a:xfrm>
          <a:prstGeom prst="rect">
            <a:avLst/>
          </a:prstGeom>
          <a:gradFill rotWithShape="1">
            <a:gsLst>
              <a:gs pos="0">
                <a:srgbClr val="A603AB">
                  <a:alpha val="10001"/>
                </a:srgbClr>
              </a:gs>
              <a:gs pos="21001">
                <a:srgbClr val="0819FB">
                  <a:alpha val="10001"/>
                </a:srgbClr>
              </a:gs>
              <a:gs pos="35001">
                <a:srgbClr val="1A8D48">
                  <a:alpha val="10001"/>
                </a:srgbClr>
              </a:gs>
              <a:gs pos="52000">
                <a:srgbClr val="FFFF00">
                  <a:alpha val="10001"/>
                </a:srgbClr>
              </a:gs>
              <a:gs pos="73000">
                <a:srgbClr val="EE3F17">
                  <a:alpha val="10001"/>
                </a:srgbClr>
              </a:gs>
              <a:gs pos="88000">
                <a:srgbClr val="E81766">
                  <a:alpha val="10001"/>
                </a:srgbClr>
              </a:gs>
              <a:gs pos="100000">
                <a:srgbClr val="A603AB">
                  <a:alpha val="10001"/>
                </a:srgbClr>
              </a:gs>
            </a:gsLst>
            <a:lin ang="5400000" scaled="1"/>
          </a:gra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buFontTx/>
              <a:buBlip>
                <a:blip r:embed="rId3"/>
              </a:buBlip>
            </a:pPr>
            <a:r>
              <a:rPr lang="en-US" sz="2000" b="1" dirty="0"/>
              <a:t>RELIGIOUS MOVEMENT THROUGHOUT THE COLONIES IN THE EARLY 1700s. IT WAS BASED ON REVIVALISM WHICH STRESSED INDIVIDUAL RELIGIOUS EXPERIENCE RATHER THAN NEEDING CHURCH LEADERS TO CONNECT WITH </a:t>
            </a:r>
            <a:r>
              <a:rPr lang="en-US" sz="2000" b="1" dirty="0" smtClean="0"/>
              <a:t>GOD</a:t>
            </a:r>
          </a:p>
          <a:p>
            <a:pPr>
              <a:spcBef>
                <a:spcPct val="50000"/>
              </a:spcBef>
              <a:buFontTx/>
              <a:buBlip>
                <a:blip r:embed="rId3"/>
              </a:buBlip>
            </a:pPr>
            <a:r>
              <a:rPr lang="en-US" sz="2000" b="1" dirty="0" smtClean="0"/>
              <a:t>PEOPLE BEGAN TO CHANGE CHURCHES TO MEET THEIR RELIGIOUS NEEDS (NEW LIGHTS VS. OLD LIGHTS)</a:t>
            </a:r>
          </a:p>
          <a:p>
            <a:pPr>
              <a:spcBef>
                <a:spcPct val="50000"/>
              </a:spcBef>
              <a:buFontTx/>
              <a:buBlip>
                <a:blip r:embed="rId3"/>
              </a:buBlip>
            </a:pPr>
            <a:r>
              <a:rPr lang="en-US" sz="2000" b="1" dirty="0" smtClean="0"/>
              <a:t>CONTRIBUTED </a:t>
            </a:r>
            <a:r>
              <a:rPr lang="en-US" sz="2000" b="1" dirty="0"/>
              <a:t>TO A SENSE OF EQUALITY SINCE ALL PEOPLE WERE QUALIFIED TO TAKE AN ACTIVE ROLE IN THE CHURCH</a:t>
            </a:r>
          </a:p>
          <a:p>
            <a:pPr>
              <a:spcBef>
                <a:spcPct val="50000"/>
              </a:spcBef>
              <a:buFontTx/>
              <a:buBlip>
                <a:blip r:embed="rId3"/>
              </a:buBlip>
            </a:pPr>
            <a:r>
              <a:rPr lang="en-US" sz="2000" b="1" dirty="0"/>
              <a:t>IT IS WIDELY BELIEVED THAT THIS WAS  A MAJOR FACTOR WHICH LED TO THE SENSE OF FREEDOM AND INDEPENDENCE UNDERLYING THE AMERICAN REVOLUTION</a:t>
            </a:r>
            <a:r>
              <a:rPr lang="en-US" b="1" dirty="0"/>
              <a:t>   </a:t>
            </a:r>
          </a:p>
        </p:txBody>
      </p:sp>
      <p:pic>
        <p:nvPicPr>
          <p:cNvPr id="54276" name="Picture 4" descr="WHITEFIELD"/>
          <p:cNvPicPr>
            <a:picLocks noChangeAspect="1" noChangeArrowheads="1"/>
          </p:cNvPicPr>
          <p:nvPr/>
        </p:nvPicPr>
        <p:blipFill>
          <a:blip r:embed="rId4"/>
          <a:srcRect/>
          <a:stretch>
            <a:fillRect/>
          </a:stretch>
        </p:blipFill>
        <p:spPr bwMode="auto">
          <a:xfrm>
            <a:off x="6648450" y="4152900"/>
            <a:ext cx="1581150" cy="2171700"/>
          </a:xfrm>
          <a:prstGeom prst="rect">
            <a:avLst/>
          </a:prstGeom>
          <a:noFill/>
          <a:ln w="9525">
            <a:solidFill>
              <a:srgbClr val="D53509"/>
            </a:solidFill>
            <a:miter lim="800000"/>
            <a:headEnd/>
            <a:tailEnd/>
          </a:ln>
          <a:effectLst>
            <a:outerShdw blurRad="50800" dist="38100" dir="2700000">
              <a:srgbClr val="000000">
                <a:alpha val="43000"/>
              </a:srgbClr>
            </a:outerShdw>
          </a:effectLst>
        </p:spPr>
      </p:pic>
      <p:pic>
        <p:nvPicPr>
          <p:cNvPr id="54277" name="Picture 5" descr="EDWARDS"/>
          <p:cNvPicPr>
            <a:picLocks noChangeAspect="1" noChangeArrowheads="1"/>
          </p:cNvPicPr>
          <p:nvPr/>
        </p:nvPicPr>
        <p:blipFill>
          <a:blip r:embed="rId5"/>
          <a:srcRect/>
          <a:stretch>
            <a:fillRect/>
          </a:stretch>
        </p:blipFill>
        <p:spPr bwMode="auto">
          <a:xfrm>
            <a:off x="6629400" y="1600200"/>
            <a:ext cx="1525588" cy="2095500"/>
          </a:xfrm>
          <a:prstGeom prst="rect">
            <a:avLst/>
          </a:prstGeom>
          <a:noFill/>
          <a:ln w="9525">
            <a:solidFill>
              <a:srgbClr val="D53509"/>
            </a:solidFill>
            <a:miter lim="800000"/>
            <a:headEnd/>
            <a:tailEnd/>
          </a:ln>
          <a:effectLst>
            <a:outerShdw blurRad="50800" dist="38100" dir="2700000">
              <a:srgbClr val="000000">
                <a:alpha val="43000"/>
              </a:srgbClr>
            </a:outerShdw>
          </a:effectLst>
        </p:spPr>
      </p:pic>
      <p:sp>
        <p:nvSpPr>
          <p:cNvPr id="54278" name="Text Box 6"/>
          <p:cNvSpPr txBox="1">
            <a:spLocks noChangeArrowheads="1"/>
          </p:cNvSpPr>
          <p:nvPr/>
        </p:nvSpPr>
        <p:spPr bwMode="auto">
          <a:xfrm>
            <a:off x="6629400" y="3695700"/>
            <a:ext cx="1525588" cy="254000"/>
          </a:xfrm>
          <a:prstGeom prst="rect">
            <a:avLst/>
          </a:prstGeom>
          <a:solidFill>
            <a:srgbClr val="006600">
              <a:alpha val="22000"/>
            </a:srgbClr>
          </a:solidFill>
          <a:ln w="9525">
            <a:solidFill>
              <a:srgbClr val="D53509"/>
            </a:solid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spcBef>
                <a:spcPct val="50000"/>
              </a:spcBef>
            </a:pPr>
            <a:r>
              <a:rPr lang="en-US" sz="1000" b="1"/>
              <a:t>JONATHON EDWARDS</a:t>
            </a:r>
          </a:p>
        </p:txBody>
      </p:sp>
      <p:sp>
        <p:nvSpPr>
          <p:cNvPr id="54279" name="Text Box 7"/>
          <p:cNvSpPr txBox="1">
            <a:spLocks noChangeArrowheads="1"/>
          </p:cNvSpPr>
          <p:nvPr/>
        </p:nvSpPr>
        <p:spPr bwMode="auto">
          <a:xfrm>
            <a:off x="6629400" y="6324600"/>
            <a:ext cx="1600200" cy="254000"/>
          </a:xfrm>
          <a:prstGeom prst="rect">
            <a:avLst/>
          </a:prstGeom>
          <a:solidFill>
            <a:srgbClr val="006600">
              <a:alpha val="22000"/>
            </a:srgbClr>
          </a:solidFill>
          <a:ln w="9525">
            <a:solidFill>
              <a:srgbClr val="D53509"/>
            </a:solid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spcBef>
                <a:spcPct val="50000"/>
              </a:spcBef>
            </a:pPr>
            <a:r>
              <a:rPr lang="en-US" sz="1000" b="1"/>
              <a:t>GEORGE WHITEFIELD</a:t>
            </a:r>
          </a:p>
        </p:txBody>
      </p:sp>
      <p:sp>
        <p:nvSpPr>
          <p:cNvPr id="54280" name="Text Box 8"/>
          <p:cNvSpPr txBox="1">
            <a:spLocks noChangeArrowheads="1"/>
          </p:cNvSpPr>
          <p:nvPr/>
        </p:nvSpPr>
        <p:spPr bwMode="auto">
          <a:xfrm>
            <a:off x="6400800" y="914400"/>
            <a:ext cx="2057400" cy="707886"/>
          </a:xfrm>
          <a:prstGeom prst="rect">
            <a:avLst/>
          </a:prstGeom>
          <a:solidFill>
            <a:srgbClr val="006600">
              <a:alpha val="22000"/>
            </a:srgbClr>
          </a:soli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000" b="1" dirty="0">
                <a:effectLst>
                  <a:outerShdw blurRad="50800" dist="38100" dir="2700000">
                    <a:srgbClr val="000000">
                      <a:alpha val="43000"/>
                    </a:srgbClr>
                  </a:outerShdw>
                </a:effectLst>
              </a:rPr>
              <a:t>INFLUENTIAL MINISTERS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3452EE3F-5C53-6A44-AFA7-4AC2CFE1DF32}" type="slidenum">
              <a:rPr lang="en-US" b="1"/>
              <a:pPr/>
              <a:t>7</a:t>
            </a:fld>
            <a:endParaRPr lang="en-US" b="1"/>
          </a:p>
        </p:txBody>
      </p:sp>
      <p:sp>
        <p:nvSpPr>
          <p:cNvPr id="55298" name="Text Box 2"/>
          <p:cNvSpPr txBox="1">
            <a:spLocks noChangeArrowheads="1"/>
          </p:cNvSpPr>
          <p:nvPr/>
        </p:nvSpPr>
        <p:spPr bwMode="auto">
          <a:xfrm>
            <a:off x="838200" y="457200"/>
            <a:ext cx="7315200" cy="955675"/>
          </a:xfrm>
          <a:prstGeom prst="rect">
            <a:avLst/>
          </a:prstGeom>
          <a:solidFill>
            <a:srgbClr val="F2BA54"/>
          </a:soli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800" b="1"/>
              <a:t>POPULATION EXPLOSION AND COLONIAL SELF-RULE</a:t>
            </a:r>
          </a:p>
        </p:txBody>
      </p:sp>
      <p:sp>
        <p:nvSpPr>
          <p:cNvPr id="55299" name="Text Box 3"/>
          <p:cNvSpPr txBox="1">
            <a:spLocks noChangeArrowheads="1"/>
          </p:cNvSpPr>
          <p:nvPr/>
        </p:nvSpPr>
        <p:spPr bwMode="auto">
          <a:xfrm>
            <a:off x="838200" y="1879600"/>
            <a:ext cx="7239000" cy="4093428"/>
          </a:xfrm>
          <a:prstGeom prst="rect">
            <a:avLst/>
          </a:prstGeom>
          <a:solidFill>
            <a:srgbClr val="F6CF8A"/>
          </a:soli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buFontTx/>
              <a:buBlip>
                <a:blip r:embed="rId3"/>
              </a:buBlip>
            </a:pPr>
            <a:r>
              <a:rPr lang="en-US" sz="2000" b="1" dirty="0"/>
              <a:t>THE COLONIAL POPULATION INCREASED AT AN EXTREMELY FAST PACE AFTER 1700</a:t>
            </a:r>
          </a:p>
          <a:p>
            <a:pPr>
              <a:spcBef>
                <a:spcPct val="50000"/>
              </a:spcBef>
              <a:buFontTx/>
              <a:buBlip>
                <a:blip r:embed="rId3"/>
              </a:buBlip>
            </a:pPr>
            <a:r>
              <a:rPr lang="en-US" sz="2000" b="1" dirty="0"/>
              <a:t>NEW ARRIVALS MADE UP OF: INDENTURED SERVANTS FROM EUROPE, SLAVES FROM AFRICA, AND BIRTHS FROM COLONISTS</a:t>
            </a:r>
          </a:p>
          <a:p>
            <a:pPr>
              <a:spcBef>
                <a:spcPct val="50000"/>
              </a:spcBef>
              <a:buFontTx/>
              <a:buBlip>
                <a:blip r:embed="rId3"/>
              </a:buBlip>
            </a:pPr>
            <a:r>
              <a:rPr lang="en-US" sz="2000" b="1" dirty="0"/>
              <a:t>CLEAN DRINKING WATER, PLENTY OF FOOD, AND GOOD CLIMATE WERE MAJOR CONTRIBUTING FACTORS TO THE SPIKE IN BIRTHS BETWEEN 1680-1776 </a:t>
            </a:r>
          </a:p>
          <a:p>
            <a:pPr>
              <a:spcBef>
                <a:spcPct val="50000"/>
              </a:spcBef>
              <a:buFontTx/>
              <a:buBlip>
                <a:blip r:embed="rId3"/>
              </a:buBlip>
            </a:pPr>
            <a:r>
              <a:rPr lang="en-US" sz="2000" b="1" dirty="0"/>
              <a:t>MOST COLONIES HAD SOME FORM OF AN ELECTED LEGISLATURE WHICH FOSTERED A DESIRE TO SELF-</a:t>
            </a:r>
            <a:r>
              <a:rPr lang="en-US" sz="2000" b="1" dirty="0" smtClean="0"/>
              <a:t>RULE</a:t>
            </a:r>
          </a:p>
          <a:p>
            <a:pPr>
              <a:spcBef>
                <a:spcPct val="50000"/>
              </a:spcBef>
              <a:buFontTx/>
              <a:buBlip>
                <a:blip r:embed="rId3"/>
              </a:buBlip>
            </a:pPr>
            <a:r>
              <a:rPr lang="en-US" sz="2000" b="1" dirty="0" smtClean="0"/>
              <a:t>SOME FORM OF SELF-RULE WAS NECESSARY DUE TO THE DISTANCE TO ENGLAND (6-WEEKS)</a:t>
            </a:r>
            <a:endParaRPr lang="en-US"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A95C664E-4B2A-AB41-B4CF-92E49B32469A}" type="slidenum">
              <a:rPr lang="en-US" b="1"/>
              <a:pPr/>
              <a:t>8</a:t>
            </a:fld>
            <a:endParaRPr lang="en-US" b="1" dirty="0"/>
          </a:p>
        </p:txBody>
      </p:sp>
      <p:sp>
        <p:nvSpPr>
          <p:cNvPr id="56322" name="Text Box 2"/>
          <p:cNvSpPr txBox="1">
            <a:spLocks noChangeArrowheads="1"/>
          </p:cNvSpPr>
          <p:nvPr/>
        </p:nvSpPr>
        <p:spPr bwMode="auto">
          <a:xfrm>
            <a:off x="457200" y="152400"/>
            <a:ext cx="8305800" cy="466725"/>
          </a:xfrm>
          <a:prstGeom prst="rect">
            <a:avLst/>
          </a:prstGeom>
          <a:solidFill>
            <a:srgbClr val="DAD1C4"/>
          </a:soli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400" b="1"/>
              <a:t>FRENCH AND INDIAN WAR 1754-1763</a:t>
            </a:r>
          </a:p>
        </p:txBody>
      </p:sp>
      <p:sp>
        <p:nvSpPr>
          <p:cNvPr id="56323" name="Text Box 3"/>
          <p:cNvSpPr txBox="1">
            <a:spLocks noChangeArrowheads="1"/>
          </p:cNvSpPr>
          <p:nvPr/>
        </p:nvSpPr>
        <p:spPr bwMode="auto">
          <a:xfrm>
            <a:off x="152400" y="762000"/>
            <a:ext cx="7391400" cy="5132174"/>
          </a:xfrm>
          <a:prstGeom prst="rect">
            <a:avLst/>
          </a:prstGeom>
          <a:gradFill rotWithShape="1">
            <a:gsLst>
              <a:gs pos="0">
                <a:srgbClr val="E7E1D9"/>
              </a:gs>
              <a:gs pos="100000">
                <a:srgbClr val="F2F0AC"/>
              </a:gs>
            </a:gsLst>
            <a:lin ang="5400000" scaled="1"/>
          </a:gra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buFontTx/>
              <a:buBlip>
                <a:blip r:embed="rId3"/>
              </a:buBlip>
            </a:pPr>
            <a:r>
              <a:rPr lang="en-US" sz="1900" b="1" dirty="0"/>
              <a:t>FOR OVER 100 YEARS THE FRENCH AND BRITISH HAD STRUGGLED FOR CONTROL OF NORTH AMERICA WHICH HAD RESULTED IN THREE EARLIER WARS </a:t>
            </a:r>
          </a:p>
          <a:p>
            <a:pPr>
              <a:spcBef>
                <a:spcPct val="50000"/>
              </a:spcBef>
              <a:buFontTx/>
              <a:buBlip>
                <a:blip r:embed="rId3"/>
              </a:buBlip>
            </a:pPr>
            <a:r>
              <a:rPr lang="en-US" sz="1900" b="1" dirty="0"/>
              <a:t>BOTH FRANCE AND ENGLAND WANTED TO EXPAND THEIR TERRITORY WEST OF THE APPALACHIAN MOUNTAINS INTO THE OHIO VALLEY</a:t>
            </a:r>
          </a:p>
          <a:p>
            <a:pPr>
              <a:spcBef>
                <a:spcPct val="50000"/>
              </a:spcBef>
              <a:buFontTx/>
              <a:buBlip>
                <a:blip r:embed="rId3"/>
              </a:buBlip>
            </a:pPr>
            <a:r>
              <a:rPr lang="en-US" sz="1900" b="1" dirty="0"/>
              <a:t>THE TWO SIDES FACED HARDSHIPS SUCH AS DISEASE, WEATHER, AND LOGISTICS OF TRANSPORTING SUPPLIES TO THE BATTLEGROUNDS</a:t>
            </a:r>
          </a:p>
          <a:p>
            <a:pPr>
              <a:spcBef>
                <a:spcPct val="50000"/>
              </a:spcBef>
              <a:buFontTx/>
              <a:buBlip>
                <a:blip r:embed="rId3"/>
              </a:buBlip>
            </a:pPr>
            <a:r>
              <a:rPr lang="en-US" sz="1900" b="1" dirty="0"/>
              <a:t>NATIVE AMERICANS IN THE AREA PLAYED THE COLONIAL POWERS OFF OF EACH OTHER AND TOOK SIDES WHEN THEY FELT IT WOULD BENEFIT THEIR GOAL OF HALTING FURTHER ENCROACHMENT ON THEIR LAND </a:t>
            </a:r>
          </a:p>
          <a:p>
            <a:pPr>
              <a:spcBef>
                <a:spcPct val="50000"/>
              </a:spcBef>
              <a:buFontTx/>
              <a:buBlip>
                <a:blip r:embed="rId3"/>
              </a:buBlip>
            </a:pPr>
            <a:r>
              <a:rPr lang="en-US" sz="1900" b="1" dirty="0"/>
              <a:t>FRANCE TOOK THE EARLY LEAD, HO</a:t>
            </a:r>
            <a:r>
              <a:rPr lang="en-US" sz="2000" b="1" dirty="0"/>
              <a:t>WEVER THE BRITISH EVENTUALLY DEFEATED THE FRENCH IN A WAR THAT WAS FOUGHT IN THE OHIO VALLEY, MONTREAL, INDIA, THE PHILIPPINES, AND THE WEST INDIES</a:t>
            </a:r>
          </a:p>
        </p:txBody>
      </p:sp>
      <p:pic>
        <p:nvPicPr>
          <p:cNvPr id="56324" name="Picture 4" descr="battle horn"/>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7586663" y="1371600"/>
            <a:ext cx="1535112" cy="3581400"/>
          </a:xfrm>
          <a:prstGeom prst="rect">
            <a:avLst/>
          </a:prstGeom>
          <a:noFill/>
          <a:ln w="9525">
            <a:solidFill>
              <a:srgbClr val="CC3300"/>
            </a:solidFill>
            <a:miter lim="800000"/>
            <a:headEnd/>
            <a:tailEnd/>
          </a:ln>
          <a:effectLst>
            <a:outerShdw blurRad="50800" dist="38100" dir="2700000">
              <a:srgbClr val="000000">
                <a:alpha val="43000"/>
              </a:srgbClr>
            </a:outerShdw>
          </a:effectLst>
        </p:spPr>
      </p:pic>
      <p:sp>
        <p:nvSpPr>
          <p:cNvPr id="56325" name="Text Box 5"/>
          <p:cNvSpPr txBox="1">
            <a:spLocks noChangeArrowheads="1"/>
          </p:cNvSpPr>
          <p:nvPr/>
        </p:nvSpPr>
        <p:spPr bwMode="auto">
          <a:xfrm>
            <a:off x="7848600" y="4953000"/>
            <a:ext cx="990600" cy="1200329"/>
          </a:xfrm>
          <a:prstGeom prst="rect">
            <a:avLst/>
          </a:prstGeom>
          <a:solidFill>
            <a:srgbClr val="E4DCBA"/>
          </a:solidFill>
          <a:ln w="9525">
            <a:solidFill>
              <a:srgbClr val="CC3300"/>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1200" b="1" dirty="0"/>
              <a:t>FRENCH POWDER HORN WITH RIVERS ENGRAVED ON IT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effectLst>
            <a:outerShdw blurRad="50800" dist="38100" dir="2700000">
              <a:srgbClr val="000000">
                <a:alpha val="43000"/>
              </a:srgbClr>
            </a:outerShdw>
          </a:effectLst>
        </p:spPr>
        <p:txBody>
          <a:bodyPr/>
          <a:lstStyle/>
          <a:p>
            <a:fld id="{C8A38A2A-3F54-0B4B-A4BA-FB3FDB08B289}" type="slidenum">
              <a:rPr lang="en-US" b="1"/>
              <a:pPr/>
              <a:t>9</a:t>
            </a:fld>
            <a:endParaRPr lang="en-US" b="1"/>
          </a:p>
        </p:txBody>
      </p:sp>
      <p:sp>
        <p:nvSpPr>
          <p:cNvPr id="57346" name="Text Box 2"/>
          <p:cNvSpPr txBox="1">
            <a:spLocks noChangeArrowheads="1"/>
          </p:cNvSpPr>
          <p:nvPr/>
        </p:nvSpPr>
        <p:spPr bwMode="auto">
          <a:xfrm>
            <a:off x="457200" y="304800"/>
            <a:ext cx="8229600" cy="5755421"/>
          </a:xfrm>
          <a:prstGeom prst="rect">
            <a:avLst/>
          </a:prstGeom>
          <a:gradFill rotWithShape="1">
            <a:gsLst>
              <a:gs pos="0">
                <a:srgbClr val="FC9FCB">
                  <a:alpha val="41000"/>
                </a:srgbClr>
              </a:gs>
              <a:gs pos="13000">
                <a:srgbClr val="F8B049">
                  <a:alpha val="41000"/>
                </a:srgbClr>
              </a:gs>
              <a:gs pos="21001">
                <a:srgbClr val="F8B049">
                  <a:alpha val="41000"/>
                </a:srgbClr>
              </a:gs>
              <a:gs pos="63000">
                <a:srgbClr val="FEE7F2">
                  <a:alpha val="41000"/>
                </a:srgbClr>
              </a:gs>
              <a:gs pos="67000">
                <a:srgbClr val="F952A0">
                  <a:alpha val="41000"/>
                </a:srgbClr>
              </a:gs>
              <a:gs pos="69000">
                <a:srgbClr val="C50849">
                  <a:alpha val="41000"/>
                </a:srgbClr>
              </a:gs>
              <a:gs pos="82001">
                <a:srgbClr val="B43E85">
                  <a:alpha val="41000"/>
                </a:srgbClr>
              </a:gs>
              <a:gs pos="100000">
                <a:srgbClr val="F8B049">
                  <a:alpha val="41000"/>
                </a:srgbClr>
              </a:gs>
            </a:gsLst>
            <a:lin ang="5400000" scaled="1"/>
          </a:gradFill>
          <a:ln w="9525">
            <a:solidFill>
              <a:srgbClr val="D53509"/>
            </a:solid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50000"/>
              </a:spcBef>
            </a:pPr>
            <a:r>
              <a:rPr lang="en-US" sz="2400" b="1" dirty="0">
                <a:solidFill>
                  <a:schemeClr val="tx2"/>
                </a:solidFill>
              </a:rPr>
              <a:t>THE FRENCH AND INDIAN WAR FUELED THE DESIRE FOR INDEPENDENCE</a:t>
            </a:r>
          </a:p>
          <a:p>
            <a:pPr algn="ctr">
              <a:spcBef>
                <a:spcPct val="50000"/>
              </a:spcBef>
            </a:pPr>
            <a:endParaRPr lang="en-US" sz="800" b="1" dirty="0">
              <a:solidFill>
                <a:schemeClr val="accent2"/>
              </a:solidFill>
            </a:endParaRPr>
          </a:p>
          <a:p>
            <a:pPr>
              <a:spcBef>
                <a:spcPct val="50000"/>
              </a:spcBef>
              <a:buFontTx/>
              <a:buBlip>
                <a:blip r:embed="rId3"/>
              </a:buBlip>
            </a:pPr>
            <a:r>
              <a:rPr lang="en-US" sz="2200" b="1" dirty="0"/>
              <a:t>COLONISTS UNIFIED FOR THE FIRST TIME BEHIND THE  BRITISH TO DEFEAT THE FRENCH. THIS LED TO A SENSE OF PRIDE AND UNITY NOT EXPERIENCED PRIOR TO THE CONFLICT.</a:t>
            </a:r>
          </a:p>
          <a:p>
            <a:pPr>
              <a:spcBef>
                <a:spcPct val="50000"/>
              </a:spcBef>
              <a:buFontTx/>
              <a:buBlip>
                <a:blip r:embed="rId3"/>
              </a:buBlip>
            </a:pPr>
            <a:r>
              <a:rPr lang="en-US" sz="2200" b="1" dirty="0"/>
              <a:t>THE COLONISTS DID NOT FEEL THE SAME NEED TO REMAIN TIED TO THE BRITISH AFTER THE WAR AS THE “FRENCH THREAT” WAS REMOVED.</a:t>
            </a:r>
          </a:p>
          <a:p>
            <a:pPr>
              <a:spcBef>
                <a:spcPct val="50000"/>
              </a:spcBef>
              <a:buFontTx/>
              <a:buBlip>
                <a:blip r:embed="rId3"/>
              </a:buBlip>
            </a:pPr>
            <a:r>
              <a:rPr lang="en-US" sz="2200" b="1" dirty="0"/>
              <a:t>THE BRITISH IMPOSED MANY TAXES ON THE COLONISTS TO PAY FOR THE WAR EFFORT WITHOUT ANY COLONIAL INPUT OR REPRESENTATION IN PARLIAMENT. </a:t>
            </a:r>
          </a:p>
          <a:p>
            <a:pPr>
              <a:spcBef>
                <a:spcPct val="50000"/>
              </a:spcBef>
              <a:buFontTx/>
              <a:buBlip>
                <a:blip r:embed="rId3"/>
              </a:buBlip>
            </a:pPr>
            <a:r>
              <a:rPr lang="en-US" sz="2200" b="1" dirty="0"/>
              <a:t>THE BRITISH RESTRICTED FURTHER WESTERN SETTLEMENT WITH THE PROCLAMATION LINE OF 1763. THE COLONISTS FELT ENTITLED TO THE LANDS GAINED DURING THE WAR THEY HAD HELPED WIN.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TotalTime>
  <Words>2027</Words>
  <Application>Microsoft Macintosh PowerPoint</Application>
  <PresentationFormat>On-screen Show (4:3)</PresentationFormat>
  <Paragraphs>212</Paragraphs>
  <Slides>29</Slides>
  <Notes>29</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canyon hills junior high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Kalmar</dc:creator>
  <cp:lastModifiedBy>Ronald Kalmar</cp:lastModifiedBy>
  <cp:revision>1</cp:revision>
  <dcterms:created xsi:type="dcterms:W3CDTF">2009-08-27T14:34:48Z</dcterms:created>
  <dcterms:modified xsi:type="dcterms:W3CDTF">2009-08-27T15:36:05Z</dcterms:modified>
</cp:coreProperties>
</file>