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84" y="1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826E59-3F54-4153-BB38-D977DEC31524}" type="datetimeFigureOut">
              <a:rPr lang="en-US" smtClean="0"/>
              <a:t>10/21/2018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A69FE-15A2-4B9A-8F4B-6DA61115B167}" type="slidenum">
              <a:rPr lang="en-US" smtClean="0"/>
              <a:t>‹#›</a:t>
            </a:fld>
            <a:endParaRPr lang="en-US"/>
          </a:p>
        </p:txBody>
      </p:sp>
    </p:spTree>
    <p:extLst>
      <p:ext uri="{BB962C8B-B14F-4D97-AF65-F5344CB8AC3E}">
        <p14:creationId xmlns:p14="http://schemas.microsoft.com/office/powerpoint/2010/main" val="2583562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https://dianeshealthandwellness.files.wordpress.com/2013/04/estrogen-cartoon.gif</a:t>
            </a:r>
          </a:p>
        </p:txBody>
      </p:sp>
      <p:sp>
        <p:nvSpPr>
          <p:cNvPr id="4" name="Slide Number Placeholder 3"/>
          <p:cNvSpPr>
            <a:spLocks noGrp="1"/>
          </p:cNvSpPr>
          <p:nvPr>
            <p:ph type="sldNum" sz="quarter" idx="5"/>
          </p:nvPr>
        </p:nvSpPr>
        <p:spPr/>
        <p:txBody>
          <a:bodyPr/>
          <a:lstStyle/>
          <a:p>
            <a:fld id="{B64A69FE-15A2-4B9A-8F4B-6DA61115B167}" type="slidenum">
              <a:rPr lang="en-US" smtClean="0"/>
              <a:t>2</a:t>
            </a:fld>
            <a:endParaRPr lang="en-US"/>
          </a:p>
        </p:txBody>
      </p:sp>
    </p:spTree>
    <p:extLst>
      <p:ext uri="{BB962C8B-B14F-4D97-AF65-F5344CB8AC3E}">
        <p14:creationId xmlns:p14="http://schemas.microsoft.com/office/powerpoint/2010/main" val="4015873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https://www.consumerhealthdigest.com/wp-content/uploads/2017/07/endocrine-system-info.jpg</a:t>
            </a:r>
          </a:p>
        </p:txBody>
      </p:sp>
      <p:sp>
        <p:nvSpPr>
          <p:cNvPr id="4" name="Slide Number Placeholder 3"/>
          <p:cNvSpPr>
            <a:spLocks noGrp="1"/>
          </p:cNvSpPr>
          <p:nvPr>
            <p:ph type="sldNum" sz="quarter" idx="5"/>
          </p:nvPr>
        </p:nvSpPr>
        <p:spPr/>
        <p:txBody>
          <a:bodyPr/>
          <a:lstStyle/>
          <a:p>
            <a:fld id="{B64A69FE-15A2-4B9A-8F4B-6DA61115B167}" type="slidenum">
              <a:rPr lang="en-US" smtClean="0"/>
              <a:t>3</a:t>
            </a:fld>
            <a:endParaRPr lang="en-US"/>
          </a:p>
        </p:txBody>
      </p:sp>
    </p:spTree>
    <p:extLst>
      <p:ext uri="{BB962C8B-B14F-4D97-AF65-F5344CB8AC3E}">
        <p14:creationId xmlns:p14="http://schemas.microsoft.com/office/powerpoint/2010/main" val="17141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https://media.giphy.com/media/ZIqbJ5Tbm6N0I/giphy.gif</a:t>
            </a:r>
          </a:p>
        </p:txBody>
      </p:sp>
      <p:sp>
        <p:nvSpPr>
          <p:cNvPr id="4" name="Slide Number Placeholder 3"/>
          <p:cNvSpPr>
            <a:spLocks noGrp="1"/>
          </p:cNvSpPr>
          <p:nvPr>
            <p:ph type="sldNum" sz="quarter" idx="5"/>
          </p:nvPr>
        </p:nvSpPr>
        <p:spPr/>
        <p:txBody>
          <a:bodyPr/>
          <a:lstStyle/>
          <a:p>
            <a:fld id="{B64A69FE-15A2-4B9A-8F4B-6DA61115B167}" type="slidenum">
              <a:rPr lang="en-US" smtClean="0"/>
              <a:t>4</a:t>
            </a:fld>
            <a:endParaRPr lang="en-US"/>
          </a:p>
        </p:txBody>
      </p:sp>
    </p:spTree>
    <p:extLst>
      <p:ext uri="{BB962C8B-B14F-4D97-AF65-F5344CB8AC3E}">
        <p14:creationId xmlns:p14="http://schemas.microsoft.com/office/powerpoint/2010/main" val="1982692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https://www.conceiveeasy.com/wp-content/uploads/2015/09/can-i-get-pregnant-with-overactive-thyroid.png</a:t>
            </a:r>
          </a:p>
        </p:txBody>
      </p:sp>
      <p:sp>
        <p:nvSpPr>
          <p:cNvPr id="4" name="Slide Number Placeholder 3"/>
          <p:cNvSpPr>
            <a:spLocks noGrp="1"/>
          </p:cNvSpPr>
          <p:nvPr>
            <p:ph type="sldNum" sz="quarter" idx="5"/>
          </p:nvPr>
        </p:nvSpPr>
        <p:spPr/>
        <p:txBody>
          <a:bodyPr/>
          <a:lstStyle/>
          <a:p>
            <a:fld id="{B64A69FE-15A2-4B9A-8F4B-6DA61115B167}" type="slidenum">
              <a:rPr lang="en-US" smtClean="0"/>
              <a:t>5</a:t>
            </a:fld>
            <a:endParaRPr lang="en-US"/>
          </a:p>
        </p:txBody>
      </p:sp>
    </p:spTree>
    <p:extLst>
      <p:ext uri="{BB962C8B-B14F-4D97-AF65-F5344CB8AC3E}">
        <p14:creationId xmlns:p14="http://schemas.microsoft.com/office/powerpoint/2010/main" val="241643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http://www.cavemenworld.com/wp-content/uploads/2012/12/adrenaline-the-bodys-kick-starter-a-huge-bear-is-attacking-a-caveman.jpg</a:t>
            </a:r>
          </a:p>
        </p:txBody>
      </p:sp>
      <p:sp>
        <p:nvSpPr>
          <p:cNvPr id="4" name="Slide Number Placeholder 3"/>
          <p:cNvSpPr>
            <a:spLocks noGrp="1"/>
          </p:cNvSpPr>
          <p:nvPr>
            <p:ph type="sldNum" sz="quarter" idx="5"/>
          </p:nvPr>
        </p:nvSpPr>
        <p:spPr/>
        <p:txBody>
          <a:bodyPr/>
          <a:lstStyle/>
          <a:p>
            <a:fld id="{B64A69FE-15A2-4B9A-8F4B-6DA61115B167}" type="slidenum">
              <a:rPr lang="en-US" smtClean="0"/>
              <a:t>6</a:t>
            </a:fld>
            <a:endParaRPr lang="en-US"/>
          </a:p>
        </p:txBody>
      </p:sp>
    </p:spTree>
    <p:extLst>
      <p:ext uri="{BB962C8B-B14F-4D97-AF65-F5344CB8AC3E}">
        <p14:creationId xmlns:p14="http://schemas.microsoft.com/office/powerpoint/2010/main" val="1961086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https://tenor.com/view/manly-gif-5680327</a:t>
            </a:r>
          </a:p>
        </p:txBody>
      </p:sp>
      <p:sp>
        <p:nvSpPr>
          <p:cNvPr id="4" name="Slide Number Placeholder 3"/>
          <p:cNvSpPr>
            <a:spLocks noGrp="1"/>
          </p:cNvSpPr>
          <p:nvPr>
            <p:ph type="sldNum" sz="quarter" idx="5"/>
          </p:nvPr>
        </p:nvSpPr>
        <p:spPr/>
        <p:txBody>
          <a:bodyPr/>
          <a:lstStyle/>
          <a:p>
            <a:fld id="{B64A69FE-15A2-4B9A-8F4B-6DA61115B167}" type="slidenum">
              <a:rPr lang="en-US" smtClean="0"/>
              <a:t>7</a:t>
            </a:fld>
            <a:endParaRPr lang="en-US"/>
          </a:p>
        </p:txBody>
      </p:sp>
    </p:spTree>
    <p:extLst>
      <p:ext uri="{BB962C8B-B14F-4D97-AF65-F5344CB8AC3E}">
        <p14:creationId xmlns:p14="http://schemas.microsoft.com/office/powerpoint/2010/main" val="1780681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10/21/2018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10/21/2018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dirty="0"/>
              <a:t>Click to edit Master title style</a:t>
            </a:r>
          </a:p>
        </p:txBody>
      </p:sp>
      <p:sp>
        <p:nvSpPr>
          <p:cNvPr id="3" name="Content Placeholder 2"/>
          <p:cNvSpPr>
            <a:spLocks noGrp="1"/>
          </p:cNvSpPr>
          <p:nvPr>
            <p:ph idx="1"/>
          </p:nvPr>
        </p:nvSpPr>
        <p:spPr>
          <a:xfrm>
            <a:off x="818712" y="2222287"/>
            <a:ext cx="10554574" cy="3636511"/>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B3A1323-8D79-1946-B0D7-40001CF92E9D}" type="datetimeFigureOut">
              <a:rPr lang="en-US" dirty="0"/>
              <a:pPr/>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10/21/2018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10/21/2018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10/21/2018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10/21/2018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10/21/2018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10/21/2018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10/21/2018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audio" Target="../media/audio3.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audio" Target="../media/audio5.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audio" Target="../media/audio6.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audio" Target="../media/audio8.wav"/><Relationship Id="rId4" Type="http://schemas.openxmlformats.org/officeDocument/2006/relationships/audio" Target="../media/audio7.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audio" Target="../media/audio10.wav"/><Relationship Id="rId4" Type="http://schemas.openxmlformats.org/officeDocument/2006/relationships/audio" Target="../media/audio9.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audio" Target="../media/audio11.wav"/></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C2343-F23B-4DFC-9FBE-2949F30F7CF8}"/>
              </a:ext>
            </a:extLst>
          </p:cNvPr>
          <p:cNvSpPr>
            <a:spLocks noGrp="1"/>
          </p:cNvSpPr>
          <p:nvPr>
            <p:ph type="ctrTitle"/>
          </p:nvPr>
        </p:nvSpPr>
        <p:spPr/>
        <p:txBody>
          <a:bodyPr/>
          <a:lstStyle/>
          <a:p>
            <a:r>
              <a:rPr lang="en-US" dirty="0"/>
              <a:t>Chapter 3</a:t>
            </a:r>
          </a:p>
        </p:txBody>
      </p:sp>
      <p:sp>
        <p:nvSpPr>
          <p:cNvPr id="3" name="Subtitle 2">
            <a:extLst>
              <a:ext uri="{FF2B5EF4-FFF2-40B4-BE49-F238E27FC236}">
                <a16:creationId xmlns:a16="http://schemas.microsoft.com/office/drawing/2014/main" id="{7E4A4059-17E8-4E0C-BFCD-DE9580A909F4}"/>
              </a:ext>
            </a:extLst>
          </p:cNvPr>
          <p:cNvSpPr>
            <a:spLocks noGrp="1"/>
          </p:cNvSpPr>
          <p:nvPr>
            <p:ph type="subTitle" idx="1"/>
          </p:nvPr>
        </p:nvSpPr>
        <p:spPr/>
        <p:txBody>
          <a:bodyPr/>
          <a:lstStyle/>
          <a:p>
            <a:r>
              <a:rPr lang="en-US" dirty="0"/>
              <a:t>Part 4</a:t>
            </a:r>
          </a:p>
        </p:txBody>
      </p:sp>
    </p:spTree>
    <p:extLst>
      <p:ext uri="{BB962C8B-B14F-4D97-AF65-F5344CB8AC3E}">
        <p14:creationId xmlns:p14="http://schemas.microsoft.com/office/powerpoint/2010/main" val="2346704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3B2CC-FA79-45BA-8E86-377B729C04F6}"/>
              </a:ext>
            </a:extLst>
          </p:cNvPr>
          <p:cNvSpPr>
            <a:spLocks noGrp="1"/>
          </p:cNvSpPr>
          <p:nvPr>
            <p:ph type="title"/>
          </p:nvPr>
        </p:nvSpPr>
        <p:spPr/>
        <p:txBody>
          <a:bodyPr/>
          <a:lstStyle/>
          <a:p>
            <a:r>
              <a:rPr lang="en-US" dirty="0"/>
              <a:t>I.  The Endocrine System</a:t>
            </a:r>
          </a:p>
        </p:txBody>
      </p:sp>
      <p:sp>
        <p:nvSpPr>
          <p:cNvPr id="3" name="Content Placeholder 2">
            <a:extLst>
              <a:ext uri="{FF2B5EF4-FFF2-40B4-BE49-F238E27FC236}">
                <a16:creationId xmlns:a16="http://schemas.microsoft.com/office/drawing/2014/main" id="{5DB283F4-51D4-478E-9ED8-5E88A2F60D4E}"/>
              </a:ext>
            </a:extLst>
          </p:cNvPr>
          <p:cNvSpPr>
            <a:spLocks noGrp="1"/>
          </p:cNvSpPr>
          <p:nvPr>
            <p:ph idx="1"/>
          </p:nvPr>
        </p:nvSpPr>
        <p:spPr>
          <a:xfrm>
            <a:off x="434399" y="2381313"/>
            <a:ext cx="6695271" cy="3636511"/>
          </a:xfrm>
        </p:spPr>
        <p:txBody>
          <a:bodyPr/>
          <a:lstStyle/>
          <a:p>
            <a:r>
              <a:rPr lang="en-US" dirty="0"/>
              <a:t>The communication from the neural system is very fast and effective, but it does not last very long.  The neurotransmitters come and go quickly, so their effect is quick as well.</a:t>
            </a:r>
          </a:p>
          <a:p>
            <a:r>
              <a:rPr lang="en-US" dirty="0"/>
              <a:t>There are other chemicals that also transmit messages in the body, and they stay in the body longer. Those chemicals are hormones.</a:t>
            </a:r>
          </a:p>
          <a:p>
            <a:endParaRPr lang="en-US" dirty="0"/>
          </a:p>
        </p:txBody>
      </p:sp>
      <p:pic>
        <p:nvPicPr>
          <p:cNvPr id="5" name="Picture 4">
            <a:extLst>
              <a:ext uri="{FF2B5EF4-FFF2-40B4-BE49-F238E27FC236}">
                <a16:creationId xmlns:a16="http://schemas.microsoft.com/office/drawing/2014/main" id="{B33E5F90-89DE-4BFB-AF10-0FC3CA267240}"/>
              </a:ext>
            </a:extLst>
          </p:cNvPr>
          <p:cNvPicPr>
            <a:picLocks noChangeAspect="1"/>
          </p:cNvPicPr>
          <p:nvPr/>
        </p:nvPicPr>
        <p:blipFill>
          <a:blip r:embed="rId6"/>
          <a:stretch>
            <a:fillRect/>
          </a:stretch>
        </p:blipFill>
        <p:spPr>
          <a:xfrm>
            <a:off x="7499926" y="2609436"/>
            <a:ext cx="4257675" cy="2381250"/>
          </a:xfrm>
          <a:prstGeom prst="rect">
            <a:avLst/>
          </a:prstGeom>
        </p:spPr>
      </p:pic>
    </p:spTree>
    <p:extLst>
      <p:ext uri="{BB962C8B-B14F-4D97-AF65-F5344CB8AC3E}">
        <p14:creationId xmlns:p14="http://schemas.microsoft.com/office/powerpoint/2010/main" val="159025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hereforsheep.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hereforsheep.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subTnLst>
                                    <p:audio>
                                      <p:cMediaNode>
                                        <p:cTn display="0" masterRel="sameClick">
                                          <p:stCondLst>
                                            <p:cond evt="begin" delay="0">
                                              <p:tn val="20"/>
                                            </p:cond>
                                          </p:stCondLst>
                                          <p:endCondLst>
                                            <p:cond evt="onStopAudio" delay="0">
                                              <p:tgtEl>
                                                <p:sldTgt/>
                                              </p:tgtEl>
                                            </p:cond>
                                          </p:endCondLst>
                                        </p:cTn>
                                        <p:tgtEl>
                                          <p:sndTgt r:embed="rId5" name="aallright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773A4-4D51-4C45-8D2B-9193FB7EA4B7}"/>
              </a:ext>
            </a:extLst>
          </p:cNvPr>
          <p:cNvSpPr>
            <a:spLocks noGrp="1"/>
          </p:cNvSpPr>
          <p:nvPr>
            <p:ph type="title"/>
          </p:nvPr>
        </p:nvSpPr>
        <p:spPr/>
        <p:txBody>
          <a:bodyPr/>
          <a:lstStyle/>
          <a:p>
            <a:r>
              <a:rPr lang="en-US" dirty="0"/>
              <a:t>I.  The Endocrine System</a:t>
            </a:r>
          </a:p>
        </p:txBody>
      </p:sp>
      <p:sp>
        <p:nvSpPr>
          <p:cNvPr id="3" name="Content Placeholder 2">
            <a:extLst>
              <a:ext uri="{FF2B5EF4-FFF2-40B4-BE49-F238E27FC236}">
                <a16:creationId xmlns:a16="http://schemas.microsoft.com/office/drawing/2014/main" id="{CA10A0C0-2720-4580-AA54-36935CFAF332}"/>
              </a:ext>
            </a:extLst>
          </p:cNvPr>
          <p:cNvSpPr>
            <a:spLocks noGrp="1"/>
          </p:cNvSpPr>
          <p:nvPr>
            <p:ph idx="1"/>
          </p:nvPr>
        </p:nvSpPr>
        <p:spPr>
          <a:xfrm>
            <a:off x="0" y="2117356"/>
            <a:ext cx="6955436" cy="3636511"/>
          </a:xfrm>
        </p:spPr>
        <p:txBody>
          <a:bodyPr/>
          <a:lstStyle/>
          <a:p>
            <a:r>
              <a:rPr lang="en-US" dirty="0"/>
              <a:t>Hormones activate parts of the body in response to outside and internal stimuli.  Glands within the body store and release hormones when the need arises or the brain commands it.</a:t>
            </a:r>
          </a:p>
          <a:p>
            <a:r>
              <a:rPr lang="en-US" dirty="0"/>
              <a:t>The system of glands throughout the body is called the endocrine system, and it includes the hormones that are released.</a:t>
            </a:r>
          </a:p>
        </p:txBody>
      </p:sp>
      <p:pic>
        <p:nvPicPr>
          <p:cNvPr id="5" name="Picture 4">
            <a:extLst>
              <a:ext uri="{FF2B5EF4-FFF2-40B4-BE49-F238E27FC236}">
                <a16:creationId xmlns:a16="http://schemas.microsoft.com/office/drawing/2014/main" id="{4BB6B14C-9073-4429-955A-BAE10C0CD010}"/>
              </a:ext>
            </a:extLst>
          </p:cNvPr>
          <p:cNvPicPr>
            <a:picLocks noChangeAspect="1"/>
          </p:cNvPicPr>
          <p:nvPr/>
        </p:nvPicPr>
        <p:blipFill>
          <a:blip r:embed="rId5"/>
          <a:stretch>
            <a:fillRect/>
          </a:stretch>
        </p:blipFill>
        <p:spPr>
          <a:xfrm>
            <a:off x="7555495" y="2432358"/>
            <a:ext cx="3826503" cy="3321509"/>
          </a:xfrm>
          <a:prstGeom prst="rect">
            <a:avLst/>
          </a:prstGeom>
        </p:spPr>
      </p:pic>
    </p:spTree>
    <p:extLst>
      <p:ext uri="{BB962C8B-B14F-4D97-AF65-F5344CB8AC3E}">
        <p14:creationId xmlns:p14="http://schemas.microsoft.com/office/powerpoint/2010/main" val="241940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squirrel01.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squirrel01.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4" name="wasssuu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7F471-C30B-4E45-BFD4-D3A93DDADEBA}"/>
              </a:ext>
            </a:extLst>
          </p:cNvPr>
          <p:cNvSpPr>
            <a:spLocks noGrp="1"/>
          </p:cNvSpPr>
          <p:nvPr>
            <p:ph type="title"/>
          </p:nvPr>
        </p:nvSpPr>
        <p:spPr/>
        <p:txBody>
          <a:bodyPr/>
          <a:lstStyle/>
          <a:p>
            <a:r>
              <a:rPr lang="en-US" dirty="0"/>
              <a:t>II.  The Pituitary Gland</a:t>
            </a:r>
          </a:p>
        </p:txBody>
      </p:sp>
      <p:sp>
        <p:nvSpPr>
          <p:cNvPr id="3" name="Content Placeholder 2">
            <a:extLst>
              <a:ext uri="{FF2B5EF4-FFF2-40B4-BE49-F238E27FC236}">
                <a16:creationId xmlns:a16="http://schemas.microsoft.com/office/drawing/2014/main" id="{963CD707-4F4D-4E66-875B-D7BAB831A16A}"/>
              </a:ext>
            </a:extLst>
          </p:cNvPr>
          <p:cNvSpPr>
            <a:spLocks noGrp="1"/>
          </p:cNvSpPr>
          <p:nvPr>
            <p:ph idx="1"/>
          </p:nvPr>
        </p:nvSpPr>
        <p:spPr>
          <a:xfrm>
            <a:off x="189125" y="2207297"/>
            <a:ext cx="7006154" cy="3636511"/>
          </a:xfrm>
        </p:spPr>
        <p:txBody>
          <a:bodyPr>
            <a:normAutofit lnSpcReduction="10000"/>
          </a:bodyPr>
          <a:lstStyle/>
          <a:p>
            <a:r>
              <a:rPr lang="en-US" dirty="0"/>
              <a:t>The pituitary gland is called the master gland of the body because it commands other glands to function.  It even has control over what the brain and other organs do.</a:t>
            </a:r>
          </a:p>
          <a:p>
            <a:r>
              <a:rPr lang="en-US" dirty="0"/>
              <a:t>The pituitary sends out growth hormones that cause your body to grow and develop.  It starts and stops producing it, but in the end most people will average out their height.</a:t>
            </a:r>
          </a:p>
        </p:txBody>
      </p:sp>
      <p:pic>
        <p:nvPicPr>
          <p:cNvPr id="5" name="Picture 4">
            <a:extLst>
              <a:ext uri="{FF2B5EF4-FFF2-40B4-BE49-F238E27FC236}">
                <a16:creationId xmlns:a16="http://schemas.microsoft.com/office/drawing/2014/main" id="{C28E70CF-BA24-453E-AA5E-024F3D14C006}"/>
              </a:ext>
            </a:extLst>
          </p:cNvPr>
          <p:cNvPicPr>
            <a:picLocks noChangeAspect="1"/>
          </p:cNvPicPr>
          <p:nvPr/>
        </p:nvPicPr>
        <p:blipFill>
          <a:blip r:embed="rId5"/>
          <a:stretch>
            <a:fillRect/>
          </a:stretch>
        </p:blipFill>
        <p:spPr>
          <a:xfrm>
            <a:off x="7651121" y="2475321"/>
            <a:ext cx="4099312" cy="2342464"/>
          </a:xfrm>
          <a:prstGeom prst="rect">
            <a:avLst/>
          </a:prstGeom>
        </p:spPr>
      </p:pic>
    </p:spTree>
    <p:extLst>
      <p:ext uri="{BB962C8B-B14F-4D97-AF65-F5344CB8AC3E}">
        <p14:creationId xmlns:p14="http://schemas.microsoft.com/office/powerpoint/2010/main" val="402935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slugsoncabbage.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slugsoncabb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69F9B-4C22-4A1A-9F1C-25B8BCAC1D6E}"/>
              </a:ext>
            </a:extLst>
          </p:cNvPr>
          <p:cNvSpPr>
            <a:spLocks noGrp="1"/>
          </p:cNvSpPr>
          <p:nvPr>
            <p:ph type="title"/>
          </p:nvPr>
        </p:nvSpPr>
        <p:spPr/>
        <p:txBody>
          <a:bodyPr/>
          <a:lstStyle/>
          <a:p>
            <a:r>
              <a:rPr lang="en-US" dirty="0"/>
              <a:t>III.  The Thyroid Gland</a:t>
            </a:r>
          </a:p>
        </p:txBody>
      </p:sp>
      <p:sp>
        <p:nvSpPr>
          <p:cNvPr id="3" name="Content Placeholder 2">
            <a:extLst>
              <a:ext uri="{FF2B5EF4-FFF2-40B4-BE49-F238E27FC236}">
                <a16:creationId xmlns:a16="http://schemas.microsoft.com/office/drawing/2014/main" id="{4B8E6CFF-2568-4374-94F1-F6E0CD33CE72}"/>
              </a:ext>
            </a:extLst>
          </p:cNvPr>
          <p:cNvSpPr>
            <a:spLocks noGrp="1"/>
          </p:cNvSpPr>
          <p:nvPr>
            <p:ph idx="1"/>
          </p:nvPr>
        </p:nvSpPr>
        <p:spPr>
          <a:xfrm>
            <a:off x="0" y="1907493"/>
            <a:ext cx="6096000" cy="3636511"/>
          </a:xfrm>
        </p:spPr>
        <p:txBody>
          <a:bodyPr/>
          <a:lstStyle/>
          <a:p>
            <a:r>
              <a:rPr lang="en-US" dirty="0"/>
              <a:t>The thyroid gland is located in the throat area and is in charge of metabolism, or the speed of your bodily processes.</a:t>
            </a:r>
          </a:p>
          <a:p>
            <a:r>
              <a:rPr lang="en-US" dirty="0"/>
              <a:t>It can increase or decrease your energy, and even has an affect on your emotional state.</a:t>
            </a:r>
          </a:p>
        </p:txBody>
      </p:sp>
      <p:pic>
        <p:nvPicPr>
          <p:cNvPr id="5" name="Picture 4">
            <a:extLst>
              <a:ext uri="{FF2B5EF4-FFF2-40B4-BE49-F238E27FC236}">
                <a16:creationId xmlns:a16="http://schemas.microsoft.com/office/drawing/2014/main" id="{48C89684-CDF5-4404-93EC-42D8F029B988}"/>
              </a:ext>
            </a:extLst>
          </p:cNvPr>
          <p:cNvPicPr>
            <a:picLocks noChangeAspect="1"/>
          </p:cNvPicPr>
          <p:nvPr/>
        </p:nvPicPr>
        <p:blipFill>
          <a:blip r:embed="rId6"/>
          <a:stretch>
            <a:fillRect/>
          </a:stretch>
        </p:blipFill>
        <p:spPr>
          <a:xfrm>
            <a:off x="6096000" y="2115004"/>
            <a:ext cx="5792606" cy="3289177"/>
          </a:xfrm>
          <a:prstGeom prst="rect">
            <a:avLst/>
          </a:prstGeom>
        </p:spPr>
      </p:pic>
    </p:spTree>
    <p:extLst>
      <p:ext uri="{BB962C8B-B14F-4D97-AF65-F5344CB8AC3E}">
        <p14:creationId xmlns:p14="http://schemas.microsoft.com/office/powerpoint/2010/main" val="296588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noodlefol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noodlefol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subTnLst>
                                    <p:audio>
                                      <p:cMediaNode>
                                        <p:cTn display="0" masterRel="sameClick">
                                          <p:stCondLst>
                                            <p:cond evt="begin" delay="0">
                                              <p:tn val="20"/>
                                            </p:cond>
                                          </p:stCondLst>
                                          <p:endCondLst>
                                            <p:cond evt="onStopAudio" delay="0">
                                              <p:tgtEl>
                                                <p:sldTgt/>
                                              </p:tgtEl>
                                            </p:cond>
                                          </p:endCondLst>
                                        </p:cTn>
                                        <p:tgtEl>
                                          <p:sndTgt r:embed="rId5" name="throwu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6C839-3F95-4725-8FC6-10761FD7A8FF}"/>
              </a:ext>
            </a:extLst>
          </p:cNvPr>
          <p:cNvSpPr>
            <a:spLocks noGrp="1"/>
          </p:cNvSpPr>
          <p:nvPr>
            <p:ph type="title"/>
          </p:nvPr>
        </p:nvSpPr>
        <p:spPr/>
        <p:txBody>
          <a:bodyPr/>
          <a:lstStyle/>
          <a:p>
            <a:r>
              <a:rPr lang="en-US" dirty="0"/>
              <a:t>IV.  The Adrenal Glands</a:t>
            </a:r>
          </a:p>
        </p:txBody>
      </p:sp>
      <p:sp>
        <p:nvSpPr>
          <p:cNvPr id="3" name="Content Placeholder 2">
            <a:extLst>
              <a:ext uri="{FF2B5EF4-FFF2-40B4-BE49-F238E27FC236}">
                <a16:creationId xmlns:a16="http://schemas.microsoft.com/office/drawing/2014/main" id="{CF462479-7232-4FDC-B323-F9A3F111C6EB}"/>
              </a:ext>
            </a:extLst>
          </p:cNvPr>
          <p:cNvSpPr>
            <a:spLocks noGrp="1"/>
          </p:cNvSpPr>
          <p:nvPr>
            <p:ph idx="1"/>
          </p:nvPr>
        </p:nvSpPr>
        <p:spPr>
          <a:xfrm>
            <a:off x="189125" y="2162327"/>
            <a:ext cx="6931203" cy="3636511"/>
          </a:xfrm>
        </p:spPr>
        <p:txBody>
          <a:bodyPr/>
          <a:lstStyle/>
          <a:p>
            <a:r>
              <a:rPr lang="en-US" dirty="0"/>
              <a:t>The Adrenal glands are located just above the kidneys, and they produce adrenaline that provides energy in response to emergency situations.</a:t>
            </a:r>
          </a:p>
          <a:p>
            <a:r>
              <a:rPr lang="en-US" dirty="0"/>
              <a:t>It increases blood pressure and heart beats, and dumps sugar into the bloodstream for increased energy.</a:t>
            </a:r>
          </a:p>
        </p:txBody>
      </p:sp>
      <p:pic>
        <p:nvPicPr>
          <p:cNvPr id="1026" name="Picture 2" descr="http://www.cavemenworld.com/wp-content/uploads/2012/12/adrenaline-the-bodys-kick-starter-a-huge-bear-is-attacking-a-caveman.jpg">
            <a:extLst>
              <a:ext uri="{FF2B5EF4-FFF2-40B4-BE49-F238E27FC236}">
                <a16:creationId xmlns:a16="http://schemas.microsoft.com/office/drawing/2014/main" id="{EE38B0B0-46C7-4FC4-875E-9D79D6185B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0328" y="2995847"/>
            <a:ext cx="4477062" cy="2535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09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goodwtch.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goodwtch.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subTnLst>
                                    <p:audio>
                                      <p:cMediaNode>
                                        <p:cTn display="0" masterRel="sameClick">
                                          <p:stCondLst>
                                            <p:cond evt="begin" delay="0">
                                              <p:tn val="20"/>
                                            </p:cond>
                                          </p:stCondLst>
                                          <p:endCondLst>
                                            <p:cond evt="onStopAudio" delay="0">
                                              <p:tgtEl>
                                                <p:sldTgt/>
                                              </p:tgtEl>
                                            </p:cond>
                                          </p:endCondLst>
                                        </p:cTn>
                                        <p:tgtEl>
                                          <p:sndTgt r:embed="rId5" name="screa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8D6DC-5EF8-419F-9A32-B5E3EC06D632}"/>
              </a:ext>
            </a:extLst>
          </p:cNvPr>
          <p:cNvSpPr>
            <a:spLocks noGrp="1"/>
          </p:cNvSpPr>
          <p:nvPr>
            <p:ph type="title"/>
          </p:nvPr>
        </p:nvSpPr>
        <p:spPr/>
        <p:txBody>
          <a:bodyPr/>
          <a:lstStyle/>
          <a:p>
            <a:r>
              <a:rPr lang="en-US" dirty="0"/>
              <a:t>V.  The Gonads</a:t>
            </a:r>
          </a:p>
        </p:txBody>
      </p:sp>
      <p:sp>
        <p:nvSpPr>
          <p:cNvPr id="3" name="Content Placeholder 2">
            <a:extLst>
              <a:ext uri="{FF2B5EF4-FFF2-40B4-BE49-F238E27FC236}">
                <a16:creationId xmlns:a16="http://schemas.microsoft.com/office/drawing/2014/main" id="{571DF045-CE85-4978-A510-2F1B7414CF4B}"/>
              </a:ext>
            </a:extLst>
          </p:cNvPr>
          <p:cNvSpPr>
            <a:spLocks noGrp="1"/>
          </p:cNvSpPr>
          <p:nvPr>
            <p:ph idx="1"/>
          </p:nvPr>
        </p:nvSpPr>
        <p:spPr>
          <a:xfrm>
            <a:off x="189125" y="2147336"/>
            <a:ext cx="6691360" cy="4263476"/>
          </a:xfrm>
        </p:spPr>
        <p:txBody>
          <a:bodyPr>
            <a:normAutofit lnSpcReduction="10000"/>
          </a:bodyPr>
          <a:lstStyle/>
          <a:p>
            <a:r>
              <a:rPr lang="en-US" dirty="0"/>
              <a:t>These are the sex glands that produce eggs or sperm for reproduction.  The male sex hormone is called androgen, and the female sex hormone is estrogen.  They are both in male and female bodies, but males have an abundance of androgen, females have estrogen.</a:t>
            </a:r>
          </a:p>
          <a:p>
            <a:r>
              <a:rPr lang="en-US" dirty="0"/>
              <a:t>Unlike animals, sex and sex drives are not strictly a result of the sex hormones.  They do initiate the sex drive, but then the cerebral cortex takes over and the desire stays.  </a:t>
            </a:r>
          </a:p>
        </p:txBody>
      </p:sp>
      <p:pic>
        <p:nvPicPr>
          <p:cNvPr id="5" name="Picture 4">
            <a:extLst>
              <a:ext uri="{FF2B5EF4-FFF2-40B4-BE49-F238E27FC236}">
                <a16:creationId xmlns:a16="http://schemas.microsoft.com/office/drawing/2014/main" id="{9E0149C0-7437-41AC-8EA5-1B05235885ED}"/>
              </a:ext>
            </a:extLst>
          </p:cNvPr>
          <p:cNvPicPr>
            <a:picLocks noChangeAspect="1"/>
          </p:cNvPicPr>
          <p:nvPr/>
        </p:nvPicPr>
        <p:blipFill>
          <a:blip r:embed="rId5"/>
          <a:stretch>
            <a:fillRect/>
          </a:stretch>
        </p:blipFill>
        <p:spPr>
          <a:xfrm>
            <a:off x="7800194" y="2401081"/>
            <a:ext cx="2857500" cy="3105150"/>
          </a:xfrm>
          <a:prstGeom prst="rect">
            <a:avLst/>
          </a:prstGeom>
        </p:spPr>
      </p:pic>
    </p:spTree>
    <p:extLst>
      <p:ext uri="{BB962C8B-B14F-4D97-AF65-F5344CB8AC3E}">
        <p14:creationId xmlns:p14="http://schemas.microsoft.com/office/powerpoint/2010/main" val="55397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justMetYou.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justMetYo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0502-3847-4E3B-9CAB-CFC8FAEC1209}"/>
              </a:ext>
            </a:extLst>
          </p:cNvPr>
          <p:cNvSpPr>
            <a:spLocks noGrp="1"/>
          </p:cNvSpPr>
          <p:nvPr>
            <p:ph type="title"/>
          </p:nvPr>
        </p:nvSpPr>
        <p:spPr/>
        <p:txBody>
          <a:bodyPr/>
          <a:lstStyle/>
          <a:p>
            <a:r>
              <a:rPr lang="en-US" dirty="0"/>
              <a:t>In your notebooks</a:t>
            </a:r>
          </a:p>
        </p:txBody>
      </p:sp>
      <p:sp>
        <p:nvSpPr>
          <p:cNvPr id="3" name="Content Placeholder 2">
            <a:extLst>
              <a:ext uri="{FF2B5EF4-FFF2-40B4-BE49-F238E27FC236}">
                <a16:creationId xmlns:a16="http://schemas.microsoft.com/office/drawing/2014/main" id="{DE049966-1E32-41D1-BFC9-8DCFE2225230}"/>
              </a:ext>
            </a:extLst>
          </p:cNvPr>
          <p:cNvSpPr>
            <a:spLocks noGrp="1"/>
          </p:cNvSpPr>
          <p:nvPr>
            <p:ph idx="1"/>
          </p:nvPr>
        </p:nvSpPr>
        <p:spPr/>
        <p:txBody>
          <a:bodyPr/>
          <a:lstStyle/>
          <a:p>
            <a:r>
              <a:rPr lang="en-US" dirty="0"/>
              <a:t>Answer review questions 1-20 on page 85.  notebooks </a:t>
            </a:r>
            <a:r>
              <a:rPr lang="en-US"/>
              <a:t>due tomorrow.</a:t>
            </a:r>
          </a:p>
        </p:txBody>
      </p:sp>
    </p:spTree>
    <p:extLst>
      <p:ext uri="{BB962C8B-B14F-4D97-AF65-F5344CB8AC3E}">
        <p14:creationId xmlns:p14="http://schemas.microsoft.com/office/powerpoint/2010/main" val="1165702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54</TotalTime>
  <Words>493</Words>
  <Application>Microsoft Office PowerPoint</Application>
  <PresentationFormat>Widescreen</PresentationFormat>
  <Paragraphs>34</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Wingdings 2</vt:lpstr>
      <vt:lpstr>Quotable</vt:lpstr>
      <vt:lpstr>Chapter 3</vt:lpstr>
      <vt:lpstr>I.  The Endocrine System</vt:lpstr>
      <vt:lpstr>I.  The Endocrine System</vt:lpstr>
      <vt:lpstr>II.  The Pituitary Gland</vt:lpstr>
      <vt:lpstr>III.  The Thyroid Gland</vt:lpstr>
      <vt:lpstr>IV.  The Adrenal Glands</vt:lpstr>
      <vt:lpstr>V.  The Gonads</vt:lpstr>
      <vt:lpstr>In your notebooks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Myers, Eric</dc:creator>
  <cp:lastModifiedBy>Myers, Eric</cp:lastModifiedBy>
  <cp:revision>6</cp:revision>
  <dcterms:created xsi:type="dcterms:W3CDTF">2018-10-22T00:06:30Z</dcterms:created>
  <dcterms:modified xsi:type="dcterms:W3CDTF">2018-10-22T01:00:40Z</dcterms:modified>
</cp:coreProperties>
</file>