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0" r:id="rId7"/>
    <p:sldId id="261" r:id="rId8"/>
    <p:sldId id="263" r:id="rId9"/>
    <p:sldId id="262" r:id="rId10"/>
    <p:sldId id="264"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outdoor, smoke, sky, dark&#10;&#10;Description generated with very high confidence">
            <a:extLst>
              <a:ext uri="{FF2B5EF4-FFF2-40B4-BE49-F238E27FC236}">
                <a16:creationId xmlns:a16="http://schemas.microsoft.com/office/drawing/2014/main" id="{C7C12BB2-AF63-4965-9002-7E1ED2256578}"/>
              </a:ext>
            </a:extLst>
          </p:cNvPr>
          <p:cNvPicPr>
            <a:picLocks noChangeAspect="1"/>
          </p:cNvPicPr>
          <p:nvPr/>
        </p:nvPicPr>
        <p:blipFill rotWithShape="1">
          <a:blip r:embed="rId2">
            <a:alphaModFix amt="40000"/>
            <a:extLst/>
          </a:blip>
          <a:srcRect t="5746" b="19254"/>
          <a:stretch/>
        </p:blipFill>
        <p:spPr>
          <a:xfrm>
            <a:off x="-445678" y="1"/>
            <a:ext cx="12191980" cy="6857999"/>
          </a:xfrm>
          <a:prstGeom prst="rect">
            <a:avLst/>
          </a:prstGeom>
        </p:spPr>
      </p:pic>
      <p:sp>
        <p:nvSpPr>
          <p:cNvPr id="2" name="Title 1"/>
          <p:cNvSpPr>
            <a:spLocks noGrp="1"/>
          </p:cNvSpPr>
          <p:nvPr>
            <p:ph type="ctrTitle"/>
          </p:nvPr>
        </p:nvSpPr>
        <p:spPr>
          <a:xfrm>
            <a:off x="965200" y="965200"/>
            <a:ext cx="10261600" cy="3564869"/>
          </a:xfrm>
        </p:spPr>
        <p:txBody>
          <a:bodyPr>
            <a:normAutofit/>
          </a:bodyPr>
          <a:lstStyle/>
          <a:p>
            <a:pPr algn="l"/>
            <a:r>
              <a:rPr lang="en-US" sz="11500" dirty="0">
                <a:ln w="22225">
                  <a:solidFill>
                    <a:schemeClr val="tx1"/>
                  </a:solidFill>
                  <a:miter lim="800000"/>
                </a:ln>
                <a:latin typeface="Cambria"/>
                <a:cs typeface="Calibri Light"/>
              </a:rPr>
              <a:t>Weather &amp; Climate</a:t>
            </a:r>
            <a:endParaRPr lang="en-US" sz="11500" dirty="0">
              <a:latin typeface="Cambria"/>
              <a:cs typeface="Calibri Light"/>
            </a:endParaRPr>
          </a:p>
        </p:txBody>
      </p:sp>
      <p:sp>
        <p:nvSpPr>
          <p:cNvPr id="3" name="Subtitle 2"/>
          <p:cNvSpPr>
            <a:spLocks noGrp="1"/>
          </p:cNvSpPr>
          <p:nvPr>
            <p:ph type="subTitle" idx="1"/>
          </p:nvPr>
        </p:nvSpPr>
        <p:spPr>
          <a:xfrm>
            <a:off x="706408" y="4471359"/>
            <a:ext cx="10261600" cy="1202995"/>
          </a:xfrm>
        </p:spPr>
        <p:txBody>
          <a:bodyPr vert="horz" lIns="91440" tIns="45720" rIns="91440" bIns="45720" rtlCol="0" anchor="t">
            <a:normAutofit/>
          </a:bodyPr>
          <a:lstStyle/>
          <a:p>
            <a:pPr algn="l"/>
            <a:r>
              <a:rPr lang="en-US" sz="3200" dirty="0">
                <a:latin typeface="Cambria"/>
                <a:cs typeface="Calibri"/>
              </a:rPr>
              <a:t>By Jayden and Sophie</a:t>
            </a:r>
            <a:r>
              <a:rPr lang="en-US" sz="3200" dirty="0">
                <a:cs typeface="Calibri"/>
              </a:rPr>
              <a:t> </a:t>
            </a:r>
            <a:endParaRPr lang="en-US" sz="3200"/>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0" descr="A picture containing outdoor, road, scene, way&#10;&#10;Description generated with very high confidence">
            <a:extLst>
              <a:ext uri="{FF2B5EF4-FFF2-40B4-BE49-F238E27FC236}">
                <a16:creationId xmlns:a16="http://schemas.microsoft.com/office/drawing/2014/main" id="{B063BAC4-1C56-41C6-B692-2088EC518601}"/>
              </a:ext>
            </a:extLst>
          </p:cNvPr>
          <p:cNvPicPr>
            <a:picLocks noChangeAspect="1"/>
          </p:cNvPicPr>
          <p:nvPr/>
        </p:nvPicPr>
        <p:blipFill rotWithShape="1">
          <a:blip r:embed="rId2"/>
          <a:srcRect r="1334"/>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7" name="Straight Connector 16">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E93DFC-EE98-470E-8CF5-E05456B4D82D}"/>
              </a:ext>
            </a:extLst>
          </p:cNvPr>
          <p:cNvSpPr>
            <a:spLocks noGrp="1"/>
          </p:cNvSpPr>
          <p:nvPr>
            <p:ph type="title"/>
          </p:nvPr>
        </p:nvSpPr>
        <p:spPr>
          <a:xfrm>
            <a:off x="709448" y="1913950"/>
            <a:ext cx="4204137" cy="1342754"/>
          </a:xfrm>
        </p:spPr>
        <p:txBody>
          <a:bodyPr>
            <a:normAutofit/>
          </a:bodyPr>
          <a:lstStyle/>
          <a:p>
            <a:pPr algn="ctr"/>
            <a:r>
              <a:rPr lang="en-US" sz="3600">
                <a:cs typeface="Calibri Light"/>
              </a:rPr>
              <a:t>Extreme Weather-Tsunami!</a:t>
            </a:r>
            <a:endParaRPr lang="en-US" sz="3600"/>
          </a:p>
        </p:txBody>
      </p:sp>
      <p:sp>
        <p:nvSpPr>
          <p:cNvPr id="5" name="Content Placeholder 4">
            <a:extLst>
              <a:ext uri="{FF2B5EF4-FFF2-40B4-BE49-F238E27FC236}">
                <a16:creationId xmlns:a16="http://schemas.microsoft.com/office/drawing/2014/main" id="{186D0966-678B-4ADE-B81B-87FD4DB8968D}"/>
              </a:ext>
            </a:extLst>
          </p:cNvPr>
          <p:cNvSpPr>
            <a:spLocks noGrp="1"/>
          </p:cNvSpPr>
          <p:nvPr>
            <p:ph idx="1"/>
          </p:nvPr>
        </p:nvSpPr>
        <p:spPr>
          <a:xfrm>
            <a:off x="525516" y="3417573"/>
            <a:ext cx="4593021" cy="2619839"/>
          </a:xfrm>
        </p:spPr>
        <p:txBody>
          <a:bodyPr vert="horz" lIns="91440" tIns="45720" rIns="91440" bIns="45720" rtlCol="0" anchor="ctr">
            <a:noAutofit/>
          </a:bodyPr>
          <a:lstStyle/>
          <a:p>
            <a:r>
              <a:rPr lang="en-US" sz="3600" dirty="0">
                <a:cs typeface="Calibri"/>
              </a:rPr>
              <a:t>A Tsunami is a huge wave that covers the whole beach and the surroundings that can flood buildings and take down houses.</a:t>
            </a:r>
            <a:endParaRPr lang="en-US" sz="2000" dirty="0">
              <a:cs typeface="Calibri"/>
            </a:endParaRPr>
          </a:p>
        </p:txBody>
      </p:sp>
    </p:spTree>
    <p:extLst>
      <p:ext uri="{BB962C8B-B14F-4D97-AF65-F5344CB8AC3E}">
        <p14:creationId xmlns:p14="http://schemas.microsoft.com/office/powerpoint/2010/main" val="357080761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62AFA65-74AB-4633-B5EE-88C355E40EFF}"/>
              </a:ext>
            </a:extLst>
          </p:cNvPr>
          <p:cNvPicPr>
            <a:picLocks noChangeAspect="1"/>
          </p:cNvPicPr>
          <p:nvPr/>
        </p:nvPicPr>
        <p:blipFill rotWithShape="1">
          <a:blip r:embed="rId2"/>
          <a:srcRect t="12517" b="20915"/>
          <a:stretch/>
        </p:blipFill>
        <p:spPr>
          <a:xfrm>
            <a:off x="129394" y="57519"/>
            <a:ext cx="12192000" cy="6857990"/>
          </a:xfrm>
          <a:prstGeom prst="rect">
            <a:avLst/>
          </a:prstGeom>
        </p:spPr>
      </p:pic>
      <p:cxnSp>
        <p:nvCxnSpPr>
          <p:cNvPr id="10" name="Straight Connector 13">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2F0BC2-76E2-4051-9817-08AEC601020E}"/>
              </a:ext>
            </a:extLst>
          </p:cNvPr>
          <p:cNvSpPr>
            <a:spLocks noGrp="1"/>
          </p:cNvSpPr>
          <p:nvPr>
            <p:ph type="title"/>
          </p:nvPr>
        </p:nvSpPr>
        <p:spPr>
          <a:xfrm>
            <a:off x="2909184" y="1899573"/>
            <a:ext cx="5843155" cy="1342754"/>
          </a:xfrm>
        </p:spPr>
        <p:txBody>
          <a:bodyPr>
            <a:normAutofit/>
          </a:bodyPr>
          <a:lstStyle/>
          <a:p>
            <a:pPr algn="ctr"/>
            <a:r>
              <a:rPr lang="en-US" sz="3600" dirty="0">
                <a:cs typeface="Calibri Light"/>
              </a:rPr>
              <a:t>Extreme Weather –Tornado!</a:t>
            </a:r>
            <a:endParaRPr lang="en-US" sz="3600" dirty="0"/>
          </a:p>
        </p:txBody>
      </p:sp>
      <p:sp>
        <p:nvSpPr>
          <p:cNvPr id="11" name="Content Placeholder 8">
            <a:extLst>
              <a:ext uri="{FF2B5EF4-FFF2-40B4-BE49-F238E27FC236}">
                <a16:creationId xmlns:a16="http://schemas.microsoft.com/office/drawing/2014/main" id="{5294AD6F-1181-4C3A-8066-DE40FDAAF7DC}"/>
              </a:ext>
            </a:extLst>
          </p:cNvPr>
          <p:cNvSpPr>
            <a:spLocks noGrp="1"/>
          </p:cNvSpPr>
          <p:nvPr>
            <p:ph idx="1"/>
          </p:nvPr>
        </p:nvSpPr>
        <p:spPr>
          <a:xfrm>
            <a:off x="827441" y="3130026"/>
            <a:ext cx="4593021" cy="2619839"/>
          </a:xfrm>
        </p:spPr>
        <p:txBody>
          <a:bodyPr anchor="ctr">
            <a:normAutofit/>
          </a:bodyPr>
          <a:lstStyle/>
          <a:p>
            <a:pPr marL="0" indent="0">
              <a:buNone/>
            </a:pPr>
            <a:r>
              <a:rPr lang="en-US">
                <a:cs typeface="Calibri"/>
              </a:rPr>
              <a:t>Tornadoes are made from hot air and cold air chasing each other around. It makes a funnel and becomes so powerful that it can take  away houses forever.</a:t>
            </a:r>
            <a:endParaRPr lang="en-US"/>
          </a:p>
        </p:txBody>
      </p:sp>
    </p:spTree>
    <p:extLst>
      <p:ext uri="{BB962C8B-B14F-4D97-AF65-F5344CB8AC3E}">
        <p14:creationId xmlns:p14="http://schemas.microsoft.com/office/powerpoint/2010/main" val="402434392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6E66AD9E-5CCE-4C06-A32D-996C33C13E03}"/>
              </a:ext>
            </a:extLst>
          </p:cNvPr>
          <p:cNvPicPr>
            <a:picLocks noChangeAspect="1"/>
          </p:cNvPicPr>
          <p:nvPr/>
        </p:nvPicPr>
        <p:blipFill rotWithShape="1">
          <a:blip r:embed="rId2">
            <a:alphaModFix amt="40000"/>
            <a:extLst/>
          </a:blip>
          <a:srcRect t="25000"/>
          <a:stretch/>
        </p:blipFill>
        <p:spPr>
          <a:xfrm>
            <a:off x="-1" y="10"/>
            <a:ext cx="12192000" cy="6857990"/>
          </a:xfrm>
          <a:prstGeom prst="rect">
            <a:avLst/>
          </a:prstGeom>
        </p:spPr>
      </p:pic>
      <p:sp>
        <p:nvSpPr>
          <p:cNvPr id="2" name="Title 1">
            <a:extLst>
              <a:ext uri="{FF2B5EF4-FFF2-40B4-BE49-F238E27FC236}">
                <a16:creationId xmlns:a16="http://schemas.microsoft.com/office/drawing/2014/main" id="{184221DE-3450-40D7-8600-FD7C824A55B9}"/>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4000" dirty="0">
                <a:cs typeface="Calibri Light"/>
              </a:rPr>
              <a:t>Extreme weather- Hurricane</a:t>
            </a:r>
            <a:endParaRPr lang="en-US" sz="3600" dirty="0">
              <a:cs typeface="Calibri Light"/>
            </a:endParaRPr>
          </a:p>
        </p:txBody>
      </p:sp>
      <p:sp>
        <p:nvSpPr>
          <p:cNvPr id="9" name="Content Placeholder 8">
            <a:extLst>
              <a:ext uri="{FF2B5EF4-FFF2-40B4-BE49-F238E27FC236}">
                <a16:creationId xmlns:a16="http://schemas.microsoft.com/office/drawing/2014/main" id="{464AA3D0-1BC3-4548-8148-8F52C88DFBDB}"/>
              </a:ext>
            </a:extLst>
          </p:cNvPr>
          <p:cNvSpPr>
            <a:spLocks noGrp="1"/>
          </p:cNvSpPr>
          <p:nvPr>
            <p:ph idx="1"/>
          </p:nvPr>
        </p:nvSpPr>
        <p:spPr>
          <a:xfrm>
            <a:off x="965200" y="4572002"/>
            <a:ext cx="10261600" cy="1202995"/>
          </a:xfrm>
        </p:spPr>
        <p:txBody>
          <a:bodyPr vert="horz" lIns="91440" tIns="45720" rIns="91440" bIns="45720" rtlCol="0" anchor="t">
            <a:normAutofit fontScale="92500" lnSpcReduction="10000"/>
          </a:bodyPr>
          <a:lstStyle/>
          <a:p>
            <a:pPr marL="0" indent="0">
              <a:buNone/>
            </a:pPr>
            <a:r>
              <a:rPr lang="en-US" sz="3200" dirty="0">
                <a:cs typeface="Calibri"/>
              </a:rPr>
              <a:t>Hurricanes are huge spinning storms that develop in warm areas around the equator. Hurricanes bring strong winds, heavy rains and sometimes even tornados. </a:t>
            </a:r>
          </a:p>
        </p:txBody>
      </p:sp>
    </p:spTree>
    <p:extLst>
      <p:ext uri="{BB962C8B-B14F-4D97-AF65-F5344CB8AC3E}">
        <p14:creationId xmlns:p14="http://schemas.microsoft.com/office/powerpoint/2010/main" val="1410105401"/>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outdoor, grass, tree&#10;&#10;Description generated with high confidence">
            <a:extLst>
              <a:ext uri="{FF2B5EF4-FFF2-40B4-BE49-F238E27FC236}">
                <a16:creationId xmlns:a16="http://schemas.microsoft.com/office/drawing/2014/main" id="{5F41EB89-0CB5-4BB4-9B7E-0062612EADB4}"/>
              </a:ext>
            </a:extLst>
          </p:cNvPr>
          <p:cNvPicPr>
            <a:picLocks noGrp="1" noChangeAspect="1"/>
          </p:cNvPicPr>
          <p:nvPr>
            <p:ph idx="1"/>
          </p:nvPr>
        </p:nvPicPr>
        <p:blipFill rotWithShape="1">
          <a:blip r:embed="rId2"/>
          <a:srcRect t="15071" b="5982"/>
          <a:stretch/>
        </p:blipFill>
        <p:spPr>
          <a:xfrm>
            <a:off x="20" y="10"/>
            <a:ext cx="12191980" cy="6857990"/>
          </a:xfrm>
          <a:prstGeom prst="rect">
            <a:avLst/>
          </a:prstGeom>
        </p:spPr>
      </p:pic>
    </p:spTree>
    <p:extLst>
      <p:ext uri="{BB962C8B-B14F-4D97-AF65-F5344CB8AC3E}">
        <p14:creationId xmlns:p14="http://schemas.microsoft.com/office/powerpoint/2010/main" val="314563126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5" descr="A picture containing ice, snow, outdoor, nature&#10;&#10;Description generated with very high confidence">
            <a:extLst>
              <a:ext uri="{FF2B5EF4-FFF2-40B4-BE49-F238E27FC236}">
                <a16:creationId xmlns:a16="http://schemas.microsoft.com/office/drawing/2014/main" id="{C5C81FBF-06C2-45A9-AA52-54F96CF7D6AD}"/>
              </a:ext>
            </a:extLst>
          </p:cNvPr>
          <p:cNvPicPr>
            <a:picLocks noChangeAspect="1"/>
          </p:cNvPicPr>
          <p:nvPr/>
        </p:nvPicPr>
        <p:blipFill rotWithShape="1">
          <a:blip r:embed="rId2"/>
          <a:srcRect r="11021" b="-1"/>
          <a:stretch/>
        </p:blipFill>
        <p:spPr>
          <a:xfrm>
            <a:off x="-16"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5" name="Picture 5" descr="A snow covered slope&#10;&#10;Description generated with very high confidence">
            <a:extLst>
              <a:ext uri="{FF2B5EF4-FFF2-40B4-BE49-F238E27FC236}">
                <a16:creationId xmlns:a16="http://schemas.microsoft.com/office/drawing/2014/main" id="{478815B8-1B64-45E4-8A8A-CCFFC47C1539}"/>
              </a:ext>
            </a:extLst>
          </p:cNvPr>
          <p:cNvPicPr>
            <a:picLocks noGrp="1" noChangeAspect="1"/>
          </p:cNvPicPr>
          <p:nvPr>
            <p:ph type="pic" idx="1"/>
          </p:nvPr>
        </p:nvPicPr>
        <p:blipFill rotWithShape="1">
          <a:blip r:embed="rId3">
            <a:extLst/>
          </a:blip>
          <a:srcRect l="19055" r="10884" b="-1"/>
          <a:stretch/>
        </p:blipFill>
        <p:spPr>
          <a:xfrm>
            <a:off x="5790369" y="10"/>
            <a:ext cx="6401647"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22" name="Rectangle 21">
            <a:extLst>
              <a:ext uri="{FF2B5EF4-FFF2-40B4-BE49-F238E27FC236}">
                <a16:creationId xmlns:a16="http://schemas.microsoft.com/office/drawing/2014/main" id="{89AC137A-F7D0-43CC-A46F-113F475E48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651" y="1435100"/>
            <a:ext cx="4700016" cy="3987800"/>
          </a:xfrm>
          <a:prstGeom prst="rect">
            <a:avLst/>
          </a:prstGeom>
          <a:solidFill>
            <a:schemeClr val="tx1">
              <a:lumMod val="85000"/>
              <a:lumOff val="15000"/>
              <a:alpha val="88000"/>
            </a:schemeClr>
          </a:solid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5A01A7-4663-4514-8410-38495F6ADCB6}"/>
              </a:ext>
            </a:extLst>
          </p:cNvPr>
          <p:cNvSpPr>
            <a:spLocks noGrp="1"/>
          </p:cNvSpPr>
          <p:nvPr>
            <p:ph type="title"/>
          </p:nvPr>
        </p:nvSpPr>
        <p:spPr>
          <a:xfrm>
            <a:off x="1178276" y="1784857"/>
            <a:ext cx="3990624" cy="1057657"/>
          </a:xfrm>
        </p:spPr>
        <p:txBody>
          <a:bodyPr vert="horz" lIns="91440" tIns="45720" rIns="91440" bIns="45720" rtlCol="0" anchor="ctr">
            <a:normAutofit/>
          </a:bodyPr>
          <a:lstStyle/>
          <a:p>
            <a:r>
              <a:rPr lang="en-US" sz="3600" kern="1200" dirty="0">
                <a:solidFill>
                  <a:schemeClr val="bg1"/>
                </a:solidFill>
                <a:latin typeface="Cambria"/>
              </a:rPr>
              <a:t>Polar Climate Zone</a:t>
            </a:r>
          </a:p>
        </p:txBody>
      </p:sp>
      <p:sp>
        <p:nvSpPr>
          <p:cNvPr id="4" name="Text Placeholder 3">
            <a:extLst>
              <a:ext uri="{FF2B5EF4-FFF2-40B4-BE49-F238E27FC236}">
                <a16:creationId xmlns:a16="http://schemas.microsoft.com/office/drawing/2014/main" id="{D9A10CB4-4BDA-4DB5-91DA-9C3AE9A390A4}"/>
              </a:ext>
            </a:extLst>
          </p:cNvPr>
          <p:cNvSpPr>
            <a:spLocks noGrp="1"/>
          </p:cNvSpPr>
          <p:nvPr>
            <p:ph type="body" sz="half" idx="2"/>
          </p:nvPr>
        </p:nvSpPr>
        <p:spPr>
          <a:xfrm>
            <a:off x="1178276" y="3021964"/>
            <a:ext cx="3990624" cy="2086357"/>
          </a:xfrm>
        </p:spPr>
        <p:txBody>
          <a:bodyPr vert="horz" lIns="91440" tIns="45720" rIns="91440" bIns="45720" rtlCol="0" anchor="t">
            <a:noAutofit/>
          </a:bodyPr>
          <a:lstStyle/>
          <a:p>
            <a:r>
              <a:rPr lang="en-US" sz="2000" i="1" dirty="0">
                <a:solidFill>
                  <a:schemeClr val="bg1"/>
                </a:solidFill>
                <a:latin typeface="Comic Sans MS"/>
              </a:rPr>
              <a:t>The polar climate zone is a cold zone that is frozen and many arctic animals live there. It is located in the South pole and  the North pole. No plants can grow there because it is too frozen. </a:t>
            </a:r>
            <a:endParaRPr lang="en-US"/>
          </a:p>
        </p:txBody>
      </p:sp>
    </p:spTree>
    <p:extLst>
      <p:ext uri="{BB962C8B-B14F-4D97-AF65-F5344CB8AC3E}">
        <p14:creationId xmlns:p14="http://schemas.microsoft.com/office/powerpoint/2010/main" val="293396410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5" descr="A tree in the middle of a lush green forest&#10;&#10;Description generated with very high confidence">
            <a:extLst>
              <a:ext uri="{FF2B5EF4-FFF2-40B4-BE49-F238E27FC236}">
                <a16:creationId xmlns:a16="http://schemas.microsoft.com/office/drawing/2014/main" id="{0E6A522E-73D9-41AC-A65A-B618E86E07AF}"/>
              </a:ext>
            </a:extLst>
          </p:cNvPr>
          <p:cNvPicPr>
            <a:picLocks noChangeAspect="1"/>
          </p:cNvPicPr>
          <p:nvPr/>
        </p:nvPicPr>
        <p:blipFill rotWithShape="1">
          <a:blip r:embed="rId2"/>
          <a:srcRect l="21618" r="12791"/>
          <a:stretch/>
        </p:blipFill>
        <p:spPr>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3" name="Picture 3" descr="A picture containing tree, outdoor, nature, forest&#10;&#10;Description generated with very high confidence">
            <a:extLst>
              <a:ext uri="{FF2B5EF4-FFF2-40B4-BE49-F238E27FC236}">
                <a16:creationId xmlns:a16="http://schemas.microsoft.com/office/drawing/2014/main" id="{72D496CC-DC70-4CD0-8604-6B990A3A49AC}"/>
              </a:ext>
            </a:extLst>
          </p:cNvPr>
          <p:cNvPicPr>
            <a:picLocks noChangeAspect="1"/>
          </p:cNvPicPr>
          <p:nvPr/>
        </p:nvPicPr>
        <p:blipFill rotWithShape="1">
          <a:blip r:embed="rId3">
            <a:extLst/>
          </a:blip>
          <a:srcRect l="10522" r="1499" b="-1"/>
          <a:stretch/>
        </p:blipFill>
        <p:spPr>
          <a:xfrm>
            <a:off x="-16"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33" name="Freeform: Shape 32">
            <a:extLst>
              <a:ext uri="{FF2B5EF4-FFF2-40B4-BE49-F238E27FC236}">
                <a16:creationId xmlns:a16="http://schemas.microsoft.com/office/drawing/2014/main" id="{37FEB674-D811-4FFE-A878-29D0C0ED18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406FB2-B26F-4613-BC62-A2EE301C02E0}"/>
              </a:ext>
            </a:extLst>
          </p:cNvPr>
          <p:cNvSpPr>
            <a:spLocks noGrp="1"/>
          </p:cNvSpPr>
          <p:nvPr>
            <p:ph type="title"/>
          </p:nvPr>
        </p:nvSpPr>
        <p:spPr>
          <a:xfrm>
            <a:off x="618064" y="2166721"/>
            <a:ext cx="3886199" cy="915035"/>
          </a:xfrm>
        </p:spPr>
        <p:txBody>
          <a:bodyPr>
            <a:normAutofit/>
          </a:bodyPr>
          <a:lstStyle/>
          <a:p>
            <a:r>
              <a:rPr lang="en-US" sz="2800" dirty="0">
                <a:latin typeface="Cambria"/>
                <a:cs typeface="Calibri Light"/>
              </a:rPr>
              <a:t>Temperate Climate Zone</a:t>
            </a:r>
            <a:endParaRPr lang="en-US" sz="2800" dirty="0">
              <a:latin typeface="Cambria"/>
            </a:endParaRPr>
          </a:p>
        </p:txBody>
      </p:sp>
      <p:sp>
        <p:nvSpPr>
          <p:cNvPr id="9" name="Content Placeholder 8">
            <a:extLst>
              <a:ext uri="{FF2B5EF4-FFF2-40B4-BE49-F238E27FC236}">
                <a16:creationId xmlns:a16="http://schemas.microsoft.com/office/drawing/2014/main" id="{CF089D9F-C539-4F0B-B8FD-800ED8FC1E7D}"/>
              </a:ext>
            </a:extLst>
          </p:cNvPr>
          <p:cNvSpPr>
            <a:spLocks noGrp="1"/>
          </p:cNvSpPr>
          <p:nvPr>
            <p:ph idx="1"/>
          </p:nvPr>
        </p:nvSpPr>
        <p:spPr>
          <a:xfrm>
            <a:off x="618064" y="3081756"/>
            <a:ext cx="4620544" cy="1775994"/>
          </a:xfrm>
        </p:spPr>
        <p:txBody>
          <a:bodyPr vert="horz" lIns="91440" tIns="45720" rIns="91440" bIns="45720" rtlCol="0" anchor="t">
            <a:noAutofit/>
          </a:bodyPr>
          <a:lstStyle/>
          <a:p>
            <a:pPr marL="0" indent="0">
              <a:buNone/>
            </a:pPr>
            <a:r>
              <a:rPr lang="en-US" sz="2400" dirty="0">
                <a:latin typeface="Cambria"/>
                <a:cs typeface="Calibri"/>
              </a:rPr>
              <a:t>The weather in the temperate climates is never too  extreme. Summers are warm and wet. Winters are cool and dry. They are never too cold or never too hot.</a:t>
            </a:r>
          </a:p>
          <a:p>
            <a:pPr marL="0" indent="0">
              <a:buNone/>
            </a:pPr>
            <a:endParaRPr lang="en-US" sz="1800">
              <a:cs typeface="Calibri"/>
            </a:endParaRPr>
          </a:p>
        </p:txBody>
      </p:sp>
    </p:spTree>
    <p:extLst>
      <p:ext uri="{BB962C8B-B14F-4D97-AF65-F5344CB8AC3E}">
        <p14:creationId xmlns:p14="http://schemas.microsoft.com/office/powerpoint/2010/main" val="1692240330"/>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3" descr="A plant in a garden&#10;&#10;Description generated with high confidence">
            <a:extLst>
              <a:ext uri="{FF2B5EF4-FFF2-40B4-BE49-F238E27FC236}">
                <a16:creationId xmlns:a16="http://schemas.microsoft.com/office/drawing/2014/main" id="{B7A0F54F-52D8-45B4-8B4C-051CC2F1AE68}"/>
              </a:ext>
            </a:extLst>
          </p:cNvPr>
          <p:cNvPicPr>
            <a:picLocks noGrp="1" noChangeAspect="1"/>
          </p:cNvPicPr>
          <p:nvPr>
            <p:ph type="pic" idx="1"/>
          </p:nvPr>
        </p:nvPicPr>
        <p:blipFill rotWithShape="1">
          <a:blip r:embed="rId2"/>
          <a:srcRect r="-2" b="467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49F6594B-4D63-481D-93B4-35BF670432B2}"/>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sz="4400" dirty="0">
                <a:latin typeface="Cambria"/>
              </a:rPr>
              <a:t>Tropical Climate Zone</a:t>
            </a:r>
          </a:p>
        </p:txBody>
      </p:sp>
      <p:sp>
        <p:nvSpPr>
          <p:cNvPr id="4" name="Text Placeholder 3">
            <a:extLst>
              <a:ext uri="{FF2B5EF4-FFF2-40B4-BE49-F238E27FC236}">
                <a16:creationId xmlns:a16="http://schemas.microsoft.com/office/drawing/2014/main" id="{09C56C9D-A4F6-45D5-B83E-590485AB9133}"/>
              </a:ext>
            </a:extLst>
          </p:cNvPr>
          <p:cNvSpPr>
            <a:spLocks noGrp="1"/>
          </p:cNvSpPr>
          <p:nvPr>
            <p:ph type="body" sz="half" idx="2"/>
          </p:nvPr>
        </p:nvSpPr>
        <p:spPr>
          <a:xfrm>
            <a:off x="821459" y="2812211"/>
            <a:ext cx="3651466" cy="3785419"/>
          </a:xfrm>
        </p:spPr>
        <p:txBody>
          <a:bodyPr vert="horz" lIns="91440" tIns="45720" rIns="91440" bIns="45720" rtlCol="0" anchor="t">
            <a:noAutofit/>
          </a:bodyPr>
          <a:lstStyle/>
          <a:p>
            <a:r>
              <a:rPr lang="en-US" sz="2400" dirty="0">
                <a:latin typeface="Cambria"/>
              </a:rPr>
              <a:t>The tropical zone is a hot, wet place where sloths live. It rains a lot in that climate zone . This climate zone is located around the equator.</a:t>
            </a:r>
            <a:r>
              <a:rPr lang="en-US" sz="2400" dirty="0">
                <a:latin typeface="Cambria"/>
                <a:cs typeface="Calibri"/>
              </a:rPr>
              <a:t> The warm and wet climates are a perfect place to grow plants and trees..</a:t>
            </a:r>
          </a:p>
        </p:txBody>
      </p:sp>
    </p:spTree>
    <p:extLst>
      <p:ext uri="{BB962C8B-B14F-4D97-AF65-F5344CB8AC3E}">
        <p14:creationId xmlns:p14="http://schemas.microsoft.com/office/powerpoint/2010/main" val="28623551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E414B0D9-CE43-4D40-977B-633478348D6B}"/>
              </a:ext>
            </a:extLst>
          </p:cNvPr>
          <p:cNvPicPr>
            <a:picLocks noChangeAspect="1"/>
          </p:cNvPicPr>
          <p:nvPr/>
        </p:nvPicPr>
        <p:blipFill rotWithShape="1">
          <a:blip r:embed="rId2">
            <a:alphaModFix amt="35000"/>
            <a:extLst/>
          </a:blip>
          <a:srcRect t="15439"/>
          <a:stretch/>
        </p:blipFill>
        <p:spPr>
          <a:xfrm>
            <a:off x="-4" y="-6"/>
            <a:ext cx="12192000" cy="6855958"/>
          </a:xfrm>
          <a:prstGeom prst="rect">
            <a:avLst/>
          </a:prstGeom>
        </p:spPr>
      </p:pic>
      <p:sp>
        <p:nvSpPr>
          <p:cNvPr id="52" name="Oval 51">
            <a:extLst>
              <a:ext uri="{FF2B5EF4-FFF2-40B4-BE49-F238E27FC236}">
                <a16:creationId xmlns:a16="http://schemas.microsoft.com/office/drawing/2014/main" id="{C99A8FB7-A79B-4BC9-9D56-B79587F6AA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B23893E2-3349-46D7-A7AA-B9E447957F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4BFC77B5-F38E-4A7D-80BD-C3A10B7177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6" descr="A cactus in a sunset&#10;&#10;Description generated with high confidence">
            <a:extLst>
              <a:ext uri="{FF2B5EF4-FFF2-40B4-BE49-F238E27FC236}">
                <a16:creationId xmlns:a16="http://schemas.microsoft.com/office/drawing/2014/main" id="{2C6855FD-43F1-464B-8509-7A4E525D3154}"/>
              </a:ext>
            </a:extLst>
          </p:cNvPr>
          <p:cNvPicPr>
            <a:picLocks noChangeAspect="1"/>
          </p:cNvPicPr>
          <p:nvPr/>
        </p:nvPicPr>
        <p:blipFill rotWithShape="1">
          <a:blip r:embed="rId3"/>
          <a:srcRect l="8019" r="25230" b="-2"/>
          <a:stretch/>
        </p:blipFill>
        <p:spPr>
          <a:xfrm>
            <a:off x="5925809" y="2837001"/>
            <a:ext cx="2743200" cy="274320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9" name="Picture 9" descr="A canyon with a mountain in the background&#10;&#10;Description generated with very high confidence">
            <a:extLst>
              <a:ext uri="{FF2B5EF4-FFF2-40B4-BE49-F238E27FC236}">
                <a16:creationId xmlns:a16="http://schemas.microsoft.com/office/drawing/2014/main" id="{DED8365D-3732-4494-B0FA-B0E214383528}"/>
              </a:ext>
            </a:extLst>
          </p:cNvPr>
          <p:cNvPicPr>
            <a:picLocks noChangeAspect="1"/>
          </p:cNvPicPr>
          <p:nvPr/>
        </p:nvPicPr>
        <p:blipFill rotWithShape="1">
          <a:blip r:embed="rId4"/>
          <a:srcRect l="2363" r="5064" b="-2"/>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4" name="Picture 4" descr="A canyon with a mountain in the background&#10;&#10;Description generated with very high confidence">
            <a:extLst>
              <a:ext uri="{FF2B5EF4-FFF2-40B4-BE49-F238E27FC236}">
                <a16:creationId xmlns:a16="http://schemas.microsoft.com/office/drawing/2014/main" id="{0A7B242B-279E-4716-BBC6-DCBA53B9B0A6}"/>
              </a:ext>
            </a:extLst>
          </p:cNvPr>
          <p:cNvPicPr>
            <a:picLocks noChangeAspect="1"/>
          </p:cNvPicPr>
          <p:nvPr/>
        </p:nvPicPr>
        <p:blipFill rotWithShape="1">
          <a:blip r:embed="rId5"/>
          <a:srcRect l="7746" r="14560" b="2"/>
          <a:stretch/>
        </p:blipFill>
        <p:spPr>
          <a:xfrm>
            <a:off x="9129290" y="4197216"/>
            <a:ext cx="3062710" cy="2660795"/>
          </a:xfrm>
          <a:custGeom>
            <a:avLst/>
            <a:gdLst>
              <a:gd name="connsiteX0" fmla="*/ 1723644 w 3062710"/>
              <a:gd name="connsiteY0" fmla="*/ 0 h 2660795"/>
              <a:gd name="connsiteX1" fmla="*/ 3053691 w 3062710"/>
              <a:gd name="connsiteY1" fmla="*/ 627247 h 2660795"/>
              <a:gd name="connsiteX2" fmla="*/ 3062710 w 3062710"/>
              <a:gd name="connsiteY2" fmla="*/ 639308 h 2660795"/>
              <a:gd name="connsiteX3" fmla="*/ 3062710 w 3062710"/>
              <a:gd name="connsiteY3" fmla="*/ 2660795 h 2660795"/>
              <a:gd name="connsiteX4" fmla="*/ 278239 w 3062710"/>
              <a:gd name="connsiteY4" fmla="*/ 2660795 h 2660795"/>
              <a:gd name="connsiteX5" fmla="*/ 208035 w 3062710"/>
              <a:gd name="connsiteY5" fmla="*/ 2545235 h 2660795"/>
              <a:gd name="connsiteX6" fmla="*/ 0 w 3062710"/>
              <a:gd name="connsiteY6" fmla="*/ 1723644 h 2660795"/>
              <a:gd name="connsiteX7" fmla="*/ 1723644 w 3062710"/>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2" name="Title 1">
            <a:extLst>
              <a:ext uri="{FF2B5EF4-FFF2-40B4-BE49-F238E27FC236}">
                <a16:creationId xmlns:a16="http://schemas.microsoft.com/office/drawing/2014/main" id="{F3D1E35F-6591-4E3A-B46B-455DE0A11A38}"/>
              </a:ext>
            </a:extLst>
          </p:cNvPr>
          <p:cNvSpPr>
            <a:spLocks noGrp="1"/>
          </p:cNvSpPr>
          <p:nvPr>
            <p:ph type="title"/>
          </p:nvPr>
        </p:nvSpPr>
        <p:spPr>
          <a:xfrm>
            <a:off x="801098" y="1396289"/>
            <a:ext cx="5734174" cy="1325563"/>
          </a:xfrm>
        </p:spPr>
        <p:txBody>
          <a:bodyPr vert="horz" lIns="91440" tIns="45720" rIns="91440" bIns="45720" rtlCol="0">
            <a:normAutofit/>
          </a:bodyPr>
          <a:lstStyle/>
          <a:p>
            <a:r>
              <a:rPr lang="en-US" dirty="0">
                <a:latin typeface="Cambria"/>
              </a:rPr>
              <a:t>Desert Climate</a:t>
            </a:r>
          </a:p>
        </p:txBody>
      </p:sp>
      <p:sp>
        <p:nvSpPr>
          <p:cNvPr id="8" name="Content Placeholder 7">
            <a:extLst>
              <a:ext uri="{FF2B5EF4-FFF2-40B4-BE49-F238E27FC236}">
                <a16:creationId xmlns:a16="http://schemas.microsoft.com/office/drawing/2014/main" id="{0877FB0E-0F17-484B-899E-94E3C2E1CB1E}"/>
              </a:ext>
            </a:extLst>
          </p:cNvPr>
          <p:cNvSpPr>
            <a:spLocks noGrp="1"/>
          </p:cNvSpPr>
          <p:nvPr>
            <p:ph idx="1"/>
          </p:nvPr>
        </p:nvSpPr>
        <p:spPr>
          <a:xfrm>
            <a:off x="805543" y="2871982"/>
            <a:ext cx="4558309" cy="3181684"/>
          </a:xfrm>
        </p:spPr>
        <p:txBody>
          <a:bodyPr vert="horz" lIns="91440" tIns="45720" rIns="91440" bIns="45720" rtlCol="0" anchor="t">
            <a:normAutofit/>
          </a:bodyPr>
          <a:lstStyle/>
          <a:p>
            <a:pPr marL="0" indent="0">
              <a:buNone/>
            </a:pPr>
            <a:r>
              <a:rPr lang="en-US" sz="2400" dirty="0">
                <a:latin typeface="Cambria"/>
                <a:cs typeface="Calibri"/>
              </a:rPr>
              <a:t>The Desert climate is a hot climate with animals such jack Rabbits, kangaroo Rats and, rattle Snakes . Plants can grow but they die because there is not enough water there.</a:t>
            </a:r>
          </a:p>
        </p:txBody>
      </p:sp>
    </p:spTree>
    <p:extLst>
      <p:ext uri="{BB962C8B-B14F-4D97-AF65-F5344CB8AC3E}">
        <p14:creationId xmlns:p14="http://schemas.microsoft.com/office/powerpoint/2010/main" val="3237327876"/>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group of clouds in the sky&#10;&#10;Description generated with very high confidence">
            <a:extLst>
              <a:ext uri="{FF2B5EF4-FFF2-40B4-BE49-F238E27FC236}">
                <a16:creationId xmlns:a16="http://schemas.microsoft.com/office/drawing/2014/main" id="{15FEFCFB-CC35-4A1E-A2A0-BA4C89F9F110}"/>
              </a:ext>
            </a:extLst>
          </p:cNvPr>
          <p:cNvPicPr>
            <a:picLocks noChangeAspect="1"/>
          </p:cNvPicPr>
          <p:nvPr/>
        </p:nvPicPr>
        <p:blipFill rotWithShape="1">
          <a:blip r:embed="rId2"/>
          <a:srcRect t="4489" b="20511"/>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E443020-2882-4ACD-AA66-D217BCC4D6B5}"/>
              </a:ext>
            </a:extLst>
          </p:cNvPr>
          <p:cNvSpPr>
            <a:spLocks noGrp="1"/>
          </p:cNvSpPr>
          <p:nvPr>
            <p:ph type="title"/>
          </p:nvPr>
        </p:nvSpPr>
        <p:spPr>
          <a:xfrm>
            <a:off x="709448" y="1913950"/>
            <a:ext cx="4204137" cy="1342754"/>
          </a:xfrm>
        </p:spPr>
        <p:txBody>
          <a:bodyPr>
            <a:normAutofit/>
          </a:bodyPr>
          <a:lstStyle/>
          <a:p>
            <a:pPr algn="ctr"/>
            <a:r>
              <a:rPr lang="en-US" sz="3600" dirty="0">
                <a:latin typeface="Cambria"/>
                <a:cs typeface="Calibri Light"/>
              </a:rPr>
              <a:t>Cumulus Clouds</a:t>
            </a:r>
            <a:endParaRPr lang="en-US" sz="3600" dirty="0">
              <a:latin typeface="Cambria"/>
            </a:endParaRPr>
          </a:p>
        </p:txBody>
      </p:sp>
      <p:sp>
        <p:nvSpPr>
          <p:cNvPr id="3" name="Content Placeholder 2">
            <a:extLst>
              <a:ext uri="{FF2B5EF4-FFF2-40B4-BE49-F238E27FC236}">
                <a16:creationId xmlns:a16="http://schemas.microsoft.com/office/drawing/2014/main" id="{2666A4A5-9615-4EB1-8329-BA46DC5AEF40}"/>
              </a:ext>
            </a:extLst>
          </p:cNvPr>
          <p:cNvSpPr>
            <a:spLocks noGrp="1"/>
          </p:cNvSpPr>
          <p:nvPr>
            <p:ph idx="1"/>
          </p:nvPr>
        </p:nvSpPr>
        <p:spPr>
          <a:xfrm>
            <a:off x="525516" y="3417573"/>
            <a:ext cx="4593021" cy="2619839"/>
          </a:xfrm>
        </p:spPr>
        <p:txBody>
          <a:bodyPr vert="horz" lIns="91440" tIns="45720" rIns="91440" bIns="45720" rtlCol="0" anchor="ctr">
            <a:normAutofit/>
          </a:bodyPr>
          <a:lstStyle/>
          <a:p>
            <a:pPr marL="0" indent="0">
              <a:buNone/>
            </a:pPr>
            <a:r>
              <a:rPr lang="en-US" sz="1800">
                <a:cs typeface="Calibri"/>
              </a:rPr>
              <a:t>The Cumulus clouds are fair weather clouds that look like floating  cotton candy. They are also white and fluffy with a flat  bottom and they are not that tall.</a:t>
            </a:r>
          </a:p>
        </p:txBody>
      </p:sp>
    </p:spTree>
    <p:extLst>
      <p:ext uri="{BB962C8B-B14F-4D97-AF65-F5344CB8AC3E}">
        <p14:creationId xmlns:p14="http://schemas.microsoft.com/office/powerpoint/2010/main" val="461475568"/>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louds in the sky&#10;&#10;Description generated with very high confidence">
            <a:extLst>
              <a:ext uri="{FF2B5EF4-FFF2-40B4-BE49-F238E27FC236}">
                <a16:creationId xmlns:a16="http://schemas.microsoft.com/office/drawing/2014/main" id="{9A19062F-DAAA-4E03-904E-D8BDD0A74944}"/>
              </a:ext>
            </a:extLst>
          </p:cNvPr>
          <p:cNvPicPr>
            <a:picLocks noGrp="1" noChangeAspect="1"/>
          </p:cNvPicPr>
          <p:nvPr>
            <p:ph type="pic" idx="1"/>
          </p:nvPr>
        </p:nvPicPr>
        <p:blipFill rotWithShape="1">
          <a:blip r:embed="rId2"/>
          <a:srcRect t="2537" b="8880"/>
          <a:stretch/>
        </p:blipFill>
        <p:spPr>
          <a:xfrm>
            <a:off x="20" y="10"/>
            <a:ext cx="12191980" cy="6857990"/>
          </a:xfrm>
          <a:prstGeom prst="rect">
            <a:avLst/>
          </a:prstGeom>
        </p:spPr>
      </p:pic>
      <p:sp>
        <p:nvSpPr>
          <p:cNvPr id="10" name="Freeform 49">
            <a:extLst>
              <a:ext uri="{FF2B5EF4-FFF2-40B4-BE49-F238E27FC236}">
                <a16:creationId xmlns:a16="http://schemas.microsoft.com/office/drawing/2014/main" id="{D227D8FB-85E6-4F0E-9F9E-A85A9E7DC2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335576" y="-399378"/>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chemeClr val="bg1">
              <a:alpha val="5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5991BFE-2E28-42F0-ABB2-4AA495629B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562" y="0"/>
            <a:ext cx="6097438" cy="5298683"/>
          </a:xfrm>
          <a:custGeom>
            <a:avLst/>
            <a:gdLst>
              <a:gd name="connsiteX0" fmla="*/ 744562 w 6097438"/>
              <a:gd name="connsiteY0" fmla="*/ 0 h 5298683"/>
              <a:gd name="connsiteX1" fmla="*/ 5209260 w 6097438"/>
              <a:gd name="connsiteY1" fmla="*/ 0 h 5298683"/>
              <a:gd name="connsiteX2" fmla="*/ 5384861 w 6097438"/>
              <a:gd name="connsiteY2" fmla="*/ 193210 h 5298683"/>
              <a:gd name="connsiteX3" fmla="*/ 6097438 w 6097438"/>
              <a:gd name="connsiteY3" fmla="*/ 2178155 h 5298683"/>
              <a:gd name="connsiteX4" fmla="*/ 2976911 w 6097438"/>
              <a:gd name="connsiteY4" fmla="*/ 5298683 h 5298683"/>
              <a:gd name="connsiteX5" fmla="*/ 101610 w 6097438"/>
              <a:gd name="connsiteY5" fmla="*/ 3392805 h 5298683"/>
              <a:gd name="connsiteX6" fmla="*/ 0 w 6097438"/>
              <a:gd name="connsiteY6" fmla="*/ 3115184 h 5298683"/>
              <a:gd name="connsiteX7" fmla="*/ 0 w 6097438"/>
              <a:gd name="connsiteY7" fmla="*/ 1241127 h 5298683"/>
              <a:gd name="connsiteX8" fmla="*/ 101610 w 6097438"/>
              <a:gd name="connsiteY8" fmla="*/ 963506 h 5298683"/>
              <a:gd name="connsiteX9" fmla="*/ 568961 w 6097438"/>
              <a:gd name="connsiteY9" fmla="*/ 193210 h 529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7438" h="5298683">
                <a:moveTo>
                  <a:pt x="744562" y="0"/>
                </a:moveTo>
                <a:lnTo>
                  <a:pt x="5209260" y="0"/>
                </a:lnTo>
                <a:lnTo>
                  <a:pt x="5384861" y="193210"/>
                </a:lnTo>
                <a:cubicBezTo>
                  <a:pt x="5830023" y="732621"/>
                  <a:pt x="6097438" y="1424159"/>
                  <a:pt x="6097438" y="2178155"/>
                </a:cubicBezTo>
                <a:cubicBezTo>
                  <a:pt x="6097438" y="3901575"/>
                  <a:pt x="4700330" y="5298683"/>
                  <a:pt x="2976911" y="5298683"/>
                </a:cubicBezTo>
                <a:cubicBezTo>
                  <a:pt x="1684346" y="5298683"/>
                  <a:pt x="575332" y="4512810"/>
                  <a:pt x="101610" y="3392805"/>
                </a:cubicBezTo>
                <a:lnTo>
                  <a:pt x="0" y="3115184"/>
                </a:lnTo>
                <a:lnTo>
                  <a:pt x="0" y="1241127"/>
                </a:lnTo>
                <a:lnTo>
                  <a:pt x="101610" y="963506"/>
                </a:lnTo>
                <a:cubicBezTo>
                  <a:pt x="220041" y="683504"/>
                  <a:pt x="378177" y="424387"/>
                  <a:pt x="568961" y="193210"/>
                </a:cubicBez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9D399B-DF7C-4811-BD90-D4BBA07447E8}"/>
              </a:ext>
            </a:extLst>
          </p:cNvPr>
          <p:cNvSpPr>
            <a:spLocks noGrp="1"/>
          </p:cNvSpPr>
          <p:nvPr>
            <p:ph type="title"/>
          </p:nvPr>
        </p:nvSpPr>
        <p:spPr>
          <a:xfrm>
            <a:off x="6968162" y="425148"/>
            <a:ext cx="4707837" cy="1043409"/>
          </a:xfrm>
        </p:spPr>
        <p:txBody>
          <a:bodyPr vert="horz" lIns="91440" tIns="45720" rIns="91440" bIns="45720" rtlCol="0" anchor="ctr">
            <a:normAutofit/>
          </a:bodyPr>
          <a:lstStyle/>
          <a:p>
            <a:r>
              <a:rPr lang="en-US" sz="3600"/>
              <a:t>Cumulonimbus Clouds</a:t>
            </a:r>
          </a:p>
        </p:txBody>
      </p:sp>
      <p:sp>
        <p:nvSpPr>
          <p:cNvPr id="4" name="TextBox 3">
            <a:extLst>
              <a:ext uri="{FF2B5EF4-FFF2-40B4-BE49-F238E27FC236}">
                <a16:creationId xmlns:a16="http://schemas.microsoft.com/office/drawing/2014/main" id="{BA56C7DA-3A88-48D8-9633-493278CD661D}"/>
              </a:ext>
            </a:extLst>
          </p:cNvPr>
          <p:cNvSpPr txBox="1"/>
          <p:nvPr/>
        </p:nvSpPr>
        <p:spPr>
          <a:xfrm>
            <a:off x="6968163" y="1614309"/>
            <a:ext cx="4435712" cy="246130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800" dirty="0">
                <a:latin typeface="Cambria"/>
              </a:rPr>
              <a:t>They can take up several miles across the sky and reach the elevation of 39,000 feet or higher because of very strong updrafts in the  atmosphere</a:t>
            </a:r>
            <a:r>
              <a:rPr lang="en-US" sz="2800" dirty="0">
                <a:latin typeface="Cambria"/>
                <a:cs typeface="Calibri"/>
              </a:rPr>
              <a:t>.</a:t>
            </a:r>
          </a:p>
        </p:txBody>
      </p:sp>
    </p:spTree>
    <p:extLst>
      <p:ext uri="{BB962C8B-B14F-4D97-AF65-F5344CB8AC3E}">
        <p14:creationId xmlns:p14="http://schemas.microsoft.com/office/powerpoint/2010/main" val="1200251938"/>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Clouds in a blue cloudy sky&#10;&#10;Description generated with very high confidence">
            <a:extLst>
              <a:ext uri="{FF2B5EF4-FFF2-40B4-BE49-F238E27FC236}">
                <a16:creationId xmlns:a16="http://schemas.microsoft.com/office/drawing/2014/main" id="{D320F2B2-7D05-4C54-B355-B2D6295A10DC}"/>
              </a:ext>
            </a:extLst>
          </p:cNvPr>
          <p:cNvPicPr>
            <a:picLocks noGrp="1" noChangeAspect="1"/>
          </p:cNvPicPr>
          <p:nvPr>
            <p:ph type="pic" idx="1"/>
          </p:nvPr>
        </p:nvPicPr>
        <p:blipFill rotWithShape="1">
          <a:blip r:embed="rId2"/>
          <a:srcRect t="15437" r="-1" b="-1"/>
          <a:stretch/>
        </p:blipFill>
        <p:spPr>
          <a:xfrm>
            <a:off x="20" y="3579"/>
            <a:ext cx="12188932" cy="6854421"/>
          </a:xfrm>
          <a:prstGeom prst="rect">
            <a:avLst/>
          </a:prstGeom>
        </p:spPr>
      </p:pic>
      <p:sp>
        <p:nvSpPr>
          <p:cNvPr id="20" name="Rectangle 19">
            <a:extLst>
              <a:ext uri="{FF2B5EF4-FFF2-40B4-BE49-F238E27FC236}">
                <a16:creationId xmlns:a16="http://schemas.microsoft.com/office/drawing/2014/main" id="{681CD866-52B5-4280-A92B-56BDFD1E9A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48" y="0"/>
            <a:ext cx="6102351"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6EEF187-8434-4B76-BE40-006EEBB263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2351"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5" descr="Clouds in the sky&#10;&#10;Description generated with very high confidence">
            <a:extLst>
              <a:ext uri="{FF2B5EF4-FFF2-40B4-BE49-F238E27FC236}">
                <a16:creationId xmlns:a16="http://schemas.microsoft.com/office/drawing/2014/main" id="{342F094C-F8FE-49FE-9200-643FD38F9A8E}"/>
              </a:ext>
            </a:extLst>
          </p:cNvPr>
          <p:cNvPicPr>
            <a:picLocks noChangeAspect="1"/>
          </p:cNvPicPr>
          <p:nvPr/>
        </p:nvPicPr>
        <p:blipFill rotWithShape="1">
          <a:blip r:embed="rId3"/>
          <a:srcRect l="5709" r="10045"/>
          <a:stretch/>
        </p:blipFill>
        <p:spPr>
          <a:xfrm>
            <a:off x="6883401" y="803191"/>
            <a:ext cx="4516920" cy="2385915"/>
          </a:xfrm>
          <a:prstGeom prst="rect">
            <a:avLst/>
          </a:prstGeom>
        </p:spPr>
      </p:pic>
      <p:sp>
        <p:nvSpPr>
          <p:cNvPr id="2" name="Title 1">
            <a:extLst>
              <a:ext uri="{FF2B5EF4-FFF2-40B4-BE49-F238E27FC236}">
                <a16:creationId xmlns:a16="http://schemas.microsoft.com/office/drawing/2014/main" id="{0586ACFC-989E-4D94-A280-CEDF68CD7560}"/>
              </a:ext>
            </a:extLst>
          </p:cNvPr>
          <p:cNvSpPr>
            <a:spLocks noGrp="1"/>
          </p:cNvSpPr>
          <p:nvPr>
            <p:ph type="title"/>
          </p:nvPr>
        </p:nvSpPr>
        <p:spPr>
          <a:xfrm>
            <a:off x="1282620" y="1748771"/>
            <a:ext cx="3498979" cy="3360458"/>
          </a:xfrm>
        </p:spPr>
        <p:txBody>
          <a:bodyPr vert="horz" lIns="91440" tIns="45720" rIns="91440" bIns="45720" rtlCol="0" anchor="ctr">
            <a:normAutofit/>
          </a:bodyPr>
          <a:lstStyle/>
          <a:p>
            <a:pPr algn="ctr"/>
            <a:r>
              <a:rPr lang="en-US" sz="4400" kern="1200">
                <a:solidFill>
                  <a:schemeClr val="tx1"/>
                </a:solidFill>
                <a:latin typeface="+mj-lt"/>
                <a:ea typeface="+mj-ea"/>
                <a:cs typeface="+mj-cs"/>
              </a:rPr>
              <a:t>Stratus Clouds</a:t>
            </a:r>
          </a:p>
        </p:txBody>
      </p:sp>
      <p:sp>
        <p:nvSpPr>
          <p:cNvPr id="4" name="Text Placeholder 3">
            <a:extLst>
              <a:ext uri="{FF2B5EF4-FFF2-40B4-BE49-F238E27FC236}">
                <a16:creationId xmlns:a16="http://schemas.microsoft.com/office/drawing/2014/main" id="{4D5C9C2C-0C17-45BE-A5DC-4174C9FA5DC2}"/>
              </a:ext>
            </a:extLst>
          </p:cNvPr>
          <p:cNvSpPr>
            <a:spLocks noGrp="1"/>
          </p:cNvSpPr>
          <p:nvPr>
            <p:ph type="body" sz="half" idx="2"/>
          </p:nvPr>
        </p:nvSpPr>
        <p:spPr>
          <a:xfrm>
            <a:off x="6883401" y="3676052"/>
            <a:ext cx="4516920" cy="2375756"/>
          </a:xfrm>
        </p:spPr>
        <p:txBody>
          <a:bodyPr vert="horz" lIns="91440" tIns="45720" rIns="91440" bIns="45720" rtlCol="0" anchor="ctr">
            <a:normAutofit/>
          </a:bodyPr>
          <a:lstStyle/>
          <a:p>
            <a:r>
              <a:rPr lang="en-US" sz="2400" dirty="0"/>
              <a:t>Stratus clouds are among the low-lying  clouds. </a:t>
            </a:r>
            <a:endParaRPr lang="en-US" sz="2400" dirty="0">
              <a:cs typeface="Calibri"/>
            </a:endParaRPr>
          </a:p>
          <a:p>
            <a:r>
              <a:rPr lang="en-US" sz="2400" dirty="0"/>
              <a:t>They also make the thick fog in the morning</a:t>
            </a:r>
            <a:endParaRPr lang="en-US" sz="2400" dirty="0">
              <a:cs typeface="Calibri"/>
            </a:endParaRPr>
          </a:p>
          <a:p>
            <a:r>
              <a:rPr lang="en-US" sz="2400" dirty="0"/>
              <a:t>They are spread out clouds with no storm.</a:t>
            </a:r>
            <a:endParaRPr lang="en-US" sz="1800">
              <a:cs typeface="Calibri"/>
            </a:endParaRPr>
          </a:p>
        </p:txBody>
      </p:sp>
    </p:spTree>
    <p:extLst>
      <p:ext uri="{BB962C8B-B14F-4D97-AF65-F5344CB8AC3E}">
        <p14:creationId xmlns:p14="http://schemas.microsoft.com/office/powerpoint/2010/main" val="291437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2">
            <a:extLst>
              <a:ext uri="{FF2B5EF4-FFF2-40B4-BE49-F238E27FC236}">
                <a16:creationId xmlns:a16="http://schemas.microsoft.com/office/drawing/2014/main" id="{432691CC-4AB8-48AF-B822-EBF7F4E9E6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1407"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4">
            <a:extLst>
              <a:ext uri="{FF2B5EF4-FFF2-40B4-BE49-F238E27FC236}">
                <a16:creationId xmlns:a16="http://schemas.microsoft.com/office/drawing/2014/main" id="{D6A8E1B4-B839-4C58-B08A-F0B0945808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513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6">
            <a:extLst>
              <a:ext uri="{FF2B5EF4-FFF2-40B4-BE49-F238E27FC236}">
                <a16:creationId xmlns:a16="http://schemas.microsoft.com/office/drawing/2014/main" id="{47311653-CA1C-4366-AF7B-2E9767F187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5999"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2CABF795-F18F-494E-BBDE-C1415B7865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0912" y="3075259"/>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nature, cloud&#10;&#10;Description generated with very high confidence">
            <a:extLst>
              <a:ext uri="{FF2B5EF4-FFF2-40B4-BE49-F238E27FC236}">
                <a16:creationId xmlns:a16="http://schemas.microsoft.com/office/drawing/2014/main" id="{9FC49A84-2EB6-4DA7-8F50-FC05A7213144}"/>
              </a:ext>
            </a:extLst>
          </p:cNvPr>
          <p:cNvPicPr>
            <a:picLocks noChangeAspect="1"/>
          </p:cNvPicPr>
          <p:nvPr/>
        </p:nvPicPr>
        <p:blipFill rotWithShape="1">
          <a:blip r:embed="rId2"/>
          <a:srcRect r="33838" b="2"/>
          <a:stretch/>
        </p:blipFill>
        <p:spPr>
          <a:xfrm>
            <a:off x="7557536" y="142788"/>
            <a:ext cx="1748301" cy="1673521"/>
          </a:xfrm>
          <a:prstGeom prst="rect">
            <a:avLst/>
          </a:prstGeom>
        </p:spPr>
      </p:pic>
      <p:pic>
        <p:nvPicPr>
          <p:cNvPr id="5" name="Picture 5" descr="A group of clouds in the sky&#10;&#10;Description generated with very high confidence">
            <a:extLst>
              <a:ext uri="{FF2B5EF4-FFF2-40B4-BE49-F238E27FC236}">
                <a16:creationId xmlns:a16="http://schemas.microsoft.com/office/drawing/2014/main" id="{3C10A5D7-754E-481A-8FED-EFF52C1E38D8}"/>
              </a:ext>
            </a:extLst>
          </p:cNvPr>
          <p:cNvPicPr>
            <a:picLocks noChangeAspect="1"/>
          </p:cNvPicPr>
          <p:nvPr/>
        </p:nvPicPr>
        <p:blipFill>
          <a:blip r:embed="rId3"/>
          <a:stretch>
            <a:fillRect/>
          </a:stretch>
        </p:blipFill>
        <p:spPr>
          <a:xfrm>
            <a:off x="8220173" y="4028088"/>
            <a:ext cx="3478490" cy="2608867"/>
          </a:xfrm>
          <a:prstGeom prst="rect">
            <a:avLst/>
          </a:prstGeom>
        </p:spPr>
      </p:pic>
      <p:sp>
        <p:nvSpPr>
          <p:cNvPr id="2" name="Title 1">
            <a:extLst>
              <a:ext uri="{FF2B5EF4-FFF2-40B4-BE49-F238E27FC236}">
                <a16:creationId xmlns:a16="http://schemas.microsoft.com/office/drawing/2014/main" id="{F452A599-CCC1-4D5E-97E6-4DC981127B3F}"/>
              </a:ext>
            </a:extLst>
          </p:cNvPr>
          <p:cNvSpPr>
            <a:spLocks noGrp="1"/>
          </p:cNvSpPr>
          <p:nvPr>
            <p:ph type="title"/>
          </p:nvPr>
        </p:nvSpPr>
        <p:spPr>
          <a:xfrm>
            <a:off x="801098" y="1396289"/>
            <a:ext cx="5277333" cy="1325563"/>
          </a:xfrm>
        </p:spPr>
        <p:txBody>
          <a:bodyPr vert="horz" lIns="91440" tIns="45720" rIns="91440" bIns="45720" rtlCol="0">
            <a:normAutofit/>
          </a:bodyPr>
          <a:lstStyle/>
          <a:p>
            <a:r>
              <a:rPr lang="en-US"/>
              <a:t>Stratonimbus Clouds</a:t>
            </a:r>
          </a:p>
        </p:txBody>
      </p:sp>
      <p:sp>
        <p:nvSpPr>
          <p:cNvPr id="3" name="Content Placeholder 2">
            <a:extLst>
              <a:ext uri="{FF2B5EF4-FFF2-40B4-BE49-F238E27FC236}">
                <a16:creationId xmlns:a16="http://schemas.microsoft.com/office/drawing/2014/main" id="{49513989-E5AC-4CC0-80CA-E804FCFBF947}"/>
              </a:ext>
            </a:extLst>
          </p:cNvPr>
          <p:cNvSpPr>
            <a:spLocks noGrp="1"/>
          </p:cNvSpPr>
          <p:nvPr>
            <p:ph idx="1"/>
          </p:nvPr>
        </p:nvSpPr>
        <p:spPr>
          <a:xfrm>
            <a:off x="805543" y="2871982"/>
            <a:ext cx="5272888" cy="3181684"/>
          </a:xfrm>
        </p:spPr>
        <p:txBody>
          <a:bodyPr vert="horz" lIns="91440" tIns="45720" rIns="91440" bIns="45720" rtlCol="0" anchor="t">
            <a:normAutofit/>
          </a:bodyPr>
          <a:lstStyle/>
          <a:p>
            <a:pPr marL="0" indent="0">
              <a:buNone/>
            </a:pPr>
            <a:r>
              <a:rPr lang="en-US" dirty="0" err="1"/>
              <a:t>Stratonimbus</a:t>
            </a:r>
            <a:r>
              <a:rPr lang="en-US" dirty="0"/>
              <a:t> Clouds blanket the sky with long storms that last all day long</a:t>
            </a:r>
            <a:r>
              <a:rPr lang="en-US" dirty="0">
                <a:cs typeface="Calibri"/>
              </a:rPr>
              <a:t>. They are also very dark and stormy clouds and brings rain.</a:t>
            </a:r>
            <a:endParaRPr lang="en-US" sz="2000" dirty="0">
              <a:cs typeface="Calibri"/>
            </a:endParaRPr>
          </a:p>
        </p:txBody>
      </p:sp>
    </p:spTree>
    <p:extLst>
      <p:ext uri="{BB962C8B-B14F-4D97-AF65-F5344CB8AC3E}">
        <p14:creationId xmlns:p14="http://schemas.microsoft.com/office/powerpoint/2010/main" val="790132190"/>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Weather &amp; Climate</vt:lpstr>
      <vt:lpstr>Polar Climate Zone</vt:lpstr>
      <vt:lpstr>Temperate Climate Zone</vt:lpstr>
      <vt:lpstr>Tropical Climate Zone</vt:lpstr>
      <vt:lpstr>Desert Climate</vt:lpstr>
      <vt:lpstr>Cumulus Clouds</vt:lpstr>
      <vt:lpstr>Cumulonimbus Clouds</vt:lpstr>
      <vt:lpstr>Stratus Clouds</vt:lpstr>
      <vt:lpstr>Stratonimbus Clouds</vt:lpstr>
      <vt:lpstr>Extreme Weather-Tsunami!</vt:lpstr>
      <vt:lpstr>Extreme Weather –Tornado!</vt:lpstr>
      <vt:lpstr>Extreme weather- Hurricane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&amp; Climate</dc:title>
  <cp:revision>186</cp:revision>
  <dcterms:modified xsi:type="dcterms:W3CDTF">2018-05-17T19:14:08Z</dcterms:modified>
</cp:coreProperties>
</file>