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80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180975"/>
          </a:xfrm>
          <a:prstGeom prst="rect">
            <a:avLst/>
          </a:prstGeom>
        </p:spPr>
        <p:txBody>
          <a:bodyPr vert="horz" lIns="91440" tIns="45720" rIns="91440" bIns="45720" rtlCol="0"/>
          <a:lstStyle>
            <a:lvl1pPr algn="r">
              <a:defRPr sz="1200"/>
            </a:lvl1pPr>
          </a:lstStyle>
          <a:p>
            <a:fld id="{246D4639-72B1-465D-BE4F-16FC27EB46DB}" type="datetimeFigureOut">
              <a:rPr lang="en-US"/>
              <a:t>5/9/2019</a:t>
            </a:fld>
            <a:endParaRPr lang="en-US"/>
          </a:p>
        </p:txBody>
      </p:sp>
      <p:sp>
        <p:nvSpPr>
          <p:cNvPr id="4" name="Slide Image Placeholder 3"/>
          <p:cNvSpPr>
            <a:spLocks noGrp="1" noRot="1" noChangeAspect="1"/>
          </p:cNvSpPr>
          <p:nvPr>
            <p:ph type="sldImg" idx="2"/>
          </p:nvPr>
        </p:nvSpPr>
        <p:spPr>
          <a:xfrm>
            <a:off x="2344738" y="450850"/>
            <a:ext cx="2168525" cy="1219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1736725"/>
            <a:ext cx="5486400" cy="14224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429000"/>
            <a:ext cx="2971800" cy="180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3429000"/>
            <a:ext cx="2971800" cy="180975"/>
          </a:xfrm>
          <a:prstGeom prst="rect">
            <a:avLst/>
          </a:prstGeom>
        </p:spPr>
        <p:txBody>
          <a:bodyPr vert="horz" lIns="91440" tIns="45720" rIns="91440" bIns="45720" rtlCol="0" anchor="b"/>
          <a:lstStyle>
            <a:lvl1pPr algn="r">
              <a:defRPr sz="1200"/>
            </a:lvl1pPr>
          </a:lstStyle>
          <a:p>
            <a:fld id="{A2641631-A498-4918-8BA4-2770719EB706}" type="slidenum">
              <a:rPr lang="en-US"/>
              <a:t>‹#›</a:t>
            </a:fld>
            <a:endParaRPr lang="en-US"/>
          </a:p>
        </p:txBody>
      </p:sp>
    </p:spTree>
    <p:extLst>
      <p:ext uri="{BB962C8B-B14F-4D97-AF65-F5344CB8AC3E}">
        <p14:creationId xmlns:p14="http://schemas.microsoft.com/office/powerpoint/2010/main" val="29432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641631-A498-4918-8BA4-2770719EB706}" type="slidenum">
              <a:rPr lang="en-US"/>
              <a:t>1</a:t>
            </a:fld>
            <a:endParaRPr lang="en-US"/>
          </a:p>
        </p:txBody>
      </p:sp>
    </p:spTree>
    <p:extLst>
      <p:ext uri="{BB962C8B-B14F-4D97-AF65-F5344CB8AC3E}">
        <p14:creationId xmlns:p14="http://schemas.microsoft.com/office/powerpoint/2010/main" val="127061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D9m1_wx-75g?feature=oembed" TargetMode="External"/><Relationship Id="rId6" Type="http://schemas.openxmlformats.org/officeDocument/2006/relationships/hyperlink" Target="https://creativecommons.org/licenses/by-nc-nd/3.0/" TargetMode="External"/><Relationship Id="rId5" Type="http://schemas.openxmlformats.org/officeDocument/2006/relationships/image" Target="../media/image16.jpeg"/><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en.wikipedia.org/wiki/File:Hurricane_jeanne_2004.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creativecommons.org/licenses/by-sa/3.0/" TargetMode="External"/><Relationship Id="rId7" Type="http://schemas.openxmlformats.org/officeDocument/2006/relationships/hyperlink" Target="http://en.wikipedia.org/wiki/Climate_of_the_Sahara"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commons.wikimedia.org/wiki/file:subtropical.png" TargetMode="External"/><Relationship Id="rId5" Type="http://schemas.openxmlformats.org/officeDocument/2006/relationships/hyperlink" Target="https://creativecommons.org/licenses/by-nc-sa/3.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hyperlink" Target="https://skepticalscience.com/print.php?n=3959" TargetMode="External"/><Relationship Id="rId5" Type="http://schemas.openxmlformats.org/officeDocument/2006/relationships/hyperlink" Target="https://creativecommons.org/licenses/by-sa/3.0/"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rmAutofit/>
          </a:bodyPr>
          <a:lstStyle/>
          <a:p>
            <a:pPr algn="l"/>
            <a:r>
              <a:rPr lang="en-US" b="1" i="1" u="sng">
                <a:latin typeface="Batang"/>
                <a:ea typeface="Batang"/>
                <a:cs typeface="Calibri Light"/>
              </a:rPr>
              <a:t>Weather and Climate</a:t>
            </a:r>
            <a:endParaRPr lang="en-US" b="1" i="1" u="sng">
              <a:latin typeface="Batang"/>
              <a:ea typeface="Batang"/>
            </a:endParaRPr>
          </a:p>
        </p:txBody>
      </p:sp>
      <p:sp>
        <p:nvSpPr>
          <p:cNvPr id="3" name="Subtitle 2"/>
          <p:cNvSpPr>
            <a:spLocks noGrp="1"/>
          </p:cNvSpPr>
          <p:nvPr>
            <p:ph type="subTitle" idx="1"/>
          </p:nvPr>
        </p:nvSpPr>
        <p:spPr>
          <a:xfrm>
            <a:off x="6746627" y="4750893"/>
            <a:ext cx="4645250" cy="1147863"/>
          </a:xfrm>
        </p:spPr>
        <p:txBody>
          <a:bodyPr vert="horz" lIns="91440" tIns="45720" rIns="91440" bIns="45720" rtlCol="0" anchor="t">
            <a:normAutofit/>
          </a:bodyPr>
          <a:lstStyle/>
          <a:p>
            <a:pPr algn="l"/>
            <a:r>
              <a:rPr lang="en-US" dirty="0">
                <a:cs typeface="Calibri"/>
              </a:rPr>
              <a:t>By: Noah .L and Jazlyn</a:t>
            </a:r>
            <a:endParaRPr lang="en-US" dirty="0"/>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outdoor, smoke, sky, dark&#10;&#10;Description generated with very high confidence">
            <a:extLst>
              <a:ext uri="{FF2B5EF4-FFF2-40B4-BE49-F238E27FC236}">
                <a16:creationId xmlns:a16="http://schemas.microsoft.com/office/drawing/2014/main" id="{01E1C122-80CC-4A6C-A997-625C523197E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119"/>
          <a:stretch/>
        </p:blipFill>
        <p:spPr>
          <a:xfrm>
            <a:off x="61272" y="-173453"/>
            <a:ext cx="6570473" cy="7030518"/>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8" descr="A large green field with clouds in the sky&#10;&#10;Description generated with high confidence">
            <a:extLst>
              <a:ext uri="{FF2B5EF4-FFF2-40B4-BE49-F238E27FC236}">
                <a16:creationId xmlns:a16="http://schemas.microsoft.com/office/drawing/2014/main" id="{FE2AA027-9318-422B-8665-CECB4F4F22E2}"/>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t="16263" r="-2" b="-2"/>
          <a:stretch/>
        </p:blipFill>
        <p:spPr>
          <a:xfrm>
            <a:off x="6673257" y="-82054"/>
            <a:ext cx="6031293" cy="3932313"/>
          </a:xfrm>
          <a:prstGeom prst="rect">
            <a:avLst/>
          </a:prstGeom>
          <a:effectLst>
            <a:softEdge rad="533400"/>
          </a:effectLst>
        </p:spPr>
      </p:pic>
      <p:pic>
        <p:nvPicPr>
          <p:cNvPr id="22" name="Picture 23" descr="A close up of a green field with trees in the background&#10;&#10;Description generated with very high confidence">
            <a:extLst>
              <a:ext uri="{FF2B5EF4-FFF2-40B4-BE49-F238E27FC236}">
                <a16:creationId xmlns:a16="http://schemas.microsoft.com/office/drawing/2014/main" id="{29840213-A954-425F-A849-17319377DDD4}"/>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10268" r="-1" b="-1"/>
          <a:stretch/>
        </p:blipFill>
        <p:spPr>
          <a:xfrm>
            <a:off x="11454178" y="5639433"/>
            <a:ext cx="6263640" cy="4215384"/>
          </a:xfrm>
          <a:prstGeom prst="rect">
            <a:avLst/>
          </a:prstGeom>
          <a:effectLst>
            <a:softEdge rad="533400"/>
          </a:effectLst>
        </p:spPr>
      </p:pic>
      <p:pic>
        <p:nvPicPr>
          <p:cNvPr id="34" name="Picture 3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211CE2-D431-4D96-B857-4AA8541B300D}"/>
              </a:ext>
            </a:extLst>
          </p:cNvPr>
          <p:cNvSpPr>
            <a:spLocks noGrp="1"/>
          </p:cNvSpPr>
          <p:nvPr>
            <p:ph type="title"/>
          </p:nvPr>
        </p:nvSpPr>
        <p:spPr>
          <a:xfrm>
            <a:off x="1422408" y="500115"/>
            <a:ext cx="4803636" cy="1311664"/>
          </a:xfrm>
        </p:spPr>
        <p:txBody>
          <a:bodyPr>
            <a:normAutofit/>
          </a:bodyPr>
          <a:lstStyle/>
          <a:p>
            <a:r>
              <a:rPr lang="en-US" sz="4000">
                <a:solidFill>
                  <a:srgbClr val="000000"/>
                </a:solidFill>
                <a:cs typeface="Calibri Light"/>
              </a:rPr>
              <a:t>Extreme Weather - Tornado</a:t>
            </a:r>
            <a:endParaRPr lang="en-US" sz="4000">
              <a:solidFill>
                <a:srgbClr val="000000"/>
              </a:solidFill>
            </a:endParaRPr>
          </a:p>
        </p:txBody>
      </p:sp>
      <p:sp>
        <p:nvSpPr>
          <p:cNvPr id="3" name="Content Placeholder 2">
            <a:extLst>
              <a:ext uri="{FF2B5EF4-FFF2-40B4-BE49-F238E27FC236}">
                <a16:creationId xmlns:a16="http://schemas.microsoft.com/office/drawing/2014/main" id="{1AE771C7-A947-4202-8ED4-D87C39943081}"/>
              </a:ext>
            </a:extLst>
          </p:cNvPr>
          <p:cNvSpPr>
            <a:spLocks noGrp="1"/>
          </p:cNvSpPr>
          <p:nvPr>
            <p:ph idx="1"/>
          </p:nvPr>
        </p:nvSpPr>
        <p:spPr>
          <a:xfrm>
            <a:off x="1160020" y="2185552"/>
            <a:ext cx="4803637" cy="3797489"/>
          </a:xfrm>
        </p:spPr>
        <p:txBody>
          <a:bodyPr vert="horz" lIns="91440" tIns="45720" rIns="91440" bIns="45720" rtlCol="0" anchor="ctr">
            <a:noAutofit/>
          </a:bodyPr>
          <a:lstStyle/>
          <a:p>
            <a:pPr marL="0" indent="0">
              <a:buNone/>
            </a:pPr>
            <a:r>
              <a:rPr lang="en-US" sz="2000" dirty="0">
                <a:cs typeface="Calibri" panose="020F0502020204030204"/>
              </a:rPr>
              <a:t>This spinning monster as you can see is a giant spinning tornado. Get into a basement as fast as you can. This tornado you can see sucks up everything in its path. It makes it spin around. Tornadoes cause harm, damage,  pain and death. Don’t go close to a tornado. Here are some steps to help you</a:t>
            </a:r>
          </a:p>
          <a:p>
            <a:pPr marL="0" indent="0">
              <a:buNone/>
            </a:pPr>
            <a:r>
              <a:rPr lang="en-US" sz="2000" dirty="0">
                <a:cs typeface="Calibri" panose="020F0502020204030204"/>
              </a:rPr>
              <a:t>1. If you see a big storm, go inside to a safe place. The storm will most likely be a tornado.</a:t>
            </a:r>
          </a:p>
          <a:p>
            <a:pPr marL="0" indent="0">
              <a:buNone/>
            </a:pPr>
            <a:r>
              <a:rPr lang="en-US" sz="2000" dirty="0">
                <a:cs typeface="Calibri" panose="020F0502020204030204"/>
              </a:rPr>
              <a:t>2. If you see a funnel coming from a cloud go to a safe place.</a:t>
            </a:r>
            <a:endParaRPr lang="en-US" sz="2000">
              <a:cs typeface="Calibri" panose="020F0502020204030204"/>
            </a:endParaRPr>
          </a:p>
          <a:p>
            <a:pPr marL="0" indent="0">
              <a:buNone/>
            </a:pPr>
            <a:r>
              <a:rPr lang="en-US" sz="2000" dirty="0">
                <a:cs typeface="Calibri" panose="020F0502020204030204"/>
              </a:rPr>
              <a:t>3. The tornado will form, so find a safe or a closet that’s tornado proof or a basement.</a:t>
            </a:r>
          </a:p>
          <a:p>
            <a:pPr marL="0" indent="0">
              <a:buNone/>
            </a:pPr>
            <a:r>
              <a:rPr lang="en-US" sz="2000" dirty="0">
                <a:cs typeface="Calibri" panose="020F0502020204030204"/>
              </a:rPr>
              <a:t>4. Wait until the tornado ends, then try to fix your house so it is perfect again.</a:t>
            </a:r>
          </a:p>
        </p:txBody>
      </p:sp>
      <p:sp>
        <p:nvSpPr>
          <p:cNvPr id="23" name="TextBox 22">
            <a:extLst>
              <a:ext uri="{FF2B5EF4-FFF2-40B4-BE49-F238E27FC236}">
                <a16:creationId xmlns:a16="http://schemas.microsoft.com/office/drawing/2014/main" id="{D637176E-88D8-4810-9329-B60E9DEEA93A}"/>
              </a:ext>
            </a:extLst>
          </p:cNvPr>
          <p:cNvSpPr txBox="1"/>
          <p:nvPr/>
        </p:nvSpPr>
        <p:spPr>
          <a:xfrm>
            <a:off x="-27971" y="64884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8" name="TextBox 7">
            <a:extLst>
              <a:ext uri="{FF2B5EF4-FFF2-40B4-BE49-F238E27FC236}">
                <a16:creationId xmlns:a16="http://schemas.microsoft.com/office/drawing/2014/main" id="{BF827899-B022-4B73-9FB2-56A1E1C0F52F}"/>
              </a:ext>
            </a:extLst>
          </p:cNvPr>
          <p:cNvSpPr txBox="1"/>
          <p:nvPr/>
        </p:nvSpPr>
        <p:spPr>
          <a:xfrm rot="10860000">
            <a:off x="4350589" y="6096718"/>
            <a:ext cx="2757577" cy="906971"/>
          </a:xfrm>
          <a:prstGeom prst="rect">
            <a:avLst/>
          </a:prstGeom>
        </p:spPr>
        <p:txBody>
          <a:bodyPr anchor="t">
            <a:normAutofit/>
          </a:bodyPr>
          <a:lstStyle/>
          <a:p>
            <a:endParaRPr lang="en-US">
              <a:cs typeface="Calibri"/>
            </a:endParaRPr>
          </a:p>
        </p:txBody>
      </p:sp>
      <p:pic>
        <p:nvPicPr>
          <p:cNvPr id="4" name="Picture 4">
            <a:hlinkClick r:id="" action="ppaction://media"/>
            <a:extLst>
              <a:ext uri="{FF2B5EF4-FFF2-40B4-BE49-F238E27FC236}">
                <a16:creationId xmlns:a16="http://schemas.microsoft.com/office/drawing/2014/main" id="{72DE484C-CEF0-43BE-A92B-34A8FE38EAFF}"/>
              </a:ext>
            </a:extLst>
          </p:cNvPr>
          <p:cNvPicPr>
            <a:picLocks noRot="1" noChangeAspect="1"/>
          </p:cNvPicPr>
          <p:nvPr>
            <a:videoFile r:link="rId1"/>
          </p:nvPr>
        </p:nvPicPr>
        <p:blipFill>
          <a:blip r:embed="rId8"/>
          <a:stretch>
            <a:fillRect/>
          </a:stretch>
        </p:blipFill>
        <p:spPr>
          <a:xfrm>
            <a:off x="7289320" y="216558"/>
            <a:ext cx="4572000" cy="2571750"/>
          </a:xfrm>
          <a:prstGeom prst="rect">
            <a:avLst/>
          </a:prstGeom>
        </p:spPr>
      </p:pic>
    </p:spTree>
    <p:extLst>
      <p:ext uri="{BB962C8B-B14F-4D97-AF65-F5344CB8AC3E}">
        <p14:creationId xmlns:p14="http://schemas.microsoft.com/office/powerpoint/2010/main" val="28454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4F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373D27-4966-4F59-A81F-9D307EA88CE4}"/>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Extreme Weather - Hurricane</a:t>
            </a:r>
            <a:endParaRPr lang="en-US">
              <a:solidFill>
                <a:srgbClr val="FFFFFF"/>
              </a:solidFill>
            </a:endParaRPr>
          </a:p>
        </p:txBody>
      </p:sp>
      <p:pic>
        <p:nvPicPr>
          <p:cNvPr id="4" name="Picture 4" descr="A picture containing outdoor&#10;&#10;Description generated with very high confidence">
            <a:extLst>
              <a:ext uri="{FF2B5EF4-FFF2-40B4-BE49-F238E27FC236}">
                <a16:creationId xmlns:a16="http://schemas.microsoft.com/office/drawing/2014/main" id="{454A083B-C25B-4BB6-B35A-B4DF5D32FC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7015" r="1" b="24794"/>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C00EE3-90F2-470E-9625-112EDC6C2347}"/>
              </a:ext>
            </a:extLst>
          </p:cNvPr>
          <p:cNvSpPr>
            <a:spLocks noGrp="1"/>
          </p:cNvSpPr>
          <p:nvPr>
            <p:ph idx="1"/>
          </p:nvPr>
        </p:nvSpPr>
        <p:spPr>
          <a:xfrm>
            <a:off x="8101206" y="946480"/>
            <a:ext cx="3424739" cy="4852362"/>
          </a:xfrm>
        </p:spPr>
        <p:txBody>
          <a:bodyPr vert="horz" lIns="91440" tIns="45720" rIns="91440" bIns="45720" rtlCol="0" anchor="ctr">
            <a:normAutofit/>
          </a:bodyPr>
          <a:lstStyle/>
          <a:p>
            <a:pPr marL="0" indent="0">
              <a:buNone/>
            </a:pPr>
            <a:r>
              <a:rPr lang="en-US" sz="2000" dirty="0">
                <a:solidFill>
                  <a:srgbClr val="FFFFFF"/>
                </a:solidFill>
                <a:cs typeface="Calibri" panose="020F0502020204030204"/>
              </a:rPr>
              <a:t>A hurricane is a big storm that starts from the ocean. This storm is very dangerous.  During the storm it could destroy and damage the states. </a:t>
            </a:r>
            <a:endParaRPr lang="en-US" sz="2000">
              <a:solidFill>
                <a:srgbClr val="FFFFFF"/>
              </a:solidFill>
              <a:cs typeface="Calibri" panose="020F0502020204030204"/>
            </a:endParaRPr>
          </a:p>
        </p:txBody>
      </p:sp>
      <p:sp>
        <p:nvSpPr>
          <p:cNvPr id="6" name="TextBox 5">
            <a:extLst>
              <a:ext uri="{FF2B5EF4-FFF2-40B4-BE49-F238E27FC236}">
                <a16:creationId xmlns:a16="http://schemas.microsoft.com/office/drawing/2014/main" id="{1251C8C0-33BB-40F2-AB20-5213ACB6C6E5}"/>
              </a:ext>
            </a:extLst>
          </p:cNvPr>
          <p:cNvSpPr txBox="1"/>
          <p:nvPr/>
        </p:nvSpPr>
        <p:spPr>
          <a:xfrm flipH="1">
            <a:off x="2296269" y="-1737534"/>
            <a:ext cx="3256947" cy="200055"/>
          </a:xfrm>
          <a:prstGeom prst="rect">
            <a:avLst/>
          </a:prstGeom>
          <a:solidFill>
            <a:srgbClr val="000000"/>
          </a:solidFill>
        </p:spPr>
        <p:txBody>
          <a:bodyPr wrap="squar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3026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now, outdoor, tree, person&#10;&#10;Description generated with very high confidence">
            <a:extLst>
              <a:ext uri="{FF2B5EF4-FFF2-40B4-BE49-F238E27FC236}">
                <a16:creationId xmlns:a16="http://schemas.microsoft.com/office/drawing/2014/main" id="{C4B00DC7-20F8-4524-95BB-09B72A1CB67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000"/>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EFC3E9C-A672-47D0-8113-0D1B22C5E38B}"/>
              </a:ext>
            </a:extLst>
          </p:cNvPr>
          <p:cNvSpPr>
            <a:spLocks noGrp="1"/>
          </p:cNvSpPr>
          <p:nvPr>
            <p:ph type="title"/>
          </p:nvPr>
        </p:nvSpPr>
        <p:spPr>
          <a:xfrm>
            <a:off x="709448" y="1913950"/>
            <a:ext cx="4204137" cy="1342754"/>
          </a:xfrm>
        </p:spPr>
        <p:txBody>
          <a:bodyPr>
            <a:normAutofit/>
          </a:bodyPr>
          <a:lstStyle/>
          <a:p>
            <a:pPr algn="ctr"/>
            <a:r>
              <a:rPr lang="en-US" sz="3600">
                <a:solidFill>
                  <a:schemeClr val="accent1">
                    <a:lumMod val="60000"/>
                    <a:lumOff val="40000"/>
                  </a:schemeClr>
                </a:solidFill>
                <a:cs typeface="Calibri Light"/>
              </a:rPr>
              <a:t>Extreme</a:t>
            </a:r>
            <a:r>
              <a:rPr lang="en-US" sz="3600">
                <a:cs typeface="Calibri Light"/>
              </a:rPr>
              <a:t> </a:t>
            </a:r>
            <a:r>
              <a:rPr lang="en-US" sz="3600">
                <a:solidFill>
                  <a:schemeClr val="accent1">
                    <a:lumMod val="60000"/>
                    <a:lumOff val="40000"/>
                  </a:schemeClr>
                </a:solidFill>
                <a:cs typeface="Calibri Light"/>
              </a:rPr>
              <a:t>weather</a:t>
            </a:r>
            <a:r>
              <a:rPr lang="en-US" sz="3600">
                <a:cs typeface="Calibri Light"/>
              </a:rPr>
              <a:t>   </a:t>
            </a:r>
            <a:r>
              <a:rPr lang="en-US" sz="3600">
                <a:solidFill>
                  <a:schemeClr val="accent1">
                    <a:lumMod val="60000"/>
                    <a:lumOff val="40000"/>
                  </a:schemeClr>
                </a:solidFill>
                <a:cs typeface="Calibri Light"/>
              </a:rPr>
              <a:t>Blizzard</a:t>
            </a:r>
            <a:endParaRPr lang="en-US" sz="3600">
              <a:solidFill>
                <a:schemeClr val="accent1">
                  <a:lumMod val="60000"/>
                  <a:lumOff val="40000"/>
                </a:schemeClr>
              </a:solidFill>
            </a:endParaRPr>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CD6A26-340E-4453-97FF-70CDD02264D2}"/>
              </a:ext>
            </a:extLst>
          </p:cNvPr>
          <p:cNvSpPr>
            <a:spLocks noGrp="1"/>
          </p:cNvSpPr>
          <p:nvPr>
            <p:ph idx="1"/>
          </p:nvPr>
        </p:nvSpPr>
        <p:spPr>
          <a:xfrm>
            <a:off x="525516" y="3417573"/>
            <a:ext cx="4593021" cy="2619839"/>
          </a:xfrm>
        </p:spPr>
        <p:txBody>
          <a:bodyPr vert="horz" lIns="91440" tIns="45720" rIns="91440" bIns="45720" rtlCol="0" anchor="ctr">
            <a:normAutofit/>
          </a:bodyPr>
          <a:lstStyle/>
          <a:p>
            <a:pPr marL="0" indent="0">
              <a:buNone/>
            </a:pPr>
            <a:r>
              <a:rPr lang="en-US" sz="1800">
                <a:cs typeface="Calibri" panose="020F0502020204030204"/>
              </a:rPr>
              <a:t>Blizzards are huge snow storms that happen in the arctic and the polar climate. A single snowstorm can move over 35 mph!! Sometimes a blizzard is 20 degrees below zero, or even colder!!! A terrifying snowstorm can sweep or even throw you.</a:t>
            </a:r>
          </a:p>
        </p:txBody>
      </p:sp>
    </p:spTree>
    <p:extLst>
      <p:ext uri="{BB962C8B-B14F-4D97-AF65-F5344CB8AC3E}">
        <p14:creationId xmlns:p14="http://schemas.microsoft.com/office/powerpoint/2010/main" val="20067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1">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A picture containing outdoor, sky, water, fence&#10;&#10;Description generated with very high confidence">
            <a:extLst>
              <a:ext uri="{FF2B5EF4-FFF2-40B4-BE49-F238E27FC236}">
                <a16:creationId xmlns:a16="http://schemas.microsoft.com/office/drawing/2014/main" id="{94A8B1B9-68EC-4946-B18D-0E2DA0CD561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3959" r="2" b="19418"/>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4" name="Picture 4" descr="A large body of water with buildings in the background&#10;&#10;Description generated with high confidence">
            <a:extLst>
              <a:ext uri="{FF2B5EF4-FFF2-40B4-BE49-F238E27FC236}">
                <a16:creationId xmlns:a16="http://schemas.microsoft.com/office/drawing/2014/main" id="{3CF14A36-E161-4632-B95D-89BEDB679E9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49187" r="-2" b="-2"/>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4"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B98A39-3CF9-47EE-8122-3CAC137B57CE}"/>
              </a:ext>
            </a:extLst>
          </p:cNvPr>
          <p:cNvSpPr>
            <a:spLocks noGrp="1"/>
          </p:cNvSpPr>
          <p:nvPr>
            <p:ph type="title"/>
          </p:nvPr>
        </p:nvSpPr>
        <p:spPr>
          <a:xfrm>
            <a:off x="838200" y="365125"/>
            <a:ext cx="10515600" cy="1325563"/>
          </a:xfrm>
        </p:spPr>
        <p:txBody>
          <a:bodyPr>
            <a:normAutofit/>
          </a:bodyPr>
          <a:lstStyle/>
          <a:p>
            <a:r>
              <a:rPr lang="en-US" dirty="0">
                <a:solidFill>
                  <a:schemeClr val="accent1">
                    <a:lumMod val="50000"/>
                  </a:schemeClr>
                </a:solidFill>
                <a:cs typeface="Calibri Light"/>
              </a:rPr>
              <a:t>Extreme</a:t>
            </a:r>
            <a:r>
              <a:rPr lang="en-US" dirty="0">
                <a:solidFill>
                  <a:schemeClr val="bg1"/>
                </a:solidFill>
                <a:cs typeface="Calibri Light"/>
              </a:rPr>
              <a:t> </a:t>
            </a:r>
            <a:r>
              <a:rPr lang="en-US" dirty="0">
                <a:solidFill>
                  <a:schemeClr val="accent5">
                    <a:lumMod val="50000"/>
                  </a:schemeClr>
                </a:solidFill>
                <a:cs typeface="Calibri Light"/>
              </a:rPr>
              <a:t>weather-tsunami</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68A2DA31-C01B-4983-AD36-56FBAE5B18A1}"/>
              </a:ext>
            </a:extLst>
          </p:cNvPr>
          <p:cNvSpPr>
            <a:spLocks noGrp="1"/>
          </p:cNvSpPr>
          <p:nvPr>
            <p:ph idx="1"/>
          </p:nvPr>
        </p:nvSpPr>
        <p:spPr>
          <a:xfrm>
            <a:off x="838200" y="2015406"/>
            <a:ext cx="5097779" cy="4583570"/>
          </a:xfrm>
        </p:spPr>
        <p:txBody>
          <a:bodyPr vert="horz" lIns="91440" tIns="45720" rIns="91440" bIns="45720" rtlCol="0" anchor="t">
            <a:normAutofit fontScale="92500"/>
          </a:bodyPr>
          <a:lstStyle/>
          <a:p>
            <a:pPr marL="0" indent="0">
              <a:buNone/>
            </a:pPr>
            <a:r>
              <a:rPr lang="en-US" sz="1900" dirty="0">
                <a:cs typeface="Calibri" panose="020F0502020204030204"/>
              </a:rPr>
              <a:t> </a:t>
            </a:r>
            <a:r>
              <a:rPr lang="en-US" sz="2400" dirty="0">
                <a:cs typeface="Calibri" panose="020F0502020204030204"/>
              </a:rPr>
              <a:t>A tsunami can be small but still do a lot of damage. This big wave can reach as tall as the Statue of Liberty. And this storm can be as low as your  knees.  The biggest storm almost killed over 100,000 people. Then the wave turns slides over a giant rock and forms even bigger until it sweeps over the rock and heads toward the city. People spend over 1 billion dollars of damage to fix. The wave sometimes goes over 50 mph. That’s faster that 2 black bears could run. It could even kill ocean animals from washing them on to shore or kill land animals from drowning.</a:t>
            </a:r>
          </a:p>
          <a:p>
            <a:pPr marL="0" indent="0">
              <a:buNone/>
            </a:pPr>
            <a:endParaRPr lang="en-US" sz="1900">
              <a:cs typeface="Calibri" panose="020F0502020204030204"/>
            </a:endParaRPr>
          </a:p>
          <a:p>
            <a:pPr marL="0" indent="0">
              <a:buNone/>
            </a:pPr>
            <a:endParaRPr lang="en-US" sz="1900">
              <a:cs typeface="Calibri" panose="020F0502020204030204"/>
            </a:endParaRPr>
          </a:p>
        </p:txBody>
      </p:sp>
    </p:spTree>
    <p:extLst>
      <p:ext uri="{BB962C8B-B14F-4D97-AF65-F5344CB8AC3E}">
        <p14:creationId xmlns:p14="http://schemas.microsoft.com/office/powerpoint/2010/main" val="3712432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3" descr="A close up of smoke&#10;&#10;Description generated with high confidence">
            <a:extLst>
              <a:ext uri="{FF2B5EF4-FFF2-40B4-BE49-F238E27FC236}">
                <a16:creationId xmlns:a16="http://schemas.microsoft.com/office/drawing/2014/main" id="{91BED1E1-2702-4C38-8601-12F75484CD72}"/>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r="1779" b="1"/>
          <a:stretch/>
        </p:blipFill>
        <p:spPr>
          <a:xfrm>
            <a:off x="287567" y="1"/>
            <a:ext cx="12191980" cy="6857999"/>
          </a:xfrm>
          <a:prstGeom prst="rect">
            <a:avLst/>
          </a:prstGeom>
        </p:spPr>
      </p:pic>
      <p:sp>
        <p:nvSpPr>
          <p:cNvPr id="2" name="Title 1">
            <a:extLst>
              <a:ext uri="{FF2B5EF4-FFF2-40B4-BE49-F238E27FC236}">
                <a16:creationId xmlns:a16="http://schemas.microsoft.com/office/drawing/2014/main" id="{274AAB62-EFA5-4362-8F79-AD5BEB6FE0FA}"/>
              </a:ext>
            </a:extLst>
          </p:cNvPr>
          <p:cNvSpPr>
            <a:spLocks noGrp="1"/>
          </p:cNvSpPr>
          <p:nvPr>
            <p:ph type="title"/>
          </p:nvPr>
        </p:nvSpPr>
        <p:spPr>
          <a:xfrm>
            <a:off x="838201" y="1065862"/>
            <a:ext cx="3313164" cy="4726276"/>
          </a:xfrm>
        </p:spPr>
        <p:txBody>
          <a:bodyPr>
            <a:normAutofit/>
          </a:bodyPr>
          <a:lstStyle/>
          <a:p>
            <a:pPr algn="r"/>
            <a:r>
              <a:rPr lang="en-US" sz="2800">
                <a:solidFill>
                  <a:srgbClr val="FFFFFF"/>
                </a:solidFill>
                <a:cs typeface="Calibri Light"/>
              </a:rPr>
              <a:t>Extreme Weather  Sandstorms</a:t>
            </a:r>
            <a:endParaRPr lang="en-US" sz="2800">
              <a:solidFill>
                <a:srgbClr val="FFFFFF"/>
              </a:solidFill>
            </a:endParaRPr>
          </a:p>
        </p:txBody>
      </p:sp>
      <p:cxnSp>
        <p:nvCxnSpPr>
          <p:cNvPr id="45" name="Straight Connector 4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A98ABC-D38E-4735-9737-B2A216267237}"/>
              </a:ext>
            </a:extLst>
          </p:cNvPr>
          <p:cNvSpPr>
            <a:spLocks noGrp="1"/>
          </p:cNvSpPr>
          <p:nvPr>
            <p:ph idx="1"/>
          </p:nvPr>
        </p:nvSpPr>
        <p:spPr>
          <a:xfrm>
            <a:off x="5155379" y="1065862"/>
            <a:ext cx="5744685" cy="4726276"/>
          </a:xfrm>
        </p:spPr>
        <p:txBody>
          <a:bodyPr vert="horz" lIns="91440" tIns="45720" rIns="91440" bIns="45720" rtlCol="0" anchor="ctr">
            <a:normAutofit fontScale="92500" lnSpcReduction="10000"/>
          </a:bodyPr>
          <a:lstStyle/>
          <a:p>
            <a:pPr marL="0" indent="0">
              <a:buNone/>
            </a:pPr>
            <a:r>
              <a:rPr lang="en-US" sz="2000" dirty="0">
                <a:solidFill>
                  <a:srgbClr val="FFFFFF"/>
                </a:solidFill>
                <a:cs typeface="Calibri"/>
              </a:rPr>
              <a:t> </a:t>
            </a:r>
            <a:r>
              <a:rPr lang="en-US" dirty="0">
                <a:solidFill>
                  <a:srgbClr val="FFFFFF"/>
                </a:solidFill>
                <a:cs typeface="Calibri"/>
              </a:rPr>
              <a:t>A sandstorm is a terrifying horrible storm. It kills humans, animals and knock down buildings. Everyone who gets into a sandstorm get hurt badly  most people die. But why does this storm happen? Well, a sandstorm forms in desert. This is very rare but if wind going so fast it picks up sand and forms a sand storm. Then the wind picks it up again and the sand starts to form a sandstorm. The wide sand starts the follow the wind until the wind stops and the dust storm falls in a specific place.</a:t>
            </a:r>
          </a:p>
        </p:txBody>
      </p:sp>
      <p:sp>
        <p:nvSpPr>
          <p:cNvPr id="10" name="TextBox 9">
            <a:extLst>
              <a:ext uri="{FF2B5EF4-FFF2-40B4-BE49-F238E27FC236}">
                <a16:creationId xmlns:a16="http://schemas.microsoft.com/office/drawing/2014/main" id="{729D9248-4D5E-48A0-BAF0-363C7F94C442}"/>
              </a:ext>
            </a:extLst>
          </p:cNvPr>
          <p:cNvSpPr txBox="1"/>
          <p:nvPr/>
        </p:nvSpPr>
        <p:spPr>
          <a:xfrm>
            <a:off x="4163683" y="7924352"/>
            <a:ext cx="2743200" cy="1180141"/>
          </a:xfrm>
          <a:prstGeom prst="rect">
            <a:avLst/>
          </a:prstGeom>
        </p:spPr>
        <p:txBody>
          <a:bodyPr anchor="t">
            <a:normAutofit/>
          </a:bodyPr>
          <a:lstStyle/>
          <a:p>
            <a:endParaRPr lang="en-US">
              <a:cs typeface="Calibri"/>
            </a:endParaRPr>
          </a:p>
        </p:txBody>
      </p:sp>
    </p:spTree>
    <p:extLst>
      <p:ext uri="{BB962C8B-B14F-4D97-AF65-F5344CB8AC3E}">
        <p14:creationId xmlns:p14="http://schemas.microsoft.com/office/powerpoint/2010/main" val="3487073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2662-8E11-4BA6-8E2D-BD243EE08A77}"/>
              </a:ext>
            </a:extLst>
          </p:cNvPr>
          <p:cNvSpPr>
            <a:spLocks noGrp="1"/>
          </p:cNvSpPr>
          <p:nvPr>
            <p:ph type="title"/>
          </p:nvPr>
        </p:nvSpPr>
        <p:spPr>
          <a:xfrm>
            <a:off x="1571811" y="1573586"/>
            <a:ext cx="9122584" cy="1325563"/>
          </a:xfrm>
        </p:spPr>
        <p:txBody>
          <a:bodyPr vert="horz" lIns="91440" tIns="45720" rIns="91440" bIns="45720" rtlCol="0" anchor="ctr">
            <a:normAutofit/>
          </a:bodyPr>
          <a:lstStyle/>
          <a:p>
            <a:r>
              <a:rPr lang="en-US" sz="4400"/>
              <a:t>Tropical Climate Zone</a:t>
            </a:r>
          </a:p>
        </p:txBody>
      </p:sp>
      <p:sp>
        <p:nvSpPr>
          <p:cNvPr id="4" name="Text Placeholder 3">
            <a:extLst>
              <a:ext uri="{FF2B5EF4-FFF2-40B4-BE49-F238E27FC236}">
                <a16:creationId xmlns:a16="http://schemas.microsoft.com/office/drawing/2014/main" id="{D847B0AF-0BB4-48B1-B164-09DE3AC6624E}"/>
              </a:ext>
            </a:extLst>
          </p:cNvPr>
          <p:cNvSpPr>
            <a:spLocks noGrp="1"/>
          </p:cNvSpPr>
          <p:nvPr>
            <p:ph type="body" sz="half" idx="2"/>
          </p:nvPr>
        </p:nvSpPr>
        <p:spPr>
          <a:xfrm>
            <a:off x="1571811" y="3060017"/>
            <a:ext cx="6066118" cy="2438546"/>
          </a:xfrm>
        </p:spPr>
        <p:txBody>
          <a:bodyPr vert="horz" lIns="91440" tIns="45720" rIns="91440" bIns="45720" rtlCol="0" anchor="t">
            <a:noAutofit/>
          </a:bodyPr>
          <a:lstStyle/>
          <a:p>
            <a:pPr indent="-228600">
              <a:buFont typeface="Arial" panose="020B0604020202020204" pitchFamily="34" charset="0"/>
              <a:buChar char="•"/>
            </a:pPr>
            <a:r>
              <a:rPr lang="en-US" sz="4000" dirty="0">
                <a:latin typeface="Blackadder ITC"/>
              </a:rPr>
              <a:t>This zone is very hot and humid. It has a lot of tropical forests because it rains every day. It has hot winters and hot summers with temperatures between 80 and 90 degrees.</a:t>
            </a:r>
          </a:p>
          <a:p>
            <a:pPr indent="-228600">
              <a:buFont typeface="Arial" panose="020B0604020202020204" pitchFamily="34" charset="0"/>
              <a:buChar char="•"/>
            </a:pPr>
            <a:endParaRPr lang="en-US" sz="2400"/>
          </a:p>
        </p:txBody>
      </p:sp>
      <p:sp>
        <p:nvSpPr>
          <p:cNvPr id="30"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3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6" name="Picture 6" descr="A group of people in a forest&#10;&#10;Description generated with high confidence">
            <a:extLst>
              <a:ext uri="{FF2B5EF4-FFF2-40B4-BE49-F238E27FC236}">
                <a16:creationId xmlns:a16="http://schemas.microsoft.com/office/drawing/2014/main" id="{6F5B8CB4-FAAB-4CA4-8F48-9CFF8935D597}"/>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2508" r="2508"/>
          <a:stretch/>
        </p:blipFill>
        <p:spPr>
          <a:xfrm>
            <a:off x="7936302" y="2796238"/>
            <a:ext cx="2542433" cy="2007522"/>
          </a:xfrm>
          <a:prstGeom prst="rect">
            <a:avLst/>
          </a:prstGeom>
        </p:spPr>
      </p:pic>
    </p:spTree>
    <p:extLst>
      <p:ext uri="{BB962C8B-B14F-4D97-AF65-F5344CB8AC3E}">
        <p14:creationId xmlns:p14="http://schemas.microsoft.com/office/powerpoint/2010/main" val="330503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horse with a mountain in the background&#10;&#10;Description generated with high confidence">
            <a:extLst>
              <a:ext uri="{FF2B5EF4-FFF2-40B4-BE49-F238E27FC236}">
                <a16:creationId xmlns:a16="http://schemas.microsoft.com/office/drawing/2014/main" id="{F4DFD403-886D-4E66-8A98-0223C6BB8149}"/>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t="23429" r="2" b="21633"/>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3" name="Picture 5" descr="A close up of a garden&#10;&#10;Description generated with very high confidence">
            <a:extLst>
              <a:ext uri="{FF2B5EF4-FFF2-40B4-BE49-F238E27FC236}">
                <a16:creationId xmlns:a16="http://schemas.microsoft.com/office/drawing/2014/main" id="{2F7A8D89-E523-4A2D-91B1-F909FD8D7C9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8891" r="-2" b="28718"/>
          <a:stretch/>
        </p:blipFill>
        <p:spPr>
          <a:xfrm>
            <a:off x="4791075" y="4270853"/>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5"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014F93-E5AC-4058-9AD9-86250E592F7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bg1"/>
                </a:solidFill>
                <a:latin typeface="+mj-lt"/>
                <a:ea typeface="+mj-ea"/>
                <a:cs typeface="+mj-cs"/>
              </a:rPr>
              <a:t>Temperate Climate Zone</a:t>
            </a:r>
          </a:p>
        </p:txBody>
      </p:sp>
      <p:sp>
        <p:nvSpPr>
          <p:cNvPr id="4" name="Text Placeholder 3">
            <a:extLst>
              <a:ext uri="{FF2B5EF4-FFF2-40B4-BE49-F238E27FC236}">
                <a16:creationId xmlns:a16="http://schemas.microsoft.com/office/drawing/2014/main" id="{D5EB3E59-C3AF-49B6-96F7-364EEC027E6D}"/>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indent="-228600">
              <a:buFont typeface="Arial" panose="020B0604020202020204" pitchFamily="34" charset="0"/>
              <a:buChar char="•"/>
            </a:pPr>
            <a:r>
              <a:rPr lang="en-US" sz="3600" dirty="0">
                <a:latin typeface="Bradley Hand ITC"/>
              </a:rPr>
              <a:t>This zone has cold winters and hot summers. It also  has plants and nice surrounding with  lakes, ponds, and beautiful beaches. This climate has  fair weather.</a:t>
            </a:r>
          </a:p>
        </p:txBody>
      </p:sp>
    </p:spTree>
    <p:extLst>
      <p:ext uri="{BB962C8B-B14F-4D97-AF65-F5344CB8AC3E}">
        <p14:creationId xmlns:p14="http://schemas.microsoft.com/office/powerpoint/2010/main" val="3691325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DCDA9-DF57-4585-9575-E752F2D5DFF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t>Desert</a:t>
            </a:r>
            <a:r>
              <a:rPr lang="en-US" sz="5400">
                <a:solidFill>
                  <a:srgbClr val="FFFFFF"/>
                </a:solidFill>
              </a:rPr>
              <a:t> </a:t>
            </a:r>
            <a:r>
              <a:rPr lang="en-US" sz="5400"/>
              <a:t>Climate</a:t>
            </a:r>
            <a:r>
              <a:rPr lang="en-US" sz="5400">
                <a:solidFill>
                  <a:srgbClr val="FFFFFF"/>
                </a:solidFill>
              </a:rPr>
              <a:t> </a:t>
            </a:r>
            <a:r>
              <a:rPr lang="en-US" sz="5400"/>
              <a:t>Zone</a:t>
            </a:r>
          </a:p>
        </p:txBody>
      </p:sp>
      <p:pic>
        <p:nvPicPr>
          <p:cNvPr id="8" name="Picture 8" descr="A person in a desert&#10;&#10;Description generated with very high confidence">
            <a:extLst>
              <a:ext uri="{FF2B5EF4-FFF2-40B4-BE49-F238E27FC236}">
                <a16:creationId xmlns:a16="http://schemas.microsoft.com/office/drawing/2014/main" id="{DD597B0F-CFC1-44B2-9848-CDB934473D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2907" y="307731"/>
            <a:ext cx="5330182" cy="3997637"/>
          </a:xfrm>
          <a:prstGeom prst="rect">
            <a:avLst/>
          </a:prstGeom>
        </p:spPr>
      </p:pic>
      <p:pic>
        <p:nvPicPr>
          <p:cNvPr id="5" name="Picture 6" descr="A picture containing sky, mountain, outdoor, grass&#10;&#10;Description generated with very high confidence">
            <a:extLst>
              <a:ext uri="{FF2B5EF4-FFF2-40B4-BE49-F238E27FC236}">
                <a16:creationId xmlns:a16="http://schemas.microsoft.com/office/drawing/2014/main" id="{BBB2CF03-CA6A-4823-A9E0-3A236A59216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78910" y="307731"/>
            <a:ext cx="5330182" cy="3997637"/>
          </a:xfrm>
          <a:prstGeom prst="rect">
            <a:avLst/>
          </a:prstGeom>
        </p:spPr>
      </p:pic>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E637906-F633-4A08-BB15-0CE73BB6410F}"/>
              </a:ext>
            </a:extLst>
          </p:cNvPr>
          <p:cNvSpPr txBox="1"/>
          <p:nvPr/>
        </p:nvSpPr>
        <p:spPr>
          <a:xfrm>
            <a:off x="98705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3EE6E48C-18A1-4D0A-889A-CFA632777F3B}"/>
              </a:ext>
            </a:extLst>
          </p:cNvPr>
          <p:cNvSpPr txBox="1"/>
          <p:nvPr/>
        </p:nvSpPr>
        <p:spPr>
          <a:xfrm>
            <a:off x="7536362"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pic>
        <p:nvPicPr>
          <p:cNvPr id="4" name="Picture 4" descr="A close up of a map&#10;&#10;Description generated with high confidence">
            <a:extLst>
              <a:ext uri="{FF2B5EF4-FFF2-40B4-BE49-F238E27FC236}">
                <a16:creationId xmlns:a16="http://schemas.microsoft.com/office/drawing/2014/main" id="{788B55E3-6AAF-47E7-ABFE-D6FF43A08CFA}"/>
              </a:ext>
            </a:extLst>
          </p:cNvPr>
          <p:cNvPicPr>
            <a:picLocks noChangeAspect="1"/>
          </p:cNvPicPr>
          <p:nvPr/>
        </p:nvPicPr>
        <p:blipFill>
          <a:blip r:embed="rId8">
            <a:extLst>
              <a:ext uri="{837473B0-CC2E-450A-ABE3-18F120FF3D39}">
                <a1611:picAttrSrcUrl xmlns:a1611="http://schemas.microsoft.com/office/drawing/2016/11/main" r:id="rId3"/>
              </a:ext>
            </a:extLst>
          </a:blip>
          <a:stretch>
            <a:fillRect/>
          </a:stretch>
        </p:blipFill>
        <p:spPr>
          <a:xfrm flipH="1">
            <a:off x="35661600" y="18551828"/>
            <a:ext cx="35098007" cy="16423248"/>
          </a:xfrm>
          <a:prstGeom prst="rect">
            <a:avLst/>
          </a:prstGeom>
        </p:spPr>
      </p:pic>
      <p:sp>
        <p:nvSpPr>
          <p:cNvPr id="9" name="Content Placeholder 8">
            <a:extLst>
              <a:ext uri="{FF2B5EF4-FFF2-40B4-BE49-F238E27FC236}">
                <a16:creationId xmlns:a16="http://schemas.microsoft.com/office/drawing/2014/main" id="{73689D56-392C-4294-BB41-B382AEA9E006}"/>
              </a:ext>
            </a:extLst>
          </p:cNvPr>
          <p:cNvSpPr>
            <a:spLocks noGrp="1"/>
          </p:cNvSpPr>
          <p:nvPr>
            <p:ph idx="1"/>
          </p:nvPr>
        </p:nvSpPr>
        <p:spPr>
          <a:xfrm>
            <a:off x="823824" y="5894419"/>
            <a:ext cx="10515600" cy="584469"/>
          </a:xfrm>
        </p:spPr>
        <p:txBody>
          <a:bodyPr vert="horz" lIns="91440" tIns="45720" rIns="91440" bIns="45720" rtlCol="0" anchor="t">
            <a:normAutofit fontScale="85000" lnSpcReduction="10000"/>
          </a:bodyPr>
          <a:lstStyle/>
          <a:p>
            <a:pPr marL="0" indent="0">
              <a:buNone/>
            </a:pPr>
            <a:r>
              <a:rPr lang="en-US" dirty="0">
                <a:cs typeface="Calibri" panose="020F0502020204030204"/>
              </a:rPr>
              <a:t>This zone is always hot in the year. The zone always has hot </a:t>
            </a:r>
            <a:r>
              <a:rPr lang="en-US">
                <a:cs typeface="Calibri" panose="020F0502020204030204"/>
              </a:rPr>
              <a:t>days and cool nights.</a:t>
            </a:r>
          </a:p>
        </p:txBody>
      </p:sp>
    </p:spTree>
    <p:extLst>
      <p:ext uri="{BB962C8B-B14F-4D97-AF65-F5344CB8AC3E}">
        <p14:creationId xmlns:p14="http://schemas.microsoft.com/office/powerpoint/2010/main" val="24931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7" descr="A polar bear in the snow&#10;&#10;Description generated with very high confidence">
            <a:extLst>
              <a:ext uri="{FF2B5EF4-FFF2-40B4-BE49-F238E27FC236}">
                <a16:creationId xmlns:a16="http://schemas.microsoft.com/office/drawing/2014/main" id="{B22C9F70-69AA-4E34-AEB6-04B7D9BFAFF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090" r="-1" b="14273"/>
          <a:stretch/>
        </p:blipFill>
        <p:spPr>
          <a:xfrm>
            <a:off x="-316282" y="-10798"/>
            <a:ext cx="12188932" cy="6854421"/>
          </a:xfrm>
          <a:prstGeom prst="rect">
            <a:avLst/>
          </a:prstGeom>
        </p:spPr>
      </p:pic>
      <p:sp>
        <p:nvSpPr>
          <p:cNvPr id="35" name="Rectangle 25">
            <a:extLst>
              <a:ext uri="{FF2B5EF4-FFF2-40B4-BE49-F238E27FC236}">
                <a16:creationId xmlns:a16="http://schemas.microsoft.com/office/drawing/2014/main" id="{681CD866-52B5-4280-A92B-56BDFD1E9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7">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3B2B5B-D6CD-4022-97BE-E50BB68A61FB}"/>
              </a:ext>
            </a:extLst>
          </p:cNvPr>
          <p:cNvSpPr>
            <a:spLocks noGrp="1"/>
          </p:cNvSpPr>
          <p:nvPr>
            <p:ph type="title"/>
          </p:nvPr>
        </p:nvSpPr>
        <p:spPr>
          <a:xfrm>
            <a:off x="1282620" y="1748771"/>
            <a:ext cx="3498979" cy="3360458"/>
          </a:xfrm>
        </p:spPr>
        <p:txBody>
          <a:bodyPr vert="horz" lIns="91440" tIns="45720" rIns="91440" bIns="45720" rtlCol="0" anchor="ctr">
            <a:normAutofit/>
          </a:bodyPr>
          <a:lstStyle/>
          <a:p>
            <a:pPr algn="ctr"/>
            <a:r>
              <a:rPr lang="en-US" sz="4400" kern="1200">
                <a:solidFill>
                  <a:schemeClr val="tx1"/>
                </a:solidFill>
                <a:latin typeface="+mj-lt"/>
                <a:ea typeface="+mj-ea"/>
                <a:cs typeface="+mj-cs"/>
              </a:rPr>
              <a:t>Polar Climate Zone</a:t>
            </a:r>
          </a:p>
        </p:txBody>
      </p:sp>
      <p:pic>
        <p:nvPicPr>
          <p:cNvPr id="7" name="Picture 7" descr="A snow covered mountain&#10;&#10;Description generated with very high confidence">
            <a:extLst>
              <a:ext uri="{FF2B5EF4-FFF2-40B4-BE49-F238E27FC236}">
                <a16:creationId xmlns:a16="http://schemas.microsoft.com/office/drawing/2014/main" id="{1F626CA7-3882-4279-B64F-865F12C433AE}"/>
              </a:ext>
            </a:extLst>
          </p:cNvPr>
          <p:cNvPicPr>
            <a:picLocks noGrp="1" noChangeAspect="1"/>
          </p:cNvPicPr>
          <p:nvPr>
            <p:ph type="pic" idx="1"/>
          </p:nvPr>
        </p:nvPicPr>
        <p:blipFill rotWithShape="1">
          <a:blip r:embed="rId4">
            <a:extLst>
              <a:ext uri="{837473B0-CC2E-450A-ABE3-18F120FF3D39}">
                <a1611:picAttrSrcUrl xmlns:a1611="http://schemas.microsoft.com/office/drawing/2016/11/main" r:id="rId5"/>
              </a:ext>
            </a:extLst>
          </a:blip>
          <a:srcRect l="1556" r="2" b="2"/>
          <a:stretch/>
        </p:blipFill>
        <p:spPr>
          <a:xfrm>
            <a:off x="6883401" y="803191"/>
            <a:ext cx="4516920" cy="2385915"/>
          </a:xfrm>
          <a:prstGeom prst="rect">
            <a:avLst/>
          </a:prstGeom>
        </p:spPr>
      </p:pic>
      <p:sp>
        <p:nvSpPr>
          <p:cNvPr id="4" name="Text Placeholder 3">
            <a:extLst>
              <a:ext uri="{FF2B5EF4-FFF2-40B4-BE49-F238E27FC236}">
                <a16:creationId xmlns:a16="http://schemas.microsoft.com/office/drawing/2014/main" id="{9649AF9C-CD7B-4E06-B94F-9841ED00AB48}"/>
              </a:ext>
            </a:extLst>
          </p:cNvPr>
          <p:cNvSpPr>
            <a:spLocks noGrp="1"/>
          </p:cNvSpPr>
          <p:nvPr>
            <p:ph type="body" sz="half" idx="2"/>
          </p:nvPr>
        </p:nvSpPr>
        <p:spPr>
          <a:xfrm>
            <a:off x="6883401" y="3676052"/>
            <a:ext cx="4516920" cy="2375756"/>
          </a:xfrm>
        </p:spPr>
        <p:txBody>
          <a:bodyPr vert="horz" lIns="91440" tIns="45720" rIns="91440" bIns="45720" rtlCol="0" anchor="ctr">
            <a:noAutofit/>
          </a:bodyPr>
          <a:lstStyle/>
          <a:p>
            <a:pPr indent="-228600">
              <a:buFont typeface="Arial" panose="020B0604020202020204" pitchFamily="34" charset="0"/>
              <a:buChar char="•"/>
            </a:pPr>
            <a:r>
              <a:rPr lang="en-US" sz="2800" dirty="0"/>
              <a:t>This cold freezing climate is called the polar zone. This  zone is cold all year long. There is only 4 months of sun!! The polar is located in Antarctica, and at  top of the earth.</a:t>
            </a:r>
            <a:endParaRPr lang="en-US"/>
          </a:p>
        </p:txBody>
      </p:sp>
      <p:sp>
        <p:nvSpPr>
          <p:cNvPr id="10" name="TextBox 9">
            <a:extLst>
              <a:ext uri="{FF2B5EF4-FFF2-40B4-BE49-F238E27FC236}">
                <a16:creationId xmlns:a16="http://schemas.microsoft.com/office/drawing/2014/main" id="{14A1C413-8E06-491E-93FC-0734799C8ECE}"/>
              </a:ext>
            </a:extLst>
          </p:cNvPr>
          <p:cNvSpPr txBox="1"/>
          <p:nvPr/>
        </p:nvSpPr>
        <p:spPr>
          <a:xfrm>
            <a:off x="9987708"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539480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D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7FD697-4752-4EC3-8426-D3FD9A486B0D}"/>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Cumulus Clouds</a:t>
            </a:r>
            <a:endParaRPr lang="en-US">
              <a:solidFill>
                <a:srgbClr val="FFFFFF"/>
              </a:solidFill>
            </a:endParaRPr>
          </a:p>
        </p:txBody>
      </p:sp>
      <p:pic>
        <p:nvPicPr>
          <p:cNvPr id="4" name="Picture 4" descr="A group of clouds in the sky&#10;&#10;Description generated with very high confidence">
            <a:extLst>
              <a:ext uri="{FF2B5EF4-FFF2-40B4-BE49-F238E27FC236}">
                <a16:creationId xmlns:a16="http://schemas.microsoft.com/office/drawing/2014/main" id="{4496CA3C-FBB9-4D1E-A5AC-176DC8E6B23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2150"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4948EE-DEDF-4E40-87F5-2D96FE79BE3F}"/>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r>
              <a:rPr lang="en-US" sz="2000">
                <a:solidFill>
                  <a:srgbClr val="FFFFFF"/>
                </a:solidFill>
                <a:cs typeface="Calibri"/>
              </a:rPr>
              <a:t>Cumulus clouds are puffy nice clouds. These clouds are the kings of nice weather. They are also the kings of the great builds, like from animals and other things.</a:t>
            </a:r>
          </a:p>
        </p:txBody>
      </p:sp>
    </p:spTree>
    <p:extLst>
      <p:ext uri="{BB962C8B-B14F-4D97-AF65-F5344CB8AC3E}">
        <p14:creationId xmlns:p14="http://schemas.microsoft.com/office/powerpoint/2010/main" val="344771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7">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2"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E4347F-46B4-42A2-B09D-15A2B456B0D4}"/>
              </a:ext>
            </a:extLst>
          </p:cNvPr>
          <p:cNvSpPr>
            <a:spLocks noGrp="1"/>
          </p:cNvSpPr>
          <p:nvPr>
            <p:ph type="title"/>
          </p:nvPr>
        </p:nvSpPr>
        <p:spPr>
          <a:xfrm>
            <a:off x="1282620" y="1748771"/>
            <a:ext cx="3498979" cy="3360458"/>
          </a:xfrm>
        </p:spPr>
        <p:txBody>
          <a:bodyPr vert="horz" lIns="91440" tIns="45720" rIns="91440" bIns="45720" rtlCol="0" anchor="ctr">
            <a:normAutofit/>
          </a:bodyPr>
          <a:lstStyle/>
          <a:p>
            <a:pPr algn="ctr"/>
            <a:r>
              <a:rPr lang="en-US" sz="4100" kern="1200">
                <a:solidFill>
                  <a:schemeClr val="tx1"/>
                </a:solidFill>
                <a:latin typeface="+mj-lt"/>
                <a:ea typeface="+mj-ea"/>
                <a:cs typeface="+mj-cs"/>
              </a:rPr>
              <a:t>Cumulonimbus Clouds</a:t>
            </a:r>
          </a:p>
        </p:txBody>
      </p:sp>
      <p:sp>
        <p:nvSpPr>
          <p:cNvPr id="100" name="Rectangle 99">
            <a:extLst>
              <a:ext uri="{FF2B5EF4-FFF2-40B4-BE49-F238E27FC236}">
                <a16:creationId xmlns:a16="http://schemas.microsoft.com/office/drawing/2014/main" id="{681CD866-52B5-4280-A92B-56BDFD1E9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352" y="0"/>
            <a:ext cx="6089647"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4" descr="Clouds in the sky&#10;&#10;Description generated with very high confidence">
            <a:extLst>
              <a:ext uri="{FF2B5EF4-FFF2-40B4-BE49-F238E27FC236}">
                <a16:creationId xmlns:a16="http://schemas.microsoft.com/office/drawing/2014/main" id="{EDED4566-23DC-47AF-9074-DE097E5CA44B}"/>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t="4432" r="-3" b="14878"/>
          <a:stretch/>
        </p:blipFill>
        <p:spPr>
          <a:xfrm>
            <a:off x="6742641" y="643466"/>
            <a:ext cx="2312987" cy="2377440"/>
          </a:xfrm>
          <a:prstGeom prst="rect">
            <a:avLst/>
          </a:prstGeom>
        </p:spPr>
      </p:pic>
      <p:pic>
        <p:nvPicPr>
          <p:cNvPr id="3" name="Picture 5" descr="A view of a mountain&#10;&#10;Description generated with very high confidence">
            <a:extLst>
              <a:ext uri="{FF2B5EF4-FFF2-40B4-BE49-F238E27FC236}">
                <a16:creationId xmlns:a16="http://schemas.microsoft.com/office/drawing/2014/main" id="{BA480ED1-6A81-4B4A-8F69-7E27E07765A7}"/>
              </a:ext>
            </a:extLst>
          </p:cNvPr>
          <p:cNvPicPr>
            <a:picLocks noChangeAspect="1"/>
          </p:cNvPicPr>
          <p:nvPr/>
        </p:nvPicPr>
        <p:blipFill rotWithShape="1">
          <a:blip r:embed="rId4">
            <a:extLst>
              <a:ext uri="{837473B0-CC2E-450A-ABE3-18F120FF3D39}">
                <a1611:picAttrSrcUrl xmlns:a1611="http://schemas.microsoft.com/office/drawing/2016/11/main" r:id="rId3"/>
              </a:ext>
            </a:extLst>
          </a:blip>
          <a:srcRect l="9484" r="25530"/>
          <a:stretch/>
        </p:blipFill>
        <p:spPr>
          <a:xfrm>
            <a:off x="9216507" y="643468"/>
            <a:ext cx="2312987" cy="2375756"/>
          </a:xfrm>
          <a:prstGeom prst="rect">
            <a:avLst/>
          </a:prstGeom>
        </p:spPr>
      </p:pic>
      <p:sp>
        <p:nvSpPr>
          <p:cNvPr id="4" name="Text Placeholder 3">
            <a:extLst>
              <a:ext uri="{FF2B5EF4-FFF2-40B4-BE49-F238E27FC236}">
                <a16:creationId xmlns:a16="http://schemas.microsoft.com/office/drawing/2014/main" id="{A32F4F18-6883-4441-8D41-783926C259E1}"/>
              </a:ext>
            </a:extLst>
          </p:cNvPr>
          <p:cNvSpPr>
            <a:spLocks noGrp="1"/>
          </p:cNvSpPr>
          <p:nvPr>
            <p:ph type="body" sz="half" idx="2"/>
          </p:nvPr>
        </p:nvSpPr>
        <p:spPr>
          <a:xfrm>
            <a:off x="6742640" y="3429000"/>
            <a:ext cx="4796367" cy="2622808"/>
          </a:xfrm>
        </p:spPr>
        <p:txBody>
          <a:bodyPr vert="horz" lIns="91440" tIns="45720" rIns="91440" bIns="45720" rtlCol="0" anchor="ctr">
            <a:noAutofit/>
          </a:bodyPr>
          <a:lstStyle/>
          <a:p>
            <a:pPr indent="-228600">
              <a:buFont typeface="Arial" panose="020B0604020202020204" pitchFamily="34" charset="0"/>
              <a:buChar char="•"/>
            </a:pPr>
            <a:r>
              <a:rPr lang="en-US" sz="2800" dirty="0"/>
              <a:t>These clouds are thunder clouds. They may look friendly, but they are not. If you  see a  tall big puffy cloud go inside if it's coming your  way. They are storm clouds but last only less than an hour.</a:t>
            </a:r>
          </a:p>
        </p:txBody>
      </p:sp>
    </p:spTree>
    <p:extLst>
      <p:ext uri="{BB962C8B-B14F-4D97-AF65-F5344CB8AC3E}">
        <p14:creationId xmlns:p14="http://schemas.microsoft.com/office/powerpoint/2010/main" val="2113209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clouds in the sky&#10;&#10;Description generated with very high confidence">
            <a:extLst>
              <a:ext uri="{FF2B5EF4-FFF2-40B4-BE49-F238E27FC236}">
                <a16:creationId xmlns:a16="http://schemas.microsoft.com/office/drawing/2014/main" id="{52164020-0E80-4074-8947-6192646CFCB9}"/>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25000"/>
          <a:stretch/>
        </p:blipFill>
        <p:spPr>
          <a:xfrm>
            <a:off x="20" y="28756"/>
            <a:ext cx="12191980" cy="6857999"/>
          </a:xfrm>
          <a:prstGeom prst="rect">
            <a:avLst/>
          </a:prstGeom>
        </p:spPr>
      </p:pic>
      <p:cxnSp>
        <p:nvCxnSpPr>
          <p:cNvPr id="23"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3F9D69-E70D-470C-B099-F234AB9D5F67}"/>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en-US" sz="3200" dirty="0">
                <a:solidFill>
                  <a:srgbClr val="FFFFFF"/>
                </a:solidFill>
                <a:cs typeface="Calibri" panose="020F0502020204030204"/>
              </a:rPr>
              <a:t>Do you  see a white thin  blanket over the sky? This cloud is a stratus cloud . This cloud does no harm, no rain, and no damage. These clouds have fair weather and fair color. You could play outside with this cloud.</a:t>
            </a:r>
          </a:p>
        </p:txBody>
      </p:sp>
      <p:sp>
        <p:nvSpPr>
          <p:cNvPr id="6" name="Title 5">
            <a:extLst>
              <a:ext uri="{FF2B5EF4-FFF2-40B4-BE49-F238E27FC236}">
                <a16:creationId xmlns:a16="http://schemas.microsoft.com/office/drawing/2014/main" id="{7916A034-7038-4127-B048-F82C430C1B45}"/>
              </a:ext>
            </a:extLst>
          </p:cNvPr>
          <p:cNvSpPr>
            <a:spLocks noGrp="1"/>
          </p:cNvSpPr>
          <p:nvPr>
            <p:ph type="title"/>
          </p:nvPr>
        </p:nvSpPr>
        <p:spPr/>
        <p:txBody>
          <a:bodyPr/>
          <a:lstStyle/>
          <a:p>
            <a:r>
              <a:rPr lang="en-US">
                <a:cs typeface="Calibri Light"/>
              </a:rPr>
              <a:t>Stratus Clouds</a:t>
            </a:r>
            <a:endParaRPr lang="en-US"/>
          </a:p>
        </p:txBody>
      </p:sp>
    </p:spTree>
    <p:extLst>
      <p:ext uri="{BB962C8B-B14F-4D97-AF65-F5344CB8AC3E}">
        <p14:creationId xmlns:p14="http://schemas.microsoft.com/office/powerpoint/2010/main" val="3584658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Clouds in the sky&#10;&#10;Description generated with very high confidence">
            <a:extLst>
              <a:ext uri="{FF2B5EF4-FFF2-40B4-BE49-F238E27FC236}">
                <a16:creationId xmlns:a16="http://schemas.microsoft.com/office/drawing/2014/main" id="{FD0E41FE-CDC5-40D1-94CB-D92705E239EB}"/>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t="25000"/>
          <a:stretch/>
        </p:blipFill>
        <p:spPr>
          <a:xfrm>
            <a:off x="-71888" y="-100631"/>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967BA2E-4FB3-4523-81A5-ACB5C6568EFB}"/>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err="1"/>
              <a:t>Stratonimbus</a:t>
            </a:r>
            <a:r>
              <a:rPr lang="en-US" sz="3600"/>
              <a:t> Cloud</a:t>
            </a:r>
          </a:p>
        </p:txBody>
      </p:sp>
      <p:cxnSp>
        <p:nvCxnSpPr>
          <p:cNvPr id="10"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5764FA-BDCF-4583-9100-0B76828BB954}"/>
              </a:ext>
            </a:extLst>
          </p:cNvPr>
          <p:cNvSpPr>
            <a:spLocks noGrp="1"/>
          </p:cNvSpPr>
          <p:nvPr>
            <p:ph type="body" sz="half" idx="2"/>
          </p:nvPr>
        </p:nvSpPr>
        <p:spPr>
          <a:xfrm>
            <a:off x="525516" y="3417573"/>
            <a:ext cx="4593021" cy="2619839"/>
          </a:xfrm>
        </p:spPr>
        <p:txBody>
          <a:bodyPr vert="horz" lIns="91440" tIns="45720" rIns="91440" bIns="45720" rtlCol="0" anchor="ctr">
            <a:noAutofit/>
          </a:bodyPr>
          <a:lstStyle/>
          <a:p>
            <a:pPr indent="-228600">
              <a:buFont typeface="Arial" panose="020B0604020202020204" pitchFamily="34" charset="0"/>
              <a:buChar char="•"/>
            </a:pPr>
            <a:r>
              <a:rPr lang="en-US" sz="2800" dirty="0"/>
              <a:t>Does this cloud look dark </a:t>
            </a:r>
            <a:r>
              <a:rPr lang="en-US" sz="2800"/>
              <a:t>grey? Is this cloud long and </a:t>
            </a:r>
            <a:r>
              <a:rPr lang="en-US" sz="2800" dirty="0"/>
              <a:t>thick. Does this look like a  grey blanket over the sky?   Well this is a lasting storm cloud. It could last all day. This cloud would bring thunder and lightning for about 5-9 hours.</a:t>
            </a:r>
          </a:p>
        </p:txBody>
      </p:sp>
    </p:spTree>
    <p:extLst>
      <p:ext uri="{BB962C8B-B14F-4D97-AF65-F5344CB8AC3E}">
        <p14:creationId xmlns:p14="http://schemas.microsoft.com/office/powerpoint/2010/main" val="345254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Weather and Climate</vt:lpstr>
      <vt:lpstr>Tropical Climate Zone</vt:lpstr>
      <vt:lpstr>Temperate Climate Zone</vt:lpstr>
      <vt:lpstr>Desert Climate Zone</vt:lpstr>
      <vt:lpstr>Polar Climate Zone</vt:lpstr>
      <vt:lpstr>Cumulus Clouds</vt:lpstr>
      <vt:lpstr>Cumulonimbus Clouds</vt:lpstr>
      <vt:lpstr>Stratus Clouds</vt:lpstr>
      <vt:lpstr>Stratonimbus Cloud</vt:lpstr>
      <vt:lpstr>Extreme Weather - Tornado</vt:lpstr>
      <vt:lpstr>Extreme Weather - Hurricane</vt:lpstr>
      <vt:lpstr>Extreme weather   Blizzard</vt:lpstr>
      <vt:lpstr>Extreme weather-tsunami</vt:lpstr>
      <vt:lpstr>Extreme Weather  Sandstorms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cp:revision>267</cp:revision>
  <dcterms:modified xsi:type="dcterms:W3CDTF">2019-05-09T18:54:23Z</dcterms:modified>
</cp:coreProperties>
</file>