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sldIdLst>
    <p:sldId id="256" r:id="rId5"/>
    <p:sldId id="258" r:id="rId6"/>
    <p:sldId id="259" r:id="rId7"/>
    <p:sldId id="260" r:id="rId8"/>
    <p:sldId id="261" r:id="rId9"/>
    <p:sldId id="262" r:id="rId10"/>
    <p:sldId id="263" r:id="rId11"/>
    <p:sldId id="264" r:id="rId12"/>
    <p:sldId id="25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ABB04E-CFC2-4B64-B675-369CFD4D4422}" v="591" dt="2021-03-11T17:49:58.366"/>
    <p1510:client id="{FCB063FC-CC29-4C5C-ABAF-3C6118894AE5}" v="3" dt="2021-03-09T18:00:50.808"/>
    <p1510:client id="{FEB25136-A8D1-4547-9879-491A5FC3E37C}" v="1404" dt="2021-03-09T18:00:34.3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5586B75A-687E-405C-8A0B-8D00578BA2C3}"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481346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3/25/2021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110715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3/25/2021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968073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586B75A-687E-405C-8A0B-8D00578BA2C3}"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934143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dirty="0"/>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4149361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3/25/2021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153504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3/25/2021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115129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3/25/2021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412663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57161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dirty="0"/>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3/25/2021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4174180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dirty="0"/>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3/25/2021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69891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dirty="0"/>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3/25/2021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99533892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biologycorner.com/bio1/notes_cell.html" TargetMode="External"/><Relationship Id="rId7" Type="http://schemas.openxmlformats.org/officeDocument/2006/relationships/hyperlink" Target="https://creativecommons.org/licenses/by-nc/3.0/" TargetMode="External"/><Relationship Id="rId2" Type="http://schemas.openxmlformats.org/officeDocument/2006/relationships/image" Target="../media/image2.gif"/><Relationship Id="rId1" Type="http://schemas.openxmlformats.org/officeDocument/2006/relationships/slideLayout" Target="../slideLayouts/slideLayout2.xml"/><Relationship Id="rId6" Type="http://schemas.openxmlformats.org/officeDocument/2006/relationships/hyperlink" Target="https://creativecommons.org/licenses/by-nc-sa/3.0/" TargetMode="External"/><Relationship Id="rId5" Type="http://schemas.openxmlformats.org/officeDocument/2006/relationships/hyperlink" Target="https://www.thingiverse.com/thing:1663150"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hyperlink" Target="https://www.mrgscience.com/yr9-topic-5-plant-structure-and-photosynthesis.html" TargetMode="Externa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hyperlink" Target="https://creativecommons.org/licenses/by-sa/3.0/" TargetMode="External"/><Relationship Id="rId5" Type="http://schemas.openxmlformats.org/officeDocument/2006/relationships/hyperlink" Target="https://en.wikipedia.org/wiki/Photosynthetic" TargetMode="Externa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biology.stackovernet.xyz/fr/q/8079" TargetMode="Externa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iencefor6thgraders.blogspot.no/" TargetMode="External"/><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s://creativecommons.org/licenses/by-nc-sa/3.0/"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4D161-5633-4C8C-A0B4-09972350903C}"/>
              </a:ext>
            </a:extLst>
          </p:cNvPr>
          <p:cNvSpPr>
            <a:spLocks noGrp="1"/>
          </p:cNvSpPr>
          <p:nvPr>
            <p:ph type="ctrTitle"/>
          </p:nvPr>
        </p:nvSpPr>
        <p:spPr>
          <a:xfrm>
            <a:off x="876665" y="826222"/>
            <a:ext cx="7765960" cy="3255264"/>
          </a:xfrm>
        </p:spPr>
        <p:txBody>
          <a:bodyPr/>
          <a:lstStyle/>
          <a:p>
            <a:r>
              <a:rPr lang="en-US" dirty="0"/>
              <a:t>Ecology Notes Pages 1-7</a:t>
            </a:r>
          </a:p>
        </p:txBody>
      </p:sp>
      <p:sp>
        <p:nvSpPr>
          <p:cNvPr id="3" name="Subtitle 2">
            <a:extLst>
              <a:ext uri="{FF2B5EF4-FFF2-40B4-BE49-F238E27FC236}">
                <a16:creationId xmlns:a16="http://schemas.microsoft.com/office/drawing/2014/main" id="{22F5C389-1A93-4A5A-8C56-69B1BB168D95}"/>
              </a:ext>
            </a:extLst>
          </p:cNvPr>
          <p:cNvSpPr>
            <a:spLocks noGrp="1"/>
          </p:cNvSpPr>
          <p:nvPr>
            <p:ph type="subTitle" idx="1"/>
          </p:nvPr>
        </p:nvSpPr>
        <p:spPr/>
        <p:txBody>
          <a:bodyPr vert="horz" lIns="91440" tIns="45720" rIns="91440" bIns="45720" rtlCol="0" anchor="t">
            <a:normAutofit/>
          </a:bodyPr>
          <a:lstStyle/>
          <a:p>
            <a:r>
              <a:rPr lang="en-US" dirty="0"/>
              <a:t>By Tobias Kuk period 1</a:t>
            </a:r>
          </a:p>
        </p:txBody>
      </p:sp>
    </p:spTree>
    <p:extLst>
      <p:ext uri="{BB962C8B-B14F-4D97-AF65-F5344CB8AC3E}">
        <p14:creationId xmlns:p14="http://schemas.microsoft.com/office/powerpoint/2010/main" val="535100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Picture 17" descr="Cause Groups to Transform Ad Industry, Simpler Days Ahead">
            <a:extLst>
              <a:ext uri="{FF2B5EF4-FFF2-40B4-BE49-F238E27FC236}">
                <a16:creationId xmlns:a16="http://schemas.microsoft.com/office/drawing/2014/main" id="{0C80E327-3C06-4FD2-8C48-701205822F1B}"/>
              </a:ext>
            </a:extLst>
          </p:cNvPr>
          <p:cNvPicPr>
            <a:picLocks noChangeAspect="1"/>
          </p:cNvPicPr>
          <p:nvPr/>
        </p:nvPicPr>
        <p:blipFill rotWithShape="1">
          <a:blip r:embed="rId2"/>
          <a:srcRect t="22049" r="1" b="15752"/>
          <a:stretch/>
        </p:blipFill>
        <p:spPr>
          <a:xfrm>
            <a:off x="8331957" y="-10138"/>
            <a:ext cx="3860043" cy="3457378"/>
          </a:xfrm>
          <a:prstGeom prst="rect">
            <a:avLst/>
          </a:prstGeom>
        </p:spPr>
      </p:pic>
      <p:sp>
        <p:nvSpPr>
          <p:cNvPr id="2" name="Title 1">
            <a:extLst>
              <a:ext uri="{FF2B5EF4-FFF2-40B4-BE49-F238E27FC236}">
                <a16:creationId xmlns:a16="http://schemas.microsoft.com/office/drawing/2014/main" id="{124A4A14-BF2A-4673-9FD5-58D2A61916E0}"/>
              </a:ext>
            </a:extLst>
          </p:cNvPr>
          <p:cNvSpPr>
            <a:spLocks noGrp="1"/>
          </p:cNvSpPr>
          <p:nvPr>
            <p:ph type="title"/>
          </p:nvPr>
        </p:nvSpPr>
        <p:spPr>
          <a:xfrm>
            <a:off x="-77273" y="113764"/>
            <a:ext cx="3020560" cy="3588870"/>
          </a:xfrm>
        </p:spPr>
        <p:txBody>
          <a:bodyPr vert="horz" lIns="91440" tIns="45720" rIns="91440" bIns="45720" rtlCol="0" anchor="b">
            <a:normAutofit/>
          </a:bodyPr>
          <a:lstStyle/>
          <a:p>
            <a:pPr algn="r"/>
            <a:r>
              <a:rPr lang="en-US" sz="4000" dirty="0"/>
              <a:t>Pg.1</a:t>
            </a:r>
            <a:br>
              <a:rPr lang="en-US" sz="4000" dirty="0"/>
            </a:br>
            <a:r>
              <a:rPr lang="en-US" sz="4000" dirty="0"/>
              <a:t>Plant</a:t>
            </a:r>
            <a:r>
              <a:rPr lang="en-US" sz="4000" kern="1200" dirty="0">
                <a:solidFill>
                  <a:srgbClr val="FFFFFF"/>
                </a:solidFill>
                <a:latin typeface="+mj-lt"/>
                <a:ea typeface="+mj-ea"/>
                <a:cs typeface="+mj-cs"/>
              </a:rPr>
              <a:t> and Animal Cells</a:t>
            </a:r>
          </a:p>
        </p:txBody>
      </p:sp>
      <p:sp>
        <p:nvSpPr>
          <p:cNvPr id="8" name="Content Placeholder 7">
            <a:extLst>
              <a:ext uri="{FF2B5EF4-FFF2-40B4-BE49-F238E27FC236}">
                <a16:creationId xmlns:a16="http://schemas.microsoft.com/office/drawing/2014/main" id="{D00DEF3B-0AEC-456F-952D-F8F3FE6E24F9}"/>
              </a:ext>
            </a:extLst>
          </p:cNvPr>
          <p:cNvSpPr>
            <a:spLocks noGrp="1"/>
          </p:cNvSpPr>
          <p:nvPr>
            <p:ph idx="1"/>
          </p:nvPr>
        </p:nvSpPr>
        <p:spPr>
          <a:xfrm>
            <a:off x="4402401" y="519109"/>
            <a:ext cx="3142472" cy="5534211"/>
          </a:xfrm>
        </p:spPr>
        <p:txBody>
          <a:bodyPr vert="horz" lIns="91440" tIns="45720" rIns="91440" bIns="45720" rtlCol="0" anchor="ctr">
            <a:normAutofit/>
          </a:bodyPr>
          <a:lstStyle/>
          <a:p>
            <a:pPr marL="0" indent="0">
              <a:buNone/>
            </a:pPr>
            <a:r>
              <a:rPr lang="en-US" sz="2800" u="sng" dirty="0">
                <a:cs typeface="Calibri"/>
              </a:rPr>
              <a:t>Plant cells</a:t>
            </a:r>
            <a:r>
              <a:rPr lang="en-US" sz="2800" dirty="0">
                <a:cs typeface="Calibri"/>
              </a:rPr>
              <a:t> </a:t>
            </a:r>
          </a:p>
          <a:p>
            <a:r>
              <a:rPr lang="en-US" sz="2800" dirty="0">
                <a:cs typeface="Calibri"/>
              </a:rPr>
              <a:t>Chloroplasts</a:t>
            </a:r>
          </a:p>
          <a:p>
            <a:r>
              <a:rPr lang="en-US" sz="2800" dirty="0">
                <a:cs typeface="Calibri"/>
              </a:rPr>
              <a:t>Cell Wall</a:t>
            </a:r>
          </a:p>
          <a:p>
            <a:r>
              <a:rPr lang="en-US" sz="2800" dirty="0">
                <a:cs typeface="Calibri"/>
              </a:rPr>
              <a:t>Large Vacuole</a:t>
            </a:r>
          </a:p>
          <a:p>
            <a:pPr marL="0" indent="0">
              <a:buNone/>
            </a:pPr>
            <a:endParaRPr lang="en-US" sz="2800" dirty="0">
              <a:cs typeface="Calibri"/>
            </a:endParaRPr>
          </a:p>
          <a:p>
            <a:pPr marL="0" indent="0">
              <a:buNone/>
            </a:pPr>
            <a:r>
              <a:rPr lang="en-US" sz="2800" u="sng" dirty="0">
                <a:cs typeface="Calibri"/>
              </a:rPr>
              <a:t>Animal Cells</a:t>
            </a:r>
          </a:p>
          <a:p>
            <a:r>
              <a:rPr lang="en-US" sz="2800" dirty="0">
                <a:cs typeface="Calibri"/>
              </a:rPr>
              <a:t>Centrioles</a:t>
            </a:r>
          </a:p>
          <a:p>
            <a:r>
              <a:rPr lang="en-US" sz="2800" dirty="0">
                <a:cs typeface="Calibri"/>
              </a:rPr>
              <a:t>Lysosome</a:t>
            </a:r>
          </a:p>
          <a:p>
            <a:r>
              <a:rPr lang="en-US" sz="2800" dirty="0">
                <a:cs typeface="Calibri"/>
              </a:rPr>
              <a:t>Small Vacuole</a:t>
            </a:r>
          </a:p>
          <a:p>
            <a:endParaRPr lang="en-US" sz="2000">
              <a:cs typeface="Calibri"/>
            </a:endParaRPr>
          </a:p>
          <a:p>
            <a:endParaRPr lang="en-US" sz="2000">
              <a:cs typeface="Calibri"/>
            </a:endParaRPr>
          </a:p>
          <a:p>
            <a:pPr marL="0" indent="0">
              <a:buNone/>
            </a:pPr>
            <a:endParaRPr lang="en-US" sz="2000">
              <a:cs typeface="Calibri"/>
            </a:endParaRPr>
          </a:p>
        </p:txBody>
      </p:sp>
      <p:pic>
        <p:nvPicPr>
          <p:cNvPr id="18" name="Picture 18" descr="Cause Groups to Transform Ad Industry, Simpler Days Ahead">
            <a:extLst>
              <a:ext uri="{FF2B5EF4-FFF2-40B4-BE49-F238E27FC236}">
                <a16:creationId xmlns:a16="http://schemas.microsoft.com/office/drawing/2014/main" id="{8D28A420-206A-487A-A1D2-E69F0537701B}"/>
              </a:ext>
            </a:extLst>
          </p:cNvPr>
          <p:cNvPicPr>
            <a:picLocks noChangeAspect="1"/>
          </p:cNvPicPr>
          <p:nvPr/>
        </p:nvPicPr>
        <p:blipFill rotWithShape="1">
          <a:blip r:embed="rId2"/>
          <a:srcRect t="22231" r="1" b="15934"/>
          <a:stretch/>
        </p:blipFill>
        <p:spPr>
          <a:xfrm flipH="1">
            <a:off x="8331957" y="3420897"/>
            <a:ext cx="3860043" cy="3437103"/>
          </a:xfrm>
          <a:prstGeom prst="rect">
            <a:avLst/>
          </a:prstGeom>
        </p:spPr>
      </p:pic>
      <p:sp>
        <p:nvSpPr>
          <p:cNvPr id="19" name="TextBox 18">
            <a:extLst>
              <a:ext uri="{FF2B5EF4-FFF2-40B4-BE49-F238E27FC236}">
                <a16:creationId xmlns:a16="http://schemas.microsoft.com/office/drawing/2014/main" id="{972B207C-048E-478A-8070-4E10967067BE}"/>
              </a:ext>
            </a:extLst>
          </p:cNvPr>
          <p:cNvSpPr txBox="1"/>
          <p:nvPr/>
        </p:nvSpPr>
        <p:spPr>
          <a:xfrm>
            <a:off x="8834907" y="206062"/>
            <a:ext cx="2743200" cy="493981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spcAft>
                <a:spcPts val="600"/>
              </a:spcAft>
            </a:pPr>
            <a:r>
              <a:rPr lang="en-US" sz="2800" u="sng" dirty="0">
                <a:cs typeface="Calibri"/>
              </a:rPr>
              <a:t>Both</a:t>
            </a:r>
          </a:p>
          <a:p>
            <a:pPr marL="342900" indent="-342900">
              <a:spcAft>
                <a:spcPts val="600"/>
              </a:spcAft>
              <a:buFont typeface="Arial"/>
              <a:buChar char="•"/>
            </a:pPr>
            <a:r>
              <a:rPr lang="en-US" sz="2800" dirty="0">
                <a:cs typeface="Calibri"/>
              </a:rPr>
              <a:t>Nucleus</a:t>
            </a:r>
          </a:p>
          <a:p>
            <a:pPr marL="342900" indent="-342900">
              <a:spcAft>
                <a:spcPts val="600"/>
              </a:spcAft>
              <a:buFont typeface="Arial"/>
              <a:buChar char="•"/>
            </a:pPr>
            <a:r>
              <a:rPr lang="en-US" sz="2800" dirty="0">
                <a:cs typeface="Calibri"/>
              </a:rPr>
              <a:t>Cytoskeleton</a:t>
            </a:r>
          </a:p>
          <a:p>
            <a:pPr marL="342900" indent="-342900">
              <a:spcAft>
                <a:spcPts val="600"/>
              </a:spcAft>
              <a:buFont typeface="Arial"/>
              <a:buChar char="•"/>
            </a:pPr>
            <a:r>
              <a:rPr lang="en-US" sz="2800" dirty="0">
                <a:cs typeface="Calibri"/>
              </a:rPr>
              <a:t>Mitochondria</a:t>
            </a:r>
          </a:p>
          <a:p>
            <a:pPr marL="342900" indent="-342900">
              <a:spcAft>
                <a:spcPts val="600"/>
              </a:spcAft>
              <a:buFont typeface="Arial"/>
              <a:buChar char="•"/>
            </a:pPr>
            <a:r>
              <a:rPr lang="en-US" sz="2800" dirty="0">
                <a:cs typeface="Calibri"/>
              </a:rPr>
              <a:t>Smooth and rough ER</a:t>
            </a:r>
          </a:p>
          <a:p>
            <a:pPr marL="342900" indent="-342900">
              <a:spcAft>
                <a:spcPts val="600"/>
              </a:spcAft>
              <a:buFont typeface="Arial"/>
              <a:buChar char="•"/>
            </a:pPr>
            <a:r>
              <a:rPr lang="en-US" sz="2800" dirty="0">
                <a:cs typeface="Calibri"/>
              </a:rPr>
              <a:t>Cytoplasm</a:t>
            </a:r>
          </a:p>
          <a:p>
            <a:pPr marL="342900" indent="-342900">
              <a:spcAft>
                <a:spcPts val="600"/>
              </a:spcAft>
              <a:buFont typeface="Arial"/>
              <a:buChar char="•"/>
            </a:pPr>
            <a:r>
              <a:rPr lang="en-US" sz="2800" dirty="0">
                <a:cs typeface="Calibri"/>
              </a:rPr>
              <a:t>Cell Membrane</a:t>
            </a:r>
          </a:p>
          <a:p>
            <a:pPr marL="342900" indent="-342900">
              <a:spcAft>
                <a:spcPts val="600"/>
              </a:spcAft>
              <a:buFont typeface="Arial"/>
              <a:buChar char="•"/>
            </a:pPr>
            <a:r>
              <a:rPr lang="en-US" sz="2800" dirty="0">
                <a:cs typeface="Calibri"/>
              </a:rPr>
              <a:t>Ribosome</a:t>
            </a:r>
            <a:endParaRPr lang="en-US" sz="2800">
              <a:cs typeface="Calibri"/>
            </a:endParaRPr>
          </a:p>
        </p:txBody>
      </p:sp>
    </p:spTree>
    <p:extLst>
      <p:ext uri="{BB962C8B-B14F-4D97-AF65-F5344CB8AC3E}">
        <p14:creationId xmlns:p14="http://schemas.microsoft.com/office/powerpoint/2010/main" val="1471195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38E6537-FAFD-49F1-BBE8-14CC50C77AB4}"/>
              </a:ext>
            </a:extLst>
          </p:cNvPr>
          <p:cNvSpPr>
            <a:spLocks noGrp="1"/>
          </p:cNvSpPr>
          <p:nvPr>
            <p:ph type="title"/>
          </p:nvPr>
        </p:nvSpPr>
        <p:spPr>
          <a:xfrm>
            <a:off x="1539116" y="864108"/>
            <a:ext cx="3073914" cy="5120639"/>
          </a:xfrm>
        </p:spPr>
        <p:txBody>
          <a:bodyPr>
            <a:normAutofit/>
          </a:bodyPr>
          <a:lstStyle/>
          <a:p>
            <a:pPr algn="r"/>
            <a:r>
              <a:rPr lang="en-US" dirty="0">
                <a:solidFill>
                  <a:schemeClr val="tx1">
                    <a:lumMod val="85000"/>
                    <a:lumOff val="15000"/>
                  </a:schemeClr>
                </a:solidFill>
                <a:cs typeface="Calibri Light"/>
              </a:rPr>
              <a:t>Pg.2</a:t>
            </a:r>
            <a:br>
              <a:rPr lang="en-US" dirty="0">
                <a:solidFill>
                  <a:schemeClr val="tx1">
                    <a:lumMod val="85000"/>
                    <a:lumOff val="15000"/>
                  </a:schemeClr>
                </a:solidFill>
                <a:cs typeface="Calibri Light"/>
              </a:rPr>
            </a:br>
            <a:r>
              <a:rPr lang="en-US" dirty="0">
                <a:solidFill>
                  <a:schemeClr val="tx1">
                    <a:lumMod val="85000"/>
                    <a:lumOff val="15000"/>
                  </a:schemeClr>
                </a:solidFill>
                <a:cs typeface="Calibri Light"/>
              </a:rPr>
              <a:t>Cell Theory</a:t>
            </a:r>
            <a:endParaRPr lang="en-US" dirty="0">
              <a:solidFill>
                <a:schemeClr val="tx1">
                  <a:lumMod val="85000"/>
                  <a:lumOff val="15000"/>
                </a:schemeClr>
              </a:solidFill>
            </a:endParaRPr>
          </a:p>
        </p:txBody>
      </p:sp>
      <p:sp>
        <p:nvSpPr>
          <p:cNvPr id="10" name="Rectangle 9">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FF6462D-8CA6-47F3-BDFE-51C1AEA0329D}"/>
              </a:ext>
            </a:extLst>
          </p:cNvPr>
          <p:cNvSpPr>
            <a:spLocks noGrp="1"/>
          </p:cNvSpPr>
          <p:nvPr>
            <p:ph idx="1"/>
          </p:nvPr>
        </p:nvSpPr>
        <p:spPr>
          <a:xfrm>
            <a:off x="5289229" y="864108"/>
            <a:ext cx="5910677" cy="5120640"/>
          </a:xfrm>
        </p:spPr>
        <p:txBody>
          <a:bodyPr vert="horz" lIns="91440" tIns="45720" rIns="91440" bIns="45720" rtlCol="0">
            <a:normAutofit/>
          </a:bodyPr>
          <a:lstStyle/>
          <a:p>
            <a:r>
              <a:rPr lang="en-US" sz="2800" dirty="0">
                <a:cs typeface="Calibri"/>
              </a:rPr>
              <a:t>1. All living things are composed of cells</a:t>
            </a:r>
          </a:p>
          <a:p>
            <a:r>
              <a:rPr lang="en-US" sz="2800" dirty="0">
                <a:cs typeface="Calibri"/>
              </a:rPr>
              <a:t>2. Cells are the basic unit of structure and function in living things.</a:t>
            </a:r>
          </a:p>
          <a:p>
            <a:r>
              <a:rPr lang="en-US" sz="2800" dirty="0">
                <a:cs typeface="Calibri"/>
              </a:rPr>
              <a:t>3. All cells are produced from other cells.</a:t>
            </a:r>
          </a:p>
        </p:txBody>
      </p:sp>
      <p:sp>
        <p:nvSpPr>
          <p:cNvPr id="14" name="Rectangle 13">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6234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A1DFCBE5-52C1-48A9-89CF-E7D68CCA16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B17C8F6-D357-4254-BBAC-96B01EEBE1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647203"/>
            <a:ext cx="11707367" cy="257262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9E755D0-BE29-44E9-9292-34C77B89F673}"/>
              </a:ext>
            </a:extLst>
          </p:cNvPr>
          <p:cNvSpPr>
            <a:spLocks noGrp="1"/>
          </p:cNvSpPr>
          <p:nvPr>
            <p:ph type="title"/>
          </p:nvPr>
        </p:nvSpPr>
        <p:spPr>
          <a:xfrm>
            <a:off x="1063691" y="4049486"/>
            <a:ext cx="4825480" cy="1883228"/>
          </a:xfrm>
        </p:spPr>
        <p:txBody>
          <a:bodyPr>
            <a:normAutofit/>
          </a:bodyPr>
          <a:lstStyle/>
          <a:p>
            <a:pPr algn="r"/>
            <a:r>
              <a:rPr lang="en-US" sz="4400" dirty="0"/>
              <a:t>Pg.3</a:t>
            </a:r>
            <a:br>
              <a:rPr lang="en-US" sz="4400" dirty="0"/>
            </a:br>
            <a:r>
              <a:rPr lang="en-US" sz="4400" dirty="0"/>
              <a:t>Cell model</a:t>
            </a:r>
          </a:p>
        </p:txBody>
      </p:sp>
      <p:pic>
        <p:nvPicPr>
          <p:cNvPr id="4" name="Picture 4">
            <a:extLst>
              <a:ext uri="{FF2B5EF4-FFF2-40B4-BE49-F238E27FC236}">
                <a16:creationId xmlns:a16="http://schemas.microsoft.com/office/drawing/2014/main" id="{32BBC757-D5C6-4CF1-9437-F64A912AFB8C}"/>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1608791" y="633927"/>
            <a:ext cx="4244893" cy="2726165"/>
          </a:xfrm>
          <a:prstGeom prst="rect">
            <a:avLst/>
          </a:prstGeom>
        </p:spPr>
      </p:pic>
      <p:pic>
        <p:nvPicPr>
          <p:cNvPr id="7" name="Picture 7">
            <a:extLst>
              <a:ext uri="{FF2B5EF4-FFF2-40B4-BE49-F238E27FC236}">
                <a16:creationId xmlns:a16="http://schemas.microsoft.com/office/drawing/2014/main" id="{831782A1-75F8-4A54-8748-05E2781BA680}"/>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6338316" y="633927"/>
            <a:ext cx="3528254" cy="2726165"/>
          </a:xfrm>
          <a:prstGeom prst="rect">
            <a:avLst/>
          </a:prstGeom>
        </p:spPr>
      </p:pic>
      <p:sp>
        <p:nvSpPr>
          <p:cNvPr id="12" name="Content Placeholder 11">
            <a:extLst>
              <a:ext uri="{FF2B5EF4-FFF2-40B4-BE49-F238E27FC236}">
                <a16:creationId xmlns:a16="http://schemas.microsoft.com/office/drawing/2014/main" id="{AE475C54-A906-4F98-88B5-9277495C7A2B}"/>
              </a:ext>
            </a:extLst>
          </p:cNvPr>
          <p:cNvSpPr>
            <a:spLocks noGrp="1"/>
          </p:cNvSpPr>
          <p:nvPr>
            <p:ph idx="1"/>
          </p:nvPr>
        </p:nvSpPr>
        <p:spPr>
          <a:xfrm>
            <a:off x="6338316" y="3867034"/>
            <a:ext cx="4846151" cy="1883229"/>
          </a:xfrm>
        </p:spPr>
        <p:txBody>
          <a:bodyPr>
            <a:normAutofit/>
          </a:bodyPr>
          <a:lstStyle/>
          <a:p>
            <a:pPr marL="0" indent="0">
              <a:buNone/>
            </a:pPr>
            <a:r>
              <a:rPr lang="en-US" sz="1800" dirty="0">
                <a:solidFill>
                  <a:srgbClr val="FFFFFF"/>
                </a:solidFill>
              </a:rPr>
              <a:t>The main difference between the two cells is the Chloroplasts in the Plant cells. This allows the plant to make its own food.</a:t>
            </a:r>
          </a:p>
        </p:txBody>
      </p:sp>
      <p:sp>
        <p:nvSpPr>
          <p:cNvPr id="5" name="TextBox 4">
            <a:extLst>
              <a:ext uri="{FF2B5EF4-FFF2-40B4-BE49-F238E27FC236}">
                <a16:creationId xmlns:a16="http://schemas.microsoft.com/office/drawing/2014/main" id="{9F43A1B3-CD3F-4938-9851-37CF924A39F8}"/>
              </a:ext>
            </a:extLst>
          </p:cNvPr>
          <p:cNvSpPr txBox="1"/>
          <p:nvPr/>
        </p:nvSpPr>
        <p:spPr>
          <a:xfrm>
            <a:off x="3330237" y="3160037"/>
            <a:ext cx="2523447"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3">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6">
                  <a:extLst>
                    <a:ext uri="{A12FA001-AC4F-418D-AE19-62706E023703}">
                      <ahyp:hlinkClr xmlns:ahyp="http://schemas.microsoft.com/office/drawing/2018/hyperlinkcolor" val="tx"/>
                    </a:ext>
                  </a:extLst>
                </a:hlinkClick>
              </a:rPr>
              <a:t>CC BY-SA-NC</a:t>
            </a:r>
            <a:r>
              <a:rPr lang="en-US" sz="700">
                <a:solidFill>
                  <a:srgbClr val="FFFFFF"/>
                </a:solidFill>
              </a:rPr>
              <a:t>.</a:t>
            </a:r>
          </a:p>
        </p:txBody>
      </p:sp>
      <p:sp>
        <p:nvSpPr>
          <p:cNvPr id="8" name="TextBox 7">
            <a:extLst>
              <a:ext uri="{FF2B5EF4-FFF2-40B4-BE49-F238E27FC236}">
                <a16:creationId xmlns:a16="http://schemas.microsoft.com/office/drawing/2014/main" id="{FF61B2B2-611B-4924-8DE2-0C6220B201F3}"/>
              </a:ext>
            </a:extLst>
          </p:cNvPr>
          <p:cNvSpPr txBox="1"/>
          <p:nvPr/>
        </p:nvSpPr>
        <p:spPr>
          <a:xfrm>
            <a:off x="7480982" y="3160037"/>
            <a:ext cx="2385588"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5">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7">
                  <a:extLst>
                    <a:ext uri="{A12FA001-AC4F-418D-AE19-62706E023703}">
                      <ahyp:hlinkClr xmlns:ahyp="http://schemas.microsoft.com/office/drawing/2018/hyperlinkcolor" val="tx"/>
                    </a:ext>
                  </a:extLst>
                </a:hlinkClick>
              </a:rPr>
              <a:t>CC BY-NC</a:t>
            </a:r>
            <a:r>
              <a:rPr lang="en-US" sz="700">
                <a:solidFill>
                  <a:srgbClr val="FFFFFF"/>
                </a:solidFill>
              </a:rPr>
              <a:t>.</a:t>
            </a:r>
          </a:p>
        </p:txBody>
      </p:sp>
    </p:spTree>
    <p:extLst>
      <p:ext uri="{BB962C8B-B14F-4D97-AF65-F5344CB8AC3E}">
        <p14:creationId xmlns:p14="http://schemas.microsoft.com/office/powerpoint/2010/main" val="1085882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A1DFCBE5-52C1-48A9-89CF-E7D68CCA16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B17C8F6-D357-4254-BBAC-96B01EEBE1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647203"/>
            <a:ext cx="11707367" cy="257262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CECD175-7CFA-44C4-84DE-6C20C87885DB}"/>
              </a:ext>
            </a:extLst>
          </p:cNvPr>
          <p:cNvSpPr>
            <a:spLocks noGrp="1"/>
          </p:cNvSpPr>
          <p:nvPr>
            <p:ph type="title"/>
          </p:nvPr>
        </p:nvSpPr>
        <p:spPr>
          <a:xfrm>
            <a:off x="1063691" y="4049486"/>
            <a:ext cx="4825480" cy="1883228"/>
          </a:xfrm>
        </p:spPr>
        <p:txBody>
          <a:bodyPr>
            <a:normAutofit/>
          </a:bodyPr>
          <a:lstStyle/>
          <a:p>
            <a:pPr algn="r"/>
            <a:r>
              <a:rPr lang="en-US" sz="4400" dirty="0"/>
              <a:t>Pg.4</a:t>
            </a:r>
            <a:br>
              <a:rPr lang="en-US" sz="4400" dirty="0"/>
            </a:br>
            <a:r>
              <a:rPr lang="en-US" sz="4400" dirty="0"/>
              <a:t>Photosynthesis</a:t>
            </a:r>
          </a:p>
        </p:txBody>
      </p:sp>
      <p:pic>
        <p:nvPicPr>
          <p:cNvPr id="4" name="Picture 4">
            <a:extLst>
              <a:ext uri="{FF2B5EF4-FFF2-40B4-BE49-F238E27FC236}">
                <a16:creationId xmlns:a16="http://schemas.microsoft.com/office/drawing/2014/main" id="{39E80ECB-1A86-4C7A-AB47-CB9372D5D8D6}"/>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2482273" y="633927"/>
            <a:ext cx="3371411" cy="2726165"/>
          </a:xfrm>
          <a:prstGeom prst="rect">
            <a:avLst/>
          </a:prstGeom>
        </p:spPr>
      </p:pic>
      <p:pic>
        <p:nvPicPr>
          <p:cNvPr id="7" name="Picture 7">
            <a:extLst>
              <a:ext uri="{FF2B5EF4-FFF2-40B4-BE49-F238E27FC236}">
                <a16:creationId xmlns:a16="http://schemas.microsoft.com/office/drawing/2014/main" id="{C45A1E51-99DA-41AC-B60F-482A71E66873}"/>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6338316" y="633927"/>
            <a:ext cx="2726165" cy="2726165"/>
          </a:xfrm>
          <a:prstGeom prst="rect">
            <a:avLst/>
          </a:prstGeom>
        </p:spPr>
      </p:pic>
      <p:sp>
        <p:nvSpPr>
          <p:cNvPr id="3" name="Content Placeholder 2">
            <a:extLst>
              <a:ext uri="{FF2B5EF4-FFF2-40B4-BE49-F238E27FC236}">
                <a16:creationId xmlns:a16="http://schemas.microsoft.com/office/drawing/2014/main" id="{D30821DC-1363-4B71-A901-DE165E45B6CD}"/>
              </a:ext>
            </a:extLst>
          </p:cNvPr>
          <p:cNvSpPr>
            <a:spLocks noGrp="1"/>
          </p:cNvSpPr>
          <p:nvPr>
            <p:ph idx="1"/>
          </p:nvPr>
        </p:nvSpPr>
        <p:spPr>
          <a:xfrm>
            <a:off x="6338316" y="4049485"/>
            <a:ext cx="4846151" cy="1883229"/>
          </a:xfrm>
        </p:spPr>
        <p:txBody>
          <a:bodyPr>
            <a:normAutofit/>
          </a:bodyPr>
          <a:lstStyle/>
          <a:p>
            <a:pPr marL="0" indent="0">
              <a:buNone/>
            </a:pPr>
            <a:r>
              <a:rPr lang="en-US" sz="1800">
                <a:solidFill>
                  <a:srgbClr val="FFFFFF"/>
                </a:solidFill>
              </a:rPr>
              <a:t>Photosynthesis equation 6CO2+6H2O=C6H12O6+6O2</a:t>
            </a:r>
          </a:p>
          <a:p>
            <a:pPr marL="0" indent="0">
              <a:buNone/>
            </a:pPr>
            <a:r>
              <a:rPr lang="en-US" sz="1800">
                <a:solidFill>
                  <a:srgbClr val="FFFFFF"/>
                </a:solidFill>
              </a:rPr>
              <a:t>Carbon Dioxide plus waster with sunlight yields glucose plus oxygen.</a:t>
            </a:r>
          </a:p>
        </p:txBody>
      </p:sp>
      <p:sp>
        <p:nvSpPr>
          <p:cNvPr id="5" name="TextBox 4">
            <a:extLst>
              <a:ext uri="{FF2B5EF4-FFF2-40B4-BE49-F238E27FC236}">
                <a16:creationId xmlns:a16="http://schemas.microsoft.com/office/drawing/2014/main" id="{0C93639C-8C9F-404C-83AD-46BA0C91D662}"/>
              </a:ext>
            </a:extLst>
          </p:cNvPr>
          <p:cNvSpPr txBox="1"/>
          <p:nvPr/>
        </p:nvSpPr>
        <p:spPr>
          <a:xfrm>
            <a:off x="3476110" y="3160037"/>
            <a:ext cx="2377574"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3">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6">
                  <a:extLst>
                    <a:ext uri="{A12FA001-AC4F-418D-AE19-62706E023703}">
                      <ahyp:hlinkClr xmlns:ahyp="http://schemas.microsoft.com/office/drawing/2018/hyperlinkcolor" val="tx"/>
                    </a:ext>
                  </a:extLst>
                </a:hlinkClick>
              </a:rPr>
              <a:t>CC BY-SA</a:t>
            </a:r>
            <a:r>
              <a:rPr lang="en-US" sz="700">
                <a:solidFill>
                  <a:srgbClr val="FFFFFF"/>
                </a:solidFill>
              </a:rPr>
              <a:t>.</a:t>
            </a:r>
          </a:p>
        </p:txBody>
      </p:sp>
      <p:sp>
        <p:nvSpPr>
          <p:cNvPr id="8" name="TextBox 7">
            <a:extLst>
              <a:ext uri="{FF2B5EF4-FFF2-40B4-BE49-F238E27FC236}">
                <a16:creationId xmlns:a16="http://schemas.microsoft.com/office/drawing/2014/main" id="{E95B98A6-A5B1-410B-BD21-157A94B33665}"/>
              </a:ext>
            </a:extLst>
          </p:cNvPr>
          <p:cNvSpPr txBox="1"/>
          <p:nvPr/>
        </p:nvSpPr>
        <p:spPr>
          <a:xfrm>
            <a:off x="6686907" y="3160037"/>
            <a:ext cx="2377574"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5">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6">
                  <a:extLst>
                    <a:ext uri="{A12FA001-AC4F-418D-AE19-62706E023703}">
                      <ahyp:hlinkClr xmlns:ahyp="http://schemas.microsoft.com/office/drawing/2018/hyperlinkcolor" val="tx"/>
                    </a:ext>
                  </a:extLst>
                </a:hlinkClick>
              </a:rPr>
              <a:t>CC BY-SA</a:t>
            </a:r>
            <a:r>
              <a:rPr lang="en-US" sz="700">
                <a:solidFill>
                  <a:srgbClr val="FFFFFF"/>
                </a:solidFill>
              </a:rPr>
              <a:t>.</a:t>
            </a:r>
          </a:p>
        </p:txBody>
      </p:sp>
    </p:spTree>
    <p:extLst>
      <p:ext uri="{BB962C8B-B14F-4D97-AF65-F5344CB8AC3E}">
        <p14:creationId xmlns:p14="http://schemas.microsoft.com/office/powerpoint/2010/main" val="2185435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1DFCBE5-52C1-48A9-89CF-E7D68CCA16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B17C8F6-D357-4254-BBAC-96B01EEBE1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647203"/>
            <a:ext cx="11707367" cy="257262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B84C622-FFFD-434B-B7A6-627B45CCDF69}"/>
              </a:ext>
            </a:extLst>
          </p:cNvPr>
          <p:cNvSpPr>
            <a:spLocks noGrp="1"/>
          </p:cNvSpPr>
          <p:nvPr>
            <p:ph type="title"/>
          </p:nvPr>
        </p:nvSpPr>
        <p:spPr>
          <a:xfrm>
            <a:off x="1063691" y="4049486"/>
            <a:ext cx="4825480" cy="1883228"/>
          </a:xfrm>
        </p:spPr>
        <p:txBody>
          <a:bodyPr>
            <a:normAutofit/>
          </a:bodyPr>
          <a:lstStyle/>
          <a:p>
            <a:pPr algn="r"/>
            <a:r>
              <a:rPr lang="en-US" sz="4400"/>
              <a:t>Pg.5</a:t>
            </a:r>
            <a:br>
              <a:rPr lang="en-US" sz="4400" dirty="0"/>
            </a:br>
            <a:r>
              <a:rPr lang="en-US" sz="4400"/>
              <a:t>Cellular Respiration</a:t>
            </a:r>
          </a:p>
        </p:txBody>
      </p:sp>
      <p:pic>
        <p:nvPicPr>
          <p:cNvPr id="4" name="Picture 4" descr="Cellular Respiration (in detail) - YouTube">
            <a:extLst>
              <a:ext uri="{FF2B5EF4-FFF2-40B4-BE49-F238E27FC236}">
                <a16:creationId xmlns:a16="http://schemas.microsoft.com/office/drawing/2014/main" id="{F1BB239B-6C0A-4BD4-BA8E-A97E11A08293}"/>
              </a:ext>
            </a:extLst>
          </p:cNvPr>
          <p:cNvPicPr>
            <a:picLocks noChangeAspect="1"/>
          </p:cNvPicPr>
          <p:nvPr/>
        </p:nvPicPr>
        <p:blipFill>
          <a:blip r:embed="rId2"/>
          <a:stretch>
            <a:fillRect/>
          </a:stretch>
        </p:blipFill>
        <p:spPr>
          <a:xfrm>
            <a:off x="1063691" y="649824"/>
            <a:ext cx="4789994" cy="2694371"/>
          </a:xfrm>
          <a:prstGeom prst="rect">
            <a:avLst/>
          </a:prstGeom>
        </p:spPr>
      </p:pic>
      <p:pic>
        <p:nvPicPr>
          <p:cNvPr id="5" name="Picture 5" descr="Cellular Respiration">
            <a:extLst>
              <a:ext uri="{FF2B5EF4-FFF2-40B4-BE49-F238E27FC236}">
                <a16:creationId xmlns:a16="http://schemas.microsoft.com/office/drawing/2014/main" id="{786C0F8D-E6A3-4AB8-93B4-717A0E5294F4}"/>
              </a:ext>
            </a:extLst>
          </p:cNvPr>
          <p:cNvPicPr>
            <a:picLocks noChangeAspect="1"/>
          </p:cNvPicPr>
          <p:nvPr/>
        </p:nvPicPr>
        <p:blipFill>
          <a:blip r:embed="rId3"/>
          <a:stretch>
            <a:fillRect/>
          </a:stretch>
        </p:blipFill>
        <p:spPr>
          <a:xfrm>
            <a:off x="6273922" y="333420"/>
            <a:ext cx="4246632" cy="3176925"/>
          </a:xfrm>
          <a:prstGeom prst="rect">
            <a:avLst/>
          </a:prstGeom>
        </p:spPr>
      </p:pic>
      <p:sp>
        <p:nvSpPr>
          <p:cNvPr id="3" name="Content Placeholder 2">
            <a:extLst>
              <a:ext uri="{FF2B5EF4-FFF2-40B4-BE49-F238E27FC236}">
                <a16:creationId xmlns:a16="http://schemas.microsoft.com/office/drawing/2014/main" id="{B443E422-9054-4EE2-93AC-1A0EE3EE6C6C}"/>
              </a:ext>
            </a:extLst>
          </p:cNvPr>
          <p:cNvSpPr>
            <a:spLocks noGrp="1"/>
          </p:cNvSpPr>
          <p:nvPr>
            <p:ph idx="1"/>
          </p:nvPr>
        </p:nvSpPr>
        <p:spPr>
          <a:xfrm>
            <a:off x="6338316" y="4049485"/>
            <a:ext cx="4846151" cy="1883229"/>
          </a:xfrm>
        </p:spPr>
        <p:txBody>
          <a:bodyPr>
            <a:normAutofit/>
          </a:bodyPr>
          <a:lstStyle/>
          <a:p>
            <a:r>
              <a:rPr lang="en-US" sz="1800">
                <a:solidFill>
                  <a:srgbClr val="FFFFFF"/>
                </a:solidFill>
              </a:rPr>
              <a:t>Cellular Respiration=C6H12O6+6O2=6Co2+6H2O</a:t>
            </a:r>
          </a:p>
          <a:p>
            <a:pPr marL="0" indent="0">
              <a:buNone/>
            </a:pPr>
            <a:r>
              <a:rPr lang="en-US" sz="1800">
                <a:solidFill>
                  <a:srgbClr val="FFFFFF"/>
                </a:solidFill>
              </a:rPr>
              <a:t>Glucose plus oxygen yields carbon dioxide plus water with energy.</a:t>
            </a:r>
          </a:p>
        </p:txBody>
      </p:sp>
    </p:spTree>
    <p:extLst>
      <p:ext uri="{BB962C8B-B14F-4D97-AF65-F5344CB8AC3E}">
        <p14:creationId xmlns:p14="http://schemas.microsoft.com/office/powerpoint/2010/main" val="1663786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A5CF2FC8-D184-4B10-83A5-61FC2148BE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3848"/>
            <a:ext cx="5608255"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6E2793E-BD17-41F3-9768-36E7083B9420}"/>
              </a:ext>
            </a:extLst>
          </p:cNvPr>
          <p:cNvSpPr>
            <a:spLocks noGrp="1"/>
          </p:cNvSpPr>
          <p:nvPr>
            <p:ph type="title"/>
          </p:nvPr>
        </p:nvSpPr>
        <p:spPr>
          <a:xfrm>
            <a:off x="289248" y="1123837"/>
            <a:ext cx="4998963" cy="1255469"/>
          </a:xfrm>
        </p:spPr>
        <p:txBody>
          <a:bodyPr>
            <a:normAutofit/>
          </a:bodyPr>
          <a:lstStyle/>
          <a:p>
            <a:r>
              <a:rPr lang="en-US" dirty="0"/>
              <a:t>Photosynthesis and Cellular Respiration</a:t>
            </a:r>
          </a:p>
        </p:txBody>
      </p:sp>
      <p:sp>
        <p:nvSpPr>
          <p:cNvPr id="3" name="Content Placeholder 2">
            <a:extLst>
              <a:ext uri="{FF2B5EF4-FFF2-40B4-BE49-F238E27FC236}">
                <a16:creationId xmlns:a16="http://schemas.microsoft.com/office/drawing/2014/main" id="{AED6963F-9C8D-4D62-9778-331E9B9C846F}"/>
              </a:ext>
            </a:extLst>
          </p:cNvPr>
          <p:cNvSpPr>
            <a:spLocks noGrp="1"/>
          </p:cNvSpPr>
          <p:nvPr>
            <p:ph idx="1"/>
          </p:nvPr>
        </p:nvSpPr>
        <p:spPr>
          <a:xfrm>
            <a:off x="289249" y="2510395"/>
            <a:ext cx="4998962" cy="3274586"/>
          </a:xfrm>
        </p:spPr>
        <p:txBody>
          <a:bodyPr vert="horz" lIns="91440" tIns="45720" rIns="91440" bIns="45720" rtlCol="0" anchor="t">
            <a:noAutofit/>
          </a:bodyPr>
          <a:lstStyle/>
          <a:p>
            <a:pPr marL="0" indent="0">
              <a:buNone/>
            </a:pPr>
            <a:r>
              <a:rPr lang="en-US" sz="2400" dirty="0">
                <a:solidFill>
                  <a:srgbClr val="FFFFFF"/>
                </a:solidFill>
              </a:rPr>
              <a:t>First, when photosynthesis occurs, is creates its own food. In this case, the food is the apple. </a:t>
            </a:r>
            <a:endParaRPr lang="en-US"/>
          </a:p>
          <a:p>
            <a:pPr marL="0" indent="0">
              <a:buNone/>
            </a:pPr>
            <a:r>
              <a:rPr lang="en-US" sz="2400" dirty="0">
                <a:solidFill>
                  <a:srgbClr val="FFFFFF"/>
                </a:solidFill>
              </a:rPr>
              <a:t>Then, apple has the needed sugars for the body to grow. </a:t>
            </a:r>
          </a:p>
          <a:p>
            <a:pPr marL="0" indent="0">
              <a:buNone/>
            </a:pPr>
            <a:r>
              <a:rPr lang="en-US" sz="2400" dirty="0">
                <a:solidFill>
                  <a:srgbClr val="FFFFFF"/>
                </a:solidFill>
              </a:rPr>
              <a:t>Finally, the apple's energy and sugars make the body produce energy and uses the energy to function correctly.</a:t>
            </a:r>
          </a:p>
        </p:txBody>
      </p:sp>
      <p:pic>
        <p:nvPicPr>
          <p:cNvPr id="4" name="Picture 4">
            <a:extLst>
              <a:ext uri="{FF2B5EF4-FFF2-40B4-BE49-F238E27FC236}">
                <a16:creationId xmlns:a16="http://schemas.microsoft.com/office/drawing/2014/main" id="{01D3924D-F6D5-4CCE-B281-F23B084A242B}"/>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092890" y="1405510"/>
            <a:ext cx="5238340" cy="4027325"/>
          </a:xfrm>
          <a:prstGeom prst="rect">
            <a:avLst/>
          </a:prstGeom>
        </p:spPr>
      </p:pic>
      <p:sp>
        <p:nvSpPr>
          <p:cNvPr id="5" name="TextBox 4">
            <a:extLst>
              <a:ext uri="{FF2B5EF4-FFF2-40B4-BE49-F238E27FC236}">
                <a16:creationId xmlns:a16="http://schemas.microsoft.com/office/drawing/2014/main" id="{E35CC30D-3F47-44FB-959D-CED628EC45FA}"/>
              </a:ext>
            </a:extLst>
          </p:cNvPr>
          <p:cNvSpPr txBox="1"/>
          <p:nvPr/>
        </p:nvSpPr>
        <p:spPr>
          <a:xfrm>
            <a:off x="8953656" y="5232780"/>
            <a:ext cx="2377574"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3">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a:extLst>
                    <a:ext uri="{A12FA001-AC4F-418D-AE19-62706E023703}">
                      <ahyp:hlinkClr xmlns:ahyp="http://schemas.microsoft.com/office/drawing/2018/hyperlinkcolor" val="tx"/>
                    </a:ext>
                  </a:extLst>
                </a:hlinkClick>
              </a:rPr>
              <a:t>CC BY-SA</a:t>
            </a:r>
            <a:r>
              <a:rPr lang="en-US" sz="700">
                <a:solidFill>
                  <a:srgbClr val="FFFFFF"/>
                </a:solidFill>
              </a:rPr>
              <a:t>.</a:t>
            </a:r>
          </a:p>
        </p:txBody>
      </p:sp>
    </p:spTree>
    <p:extLst>
      <p:ext uri="{BB962C8B-B14F-4D97-AF65-F5344CB8AC3E}">
        <p14:creationId xmlns:p14="http://schemas.microsoft.com/office/powerpoint/2010/main" val="3742655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id="{EE9F5D7F-1BBC-4096-ADA7-AA9C9E4D2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6D370DD-716B-4528-B475-331F84CEA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3"/>
            <a:ext cx="7052486"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96820A1-6384-4356-A8D5-86194C000B9C}"/>
              </a:ext>
            </a:extLst>
          </p:cNvPr>
          <p:cNvSpPr>
            <a:spLocks noGrp="1"/>
          </p:cNvSpPr>
          <p:nvPr>
            <p:ph type="title"/>
          </p:nvPr>
        </p:nvSpPr>
        <p:spPr>
          <a:xfrm>
            <a:off x="289248" y="1123837"/>
            <a:ext cx="6451110" cy="1255469"/>
          </a:xfrm>
        </p:spPr>
        <p:txBody>
          <a:bodyPr>
            <a:normAutofit/>
          </a:bodyPr>
          <a:lstStyle/>
          <a:p>
            <a:r>
              <a:rPr lang="en-US" dirty="0"/>
              <a:t>Energy</a:t>
            </a:r>
          </a:p>
        </p:txBody>
      </p:sp>
      <p:sp>
        <p:nvSpPr>
          <p:cNvPr id="3" name="Content Placeholder 2">
            <a:extLst>
              <a:ext uri="{FF2B5EF4-FFF2-40B4-BE49-F238E27FC236}">
                <a16:creationId xmlns:a16="http://schemas.microsoft.com/office/drawing/2014/main" id="{3A12C5CA-E7A7-4853-88F8-94E483610219}"/>
              </a:ext>
            </a:extLst>
          </p:cNvPr>
          <p:cNvSpPr>
            <a:spLocks noGrp="1"/>
          </p:cNvSpPr>
          <p:nvPr>
            <p:ph idx="1"/>
          </p:nvPr>
        </p:nvSpPr>
        <p:spPr>
          <a:xfrm>
            <a:off x="289248" y="2107499"/>
            <a:ext cx="6451109" cy="3677482"/>
          </a:xfrm>
        </p:spPr>
        <p:txBody>
          <a:bodyPr vert="horz" lIns="91440" tIns="45720" rIns="91440" bIns="45720" rtlCol="0" anchor="t">
            <a:noAutofit/>
          </a:bodyPr>
          <a:lstStyle/>
          <a:p>
            <a:r>
              <a:rPr lang="en-US" sz="2400" dirty="0">
                <a:solidFill>
                  <a:srgbClr val="FFFFFF"/>
                </a:solidFill>
              </a:rPr>
              <a:t>Mechanical: Motion and Position</a:t>
            </a:r>
          </a:p>
          <a:p>
            <a:r>
              <a:rPr lang="en-US" sz="2400" dirty="0">
                <a:solidFill>
                  <a:srgbClr val="FFFFFF"/>
                </a:solidFill>
              </a:rPr>
              <a:t>Electrical: Flow of electrons, nervous system runs on it.</a:t>
            </a:r>
          </a:p>
          <a:p>
            <a:r>
              <a:rPr lang="en-US" sz="2400" dirty="0">
                <a:solidFill>
                  <a:srgbClr val="FFFFFF"/>
                </a:solidFill>
              </a:rPr>
              <a:t>Radiant: Forms of light energy</a:t>
            </a:r>
          </a:p>
          <a:p>
            <a:r>
              <a:rPr lang="en-US" sz="2400" dirty="0">
                <a:solidFill>
                  <a:srgbClr val="FFFFFF"/>
                </a:solidFill>
              </a:rPr>
              <a:t>Chemical: Stored in bonds, breaks down glucose to energy</a:t>
            </a:r>
          </a:p>
          <a:p>
            <a:r>
              <a:rPr lang="en-US" sz="2400" dirty="0">
                <a:solidFill>
                  <a:srgbClr val="FFFFFF"/>
                </a:solidFill>
              </a:rPr>
              <a:t>Nuclear: Splitting atoms, power plants and factories</a:t>
            </a:r>
          </a:p>
          <a:p>
            <a:r>
              <a:rPr lang="en-US" sz="2400" dirty="0">
                <a:solidFill>
                  <a:srgbClr val="FFFFFF"/>
                </a:solidFill>
              </a:rPr>
              <a:t>Thermal: Heat.</a:t>
            </a:r>
          </a:p>
          <a:p>
            <a:endParaRPr lang="en-US">
              <a:solidFill>
                <a:srgbClr val="FFFFFF"/>
              </a:solidFill>
            </a:endParaRPr>
          </a:p>
        </p:txBody>
      </p:sp>
      <p:pic>
        <p:nvPicPr>
          <p:cNvPr id="4" name="Picture 4">
            <a:extLst>
              <a:ext uri="{FF2B5EF4-FFF2-40B4-BE49-F238E27FC236}">
                <a16:creationId xmlns:a16="http://schemas.microsoft.com/office/drawing/2014/main" id="{A5D30BC2-4F63-45DF-8C4C-82A00D68EF06}"/>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7281427" y="1360224"/>
            <a:ext cx="4295044" cy="3865350"/>
          </a:xfrm>
          <a:prstGeom prst="rect">
            <a:avLst/>
          </a:prstGeom>
        </p:spPr>
      </p:pic>
      <p:sp>
        <p:nvSpPr>
          <p:cNvPr id="14" name="Rectangle 13">
            <a:extLst>
              <a:ext uri="{FF2B5EF4-FFF2-40B4-BE49-F238E27FC236}">
                <a16:creationId xmlns:a16="http://schemas.microsoft.com/office/drawing/2014/main" id="{E79D076F-656A-4CD9-83AD-AF8F4B28C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TextBox 4">
            <a:extLst>
              <a:ext uri="{FF2B5EF4-FFF2-40B4-BE49-F238E27FC236}">
                <a16:creationId xmlns:a16="http://schemas.microsoft.com/office/drawing/2014/main" id="{47990D54-E075-469C-A845-9AE3397E08E3}"/>
              </a:ext>
            </a:extLst>
          </p:cNvPr>
          <p:cNvSpPr txBox="1"/>
          <p:nvPr/>
        </p:nvSpPr>
        <p:spPr>
          <a:xfrm>
            <a:off x="8807783" y="4929174"/>
            <a:ext cx="2523447"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3">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a:extLst>
                    <a:ext uri="{A12FA001-AC4F-418D-AE19-62706E023703}">
                      <ahyp:hlinkClr xmlns:ahyp="http://schemas.microsoft.com/office/drawing/2018/hyperlinkcolor" val="tx"/>
                    </a:ext>
                  </a:extLst>
                </a:hlinkClick>
              </a:rPr>
              <a:t>CC BY-SA-NC</a:t>
            </a:r>
            <a:r>
              <a:rPr lang="en-US" sz="700">
                <a:solidFill>
                  <a:srgbClr val="FFFFFF"/>
                </a:solidFill>
              </a:rPr>
              <a:t>.</a:t>
            </a:r>
          </a:p>
        </p:txBody>
      </p:sp>
    </p:spTree>
    <p:extLst>
      <p:ext uri="{BB962C8B-B14F-4D97-AF65-F5344CB8AC3E}">
        <p14:creationId xmlns:p14="http://schemas.microsoft.com/office/powerpoint/2010/main" val="1744656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A1371-324B-4C3F-90C0-35BA175A1556}"/>
              </a:ext>
            </a:extLst>
          </p:cNvPr>
          <p:cNvSpPr>
            <a:spLocks noGrp="1"/>
          </p:cNvSpPr>
          <p:nvPr>
            <p:ph type="ctrTitle"/>
          </p:nvPr>
        </p:nvSpPr>
        <p:spPr>
          <a:xfrm>
            <a:off x="683482" y="729631"/>
            <a:ext cx="7315200" cy="3255264"/>
          </a:xfrm>
        </p:spPr>
        <p:txBody>
          <a:bodyPr/>
          <a:lstStyle/>
          <a:p>
            <a:r>
              <a:rPr lang="en-US" dirty="0"/>
              <a:t>This must be the last page in the PowerPoint</a:t>
            </a:r>
          </a:p>
        </p:txBody>
      </p:sp>
      <p:sp>
        <p:nvSpPr>
          <p:cNvPr id="3" name="Subtitle 2">
            <a:extLst>
              <a:ext uri="{FF2B5EF4-FFF2-40B4-BE49-F238E27FC236}">
                <a16:creationId xmlns:a16="http://schemas.microsoft.com/office/drawing/2014/main" id="{85475424-4C20-4C1F-AFB0-2BFDDA00F15F}"/>
              </a:ext>
            </a:extLst>
          </p:cNvPr>
          <p:cNvSpPr>
            <a:spLocks noGrp="1"/>
          </p:cNvSpPr>
          <p:nvPr>
            <p:ph type="subTitle" idx="1"/>
          </p:nvPr>
        </p:nvSpPr>
        <p:spPr>
          <a:xfrm>
            <a:off x="799508" y="4273147"/>
            <a:ext cx="7315200" cy="914400"/>
          </a:xfrm>
        </p:spPr>
        <p:txBody>
          <a:bodyPr>
            <a:normAutofit fontScale="92500" lnSpcReduction="10000"/>
          </a:bodyPr>
          <a:lstStyle/>
          <a:p>
            <a:r>
              <a:rPr lang="en-US" dirty="0"/>
              <a:t>Instructions</a:t>
            </a:r>
          </a:p>
          <a:p>
            <a:r>
              <a:rPr lang="en-US" dirty="0"/>
              <a:t>Turn your notes into a complete, detailed PowerPoint presentation. You must do more than just insert photos of your notes, but you may include the pictures you drew as part of your presentation. You may use internet pictures as well and you can be creative with the fonts and colors.</a:t>
            </a:r>
          </a:p>
        </p:txBody>
      </p:sp>
    </p:spTree>
    <p:extLst>
      <p:ext uri="{BB962C8B-B14F-4D97-AF65-F5344CB8AC3E}">
        <p14:creationId xmlns:p14="http://schemas.microsoft.com/office/powerpoint/2010/main" val="1801685129"/>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ReferenceId xmlns="a65dfda6-448a-4ea0-90e9-0d0bdfba036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99226E2511F0F48A89AA6FCCFCBA3DB" ma:contentTypeVersion="12" ma:contentTypeDescription="Create a new document." ma:contentTypeScope="" ma:versionID="91f578ebd3e8ef42e0113e96fd3db4ad">
  <xsd:schema xmlns:xsd="http://www.w3.org/2001/XMLSchema" xmlns:xs="http://www.w3.org/2001/XMLSchema" xmlns:p="http://schemas.microsoft.com/office/2006/metadata/properties" xmlns:ns2="a65dfda6-448a-4ea0-90e9-0d0bdfba0360" xmlns:ns3="4bd85fcc-f9ce-48b1-aa17-818b319c90c0" targetNamespace="http://schemas.microsoft.com/office/2006/metadata/properties" ma:root="true" ma:fieldsID="480edd0fce646bfdef99636ba1bceba0" ns2:_="" ns3:_="">
    <xsd:import namespace="a65dfda6-448a-4ea0-90e9-0d0bdfba0360"/>
    <xsd:import namespace="4bd85fcc-f9ce-48b1-aa17-818b319c90c0"/>
    <xsd:element name="properties">
      <xsd:complexType>
        <xsd:sequence>
          <xsd:element name="documentManagement">
            <xsd:complexType>
              <xsd:all>
                <xsd:element ref="ns2:ReferenceId" minOccurs="0"/>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5dfda6-448a-4ea0-90e9-0d0bdfba0360" elementFormDefault="qualified">
    <xsd:import namespace="http://schemas.microsoft.com/office/2006/documentManagement/types"/>
    <xsd:import namespace="http://schemas.microsoft.com/office/infopath/2007/PartnerControls"/>
    <xsd:element name="ReferenceId" ma:index="8" nillable="true" ma:displayName="ReferenceId" ma:indexed="true" ma:internalName="ReferenceId">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d85fcc-f9ce-48b1-aa17-818b319c90c0"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797C29B-DB86-4531-805A-57C9BABC7869}">
  <ds:schemaRefs>
    <ds:schemaRef ds:uri="http://schemas.microsoft.com/office/infopath/2007/PartnerControls"/>
    <ds:schemaRef ds:uri="4bd85fcc-f9ce-48b1-aa17-818b319c90c0"/>
    <ds:schemaRef ds:uri="http://purl.org/dc/dcmitype/"/>
    <ds:schemaRef ds:uri="http://purl.org/dc/elements/1.1/"/>
    <ds:schemaRef ds:uri="http://schemas.microsoft.com/office/2006/documentManagement/types"/>
    <ds:schemaRef ds:uri="http://www.w3.org/XML/1998/namespace"/>
    <ds:schemaRef ds:uri="http://schemas.openxmlformats.org/package/2006/metadata/core-properties"/>
    <ds:schemaRef ds:uri="a65dfda6-448a-4ea0-90e9-0d0bdfba0360"/>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2A42C54-FBD5-42A5-9B9A-F50588CFFC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5dfda6-448a-4ea0-90e9-0d0bdfba0360"/>
    <ds:schemaRef ds:uri="4bd85fcc-f9ce-48b1-aa17-818b319c90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0A29816-B8D1-4C08-B024-6716B9CBBB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TotalTime>
  <Words>393</Words>
  <Application>Microsoft Office PowerPoint</Application>
  <PresentationFormat>Widescreen</PresentationFormat>
  <Paragraphs>53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Corbel</vt:lpstr>
      <vt:lpstr>Wingdings 2</vt:lpstr>
      <vt:lpstr>Frame</vt:lpstr>
      <vt:lpstr>Ecology Notes Pages 1-7</vt:lpstr>
      <vt:lpstr>Pg.1 Plant and Animal Cells</vt:lpstr>
      <vt:lpstr>Pg.2 Cell Theory</vt:lpstr>
      <vt:lpstr>Pg.3 Cell model</vt:lpstr>
      <vt:lpstr>Pg.4 Photosynthesis</vt:lpstr>
      <vt:lpstr>Pg.5 Cellular Respiration</vt:lpstr>
      <vt:lpstr>Photosynthesis and Cellular Respiration</vt:lpstr>
      <vt:lpstr>Energy</vt:lpstr>
      <vt:lpstr>This must be the last page in the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Ecology Notes Pages 1-7</dc:title>
  <dc:creator>Gierut, Deborah</dc:creator>
  <cp:lastModifiedBy>Gierut, Deborah</cp:lastModifiedBy>
  <cp:revision>166</cp:revision>
  <dcterms:created xsi:type="dcterms:W3CDTF">2021-03-08T00:00:12Z</dcterms:created>
  <dcterms:modified xsi:type="dcterms:W3CDTF">2021-03-25T19:44:05Z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0x010100399226E2511F0F48A89AA6FCCFCBA3DB</vt:lpwstr>
  </property>
  <property fmtid="{D5CDD505-2E9C-101B-9397-08002B2CF9AE}" pid="3" name="Order">
    <vt:r8>31800</vt:r8>
  </property>
  <property fmtid="{D5CDD505-2E9C-101B-9397-08002B2CF9AE}" pid="4" name="ComplianceAssetId">
    <vt:lpwstr/>
  </property>
  <property fmtid="{D5CDD505-2E9C-101B-9397-08002B2CF9AE}" pid="5" name="xd_Signature">
    <vt:bool>false</vt:bool>
  </property>
  <property fmtid="{D5CDD505-2E9C-101B-9397-08002B2CF9AE}" pid="6" name="xd_ProgID">
    <vt:lpwstr/>
  </property>
  <property fmtid="{D5CDD505-2E9C-101B-9397-08002B2CF9AE}" pid="7" name="TemplateUrl">
    <vt:lpwstr/>
  </property>
</Properties>
</file>