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1" r:id="rId1"/>
  </p:sldMasterIdLst>
  <p:notesMasterIdLst>
    <p:notesMasterId r:id="rId265"/>
  </p:notesMasterIdLst>
  <p:sldIdLst>
    <p:sldId id="256" r:id="rId2"/>
    <p:sldId id="257" r:id="rId3"/>
    <p:sldId id="258" r:id="rId4"/>
    <p:sldId id="259" r:id="rId5"/>
    <p:sldId id="261" r:id="rId6"/>
    <p:sldId id="260" r:id="rId7"/>
    <p:sldId id="262" r:id="rId8"/>
    <p:sldId id="265" r:id="rId9"/>
    <p:sldId id="357" r:id="rId10"/>
    <p:sldId id="358" r:id="rId11"/>
    <p:sldId id="356" r:id="rId12"/>
    <p:sldId id="359" r:id="rId13"/>
    <p:sldId id="263" r:id="rId14"/>
    <p:sldId id="264" r:id="rId15"/>
    <p:sldId id="360" r:id="rId16"/>
    <p:sldId id="361" r:id="rId17"/>
    <p:sldId id="362" r:id="rId18"/>
    <p:sldId id="363" r:id="rId19"/>
    <p:sldId id="364" r:id="rId20"/>
    <p:sldId id="365" r:id="rId21"/>
    <p:sldId id="366" r:id="rId22"/>
    <p:sldId id="267" r:id="rId23"/>
    <p:sldId id="379" r:id="rId24"/>
    <p:sldId id="380" r:id="rId25"/>
    <p:sldId id="386" r:id="rId26"/>
    <p:sldId id="382" r:id="rId27"/>
    <p:sldId id="383" r:id="rId28"/>
    <p:sldId id="381" r:id="rId29"/>
    <p:sldId id="481" r:id="rId30"/>
    <p:sldId id="323" r:id="rId31"/>
    <p:sldId id="270" r:id="rId32"/>
    <p:sldId id="480" r:id="rId33"/>
    <p:sldId id="482" r:id="rId34"/>
    <p:sldId id="483" r:id="rId35"/>
    <p:sldId id="484" r:id="rId36"/>
    <p:sldId id="485" r:id="rId37"/>
    <p:sldId id="486" r:id="rId38"/>
    <p:sldId id="487" r:id="rId39"/>
    <p:sldId id="488" r:id="rId40"/>
    <p:sldId id="489" r:id="rId41"/>
    <p:sldId id="490" r:id="rId42"/>
    <p:sldId id="491" r:id="rId43"/>
    <p:sldId id="492" r:id="rId44"/>
    <p:sldId id="493" r:id="rId45"/>
    <p:sldId id="479" r:id="rId46"/>
    <p:sldId id="388" r:id="rId47"/>
    <p:sldId id="389" r:id="rId48"/>
    <p:sldId id="368" r:id="rId49"/>
    <p:sldId id="427" r:id="rId50"/>
    <p:sldId id="428" r:id="rId51"/>
    <p:sldId id="429" r:id="rId52"/>
    <p:sldId id="431" r:id="rId53"/>
    <p:sldId id="432" r:id="rId54"/>
    <p:sldId id="435" r:id="rId55"/>
    <p:sldId id="433" r:id="rId56"/>
    <p:sldId id="434" r:id="rId57"/>
    <p:sldId id="430" r:id="rId58"/>
    <p:sldId id="387" r:id="rId59"/>
    <p:sldId id="437" r:id="rId60"/>
    <p:sldId id="439" r:id="rId61"/>
    <p:sldId id="436" r:id="rId62"/>
    <p:sldId id="426" r:id="rId63"/>
    <p:sldId id="440" r:id="rId64"/>
    <p:sldId id="441" r:id="rId65"/>
    <p:sldId id="442" r:id="rId66"/>
    <p:sldId id="443" r:id="rId67"/>
    <p:sldId id="369" r:id="rId68"/>
    <p:sldId id="370" r:id="rId69"/>
    <p:sldId id="371" r:id="rId70"/>
    <p:sldId id="372" r:id="rId71"/>
    <p:sldId id="376" r:id="rId72"/>
    <p:sldId id="373" r:id="rId73"/>
    <p:sldId id="375" r:id="rId74"/>
    <p:sldId id="377" r:id="rId75"/>
    <p:sldId id="378" r:id="rId76"/>
    <p:sldId id="271" r:id="rId77"/>
    <p:sldId id="272" r:id="rId78"/>
    <p:sldId id="273" r:id="rId79"/>
    <p:sldId id="275" r:id="rId80"/>
    <p:sldId id="274" r:id="rId81"/>
    <p:sldId id="276" r:id="rId82"/>
    <p:sldId id="390" r:id="rId83"/>
    <p:sldId id="277" r:id="rId84"/>
    <p:sldId id="278" r:id="rId85"/>
    <p:sldId id="279" r:id="rId86"/>
    <p:sldId id="280" r:id="rId87"/>
    <p:sldId id="283" r:id="rId88"/>
    <p:sldId id="391" r:id="rId89"/>
    <p:sldId id="281" r:id="rId90"/>
    <p:sldId id="282" r:id="rId91"/>
    <p:sldId id="392" r:id="rId92"/>
    <p:sldId id="287" r:id="rId93"/>
    <p:sldId id="399" r:id="rId94"/>
    <p:sldId id="400" r:id="rId95"/>
    <p:sldId id="393" r:id="rId96"/>
    <p:sldId id="394" r:id="rId97"/>
    <p:sldId id="395" r:id="rId98"/>
    <p:sldId id="396" r:id="rId99"/>
    <p:sldId id="397" r:id="rId100"/>
    <p:sldId id="398" r:id="rId101"/>
    <p:sldId id="286" r:id="rId102"/>
    <p:sldId id="284" r:id="rId103"/>
    <p:sldId id="285" r:id="rId104"/>
    <p:sldId id="288" r:id="rId105"/>
    <p:sldId id="289" r:id="rId106"/>
    <p:sldId id="290" r:id="rId107"/>
    <p:sldId id="403" r:id="rId108"/>
    <p:sldId id="401" r:id="rId109"/>
    <p:sldId id="293" r:id="rId110"/>
    <p:sldId id="294" r:id="rId111"/>
    <p:sldId id="295" r:id="rId112"/>
    <p:sldId id="296" r:id="rId113"/>
    <p:sldId id="404" r:id="rId114"/>
    <p:sldId id="406" r:id="rId115"/>
    <p:sldId id="298" r:id="rId116"/>
    <p:sldId id="407" r:id="rId117"/>
    <p:sldId id="405" r:id="rId118"/>
    <p:sldId id="299" r:id="rId119"/>
    <p:sldId id="300" r:id="rId120"/>
    <p:sldId id="301" r:id="rId121"/>
    <p:sldId id="304" r:id="rId122"/>
    <p:sldId id="305" r:id="rId123"/>
    <p:sldId id="303" r:id="rId124"/>
    <p:sldId id="409" r:id="rId125"/>
    <p:sldId id="408" r:id="rId126"/>
    <p:sldId id="412" r:id="rId127"/>
    <p:sldId id="413" r:id="rId128"/>
    <p:sldId id="410" r:id="rId129"/>
    <p:sldId id="411" r:id="rId130"/>
    <p:sldId id="444" r:id="rId131"/>
    <p:sldId id="445" r:id="rId132"/>
    <p:sldId id="446" r:id="rId133"/>
    <p:sldId id="447" r:id="rId134"/>
    <p:sldId id="448" r:id="rId135"/>
    <p:sldId id="449" r:id="rId136"/>
    <p:sldId id="306" r:id="rId137"/>
    <p:sldId id="307" r:id="rId138"/>
    <p:sldId id="308" r:id="rId139"/>
    <p:sldId id="309" r:id="rId140"/>
    <p:sldId id="414" r:id="rId141"/>
    <p:sldId id="415" r:id="rId142"/>
    <p:sldId id="310" r:id="rId143"/>
    <p:sldId id="452" r:id="rId144"/>
    <p:sldId id="453" r:id="rId145"/>
    <p:sldId id="454" r:id="rId146"/>
    <p:sldId id="450" r:id="rId147"/>
    <p:sldId id="451" r:id="rId148"/>
    <p:sldId id="417" r:id="rId149"/>
    <p:sldId id="421" r:id="rId150"/>
    <p:sldId id="457" r:id="rId151"/>
    <p:sldId id="418" r:id="rId152"/>
    <p:sldId id="419" r:id="rId153"/>
    <p:sldId id="455" r:id="rId154"/>
    <p:sldId id="456" r:id="rId155"/>
    <p:sldId id="458" r:id="rId156"/>
    <p:sldId id="459" r:id="rId157"/>
    <p:sldId id="460" r:id="rId158"/>
    <p:sldId id="461" r:id="rId159"/>
    <p:sldId id="462" r:id="rId160"/>
    <p:sldId id="463" r:id="rId161"/>
    <p:sldId id="464" r:id="rId162"/>
    <p:sldId id="465" r:id="rId163"/>
    <p:sldId id="466" r:id="rId164"/>
    <p:sldId id="467" r:id="rId165"/>
    <p:sldId id="313" r:id="rId166"/>
    <p:sldId id="423" r:id="rId167"/>
    <p:sldId id="468" r:id="rId168"/>
    <p:sldId id="469" r:id="rId169"/>
    <p:sldId id="470" r:id="rId170"/>
    <p:sldId id="471" r:id="rId171"/>
    <p:sldId id="474" r:id="rId172"/>
    <p:sldId id="475" r:id="rId173"/>
    <p:sldId id="472" r:id="rId174"/>
    <p:sldId id="473" r:id="rId175"/>
    <p:sldId id="477" r:id="rId176"/>
    <p:sldId id="478" r:id="rId177"/>
    <p:sldId id="476" r:id="rId178"/>
    <p:sldId id="424" r:id="rId179"/>
    <p:sldId id="314" r:id="rId180"/>
    <p:sldId id="494" r:id="rId181"/>
    <p:sldId id="315" r:id="rId182"/>
    <p:sldId id="495" r:id="rId183"/>
    <p:sldId id="496" r:id="rId184"/>
    <p:sldId id="322" r:id="rId185"/>
    <p:sldId id="319" r:id="rId186"/>
    <p:sldId id="320" r:id="rId187"/>
    <p:sldId id="497" r:id="rId188"/>
    <p:sldId id="500" r:id="rId189"/>
    <p:sldId id="502" r:id="rId190"/>
    <p:sldId id="503" r:id="rId191"/>
    <p:sldId id="504" r:id="rId192"/>
    <p:sldId id="318" r:id="rId193"/>
    <p:sldId id="317" r:id="rId194"/>
    <p:sldId id="321" r:id="rId195"/>
    <p:sldId id="499" r:id="rId196"/>
    <p:sldId id="505" r:id="rId197"/>
    <p:sldId id="520" r:id="rId198"/>
    <p:sldId id="501" r:id="rId199"/>
    <p:sldId id="507" r:id="rId200"/>
    <p:sldId id="525" r:id="rId201"/>
    <p:sldId id="526" r:id="rId202"/>
    <p:sldId id="514" r:id="rId203"/>
    <p:sldId id="509" r:id="rId204"/>
    <p:sldId id="508" r:id="rId205"/>
    <p:sldId id="510" r:id="rId206"/>
    <p:sldId id="511" r:id="rId207"/>
    <p:sldId id="518" r:id="rId208"/>
    <p:sldId id="517" r:id="rId209"/>
    <p:sldId id="519" r:id="rId210"/>
    <p:sldId id="512" r:id="rId211"/>
    <p:sldId id="515" r:id="rId212"/>
    <p:sldId id="516" r:id="rId213"/>
    <p:sldId id="521" r:id="rId214"/>
    <p:sldId id="327" r:id="rId215"/>
    <p:sldId id="522" r:id="rId216"/>
    <p:sldId id="524" r:id="rId217"/>
    <p:sldId id="527" r:id="rId218"/>
    <p:sldId id="528" r:id="rId219"/>
    <p:sldId id="529" r:id="rId220"/>
    <p:sldId id="530" r:id="rId221"/>
    <p:sldId id="545" r:id="rId222"/>
    <p:sldId id="531" r:id="rId223"/>
    <p:sldId id="533" r:id="rId224"/>
    <p:sldId id="534" r:id="rId225"/>
    <p:sldId id="535" r:id="rId226"/>
    <p:sldId id="536" r:id="rId227"/>
    <p:sldId id="537" r:id="rId228"/>
    <p:sldId id="538" r:id="rId229"/>
    <p:sldId id="539" r:id="rId230"/>
    <p:sldId id="540" r:id="rId231"/>
    <p:sldId id="541" r:id="rId232"/>
    <p:sldId id="542" r:id="rId233"/>
    <p:sldId id="543" r:id="rId234"/>
    <p:sldId id="544" r:id="rId235"/>
    <p:sldId id="547" r:id="rId236"/>
    <p:sldId id="546" r:id="rId237"/>
    <p:sldId id="523" r:id="rId238"/>
    <p:sldId id="549" r:id="rId239"/>
    <p:sldId id="552" r:id="rId240"/>
    <p:sldId id="553" r:id="rId241"/>
    <p:sldId id="554" r:id="rId242"/>
    <p:sldId id="555" r:id="rId243"/>
    <p:sldId id="556" r:id="rId244"/>
    <p:sldId id="557" r:id="rId245"/>
    <p:sldId id="563" r:id="rId246"/>
    <p:sldId id="550" r:id="rId247"/>
    <p:sldId id="551" r:id="rId248"/>
    <p:sldId id="562" r:id="rId249"/>
    <p:sldId id="558" r:id="rId250"/>
    <p:sldId id="559" r:id="rId251"/>
    <p:sldId id="560" r:id="rId252"/>
    <p:sldId id="561" r:id="rId253"/>
    <p:sldId id="548" r:id="rId254"/>
    <p:sldId id="328" r:id="rId255"/>
    <p:sldId id="564" r:id="rId256"/>
    <p:sldId id="566" r:id="rId257"/>
    <p:sldId id="565" r:id="rId258"/>
    <p:sldId id="567" r:id="rId259"/>
    <p:sldId id="570" r:id="rId260"/>
    <p:sldId id="568" r:id="rId261"/>
    <p:sldId id="340" r:id="rId262"/>
    <p:sldId id="569" r:id="rId263"/>
    <p:sldId id="336" r:id="rId2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6" d="100"/>
          <a:sy n="66" d="100"/>
        </p:scale>
        <p:origin x="62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notesMaster" Target="notesMasters/notesMaster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viewProps" Target="viewProps.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B5ADB-7AC6-4A80-8CDD-03FFE9D283EB}" type="datetimeFigureOut">
              <a:rPr lang="en-US" smtClean="0"/>
              <a:pPr/>
              <a:t>10/7/2019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69BDB-FA15-4BD4-8872-BFCF07BE30A3}" type="slidenum">
              <a:rPr lang="en-US" smtClean="0"/>
              <a:pPr/>
              <a:t>‹#›</a:t>
            </a:fld>
            <a:endParaRPr lang="en-US"/>
          </a:p>
        </p:txBody>
      </p:sp>
    </p:spTree>
    <p:extLst>
      <p:ext uri="{BB962C8B-B14F-4D97-AF65-F5344CB8AC3E}">
        <p14:creationId xmlns:p14="http://schemas.microsoft.com/office/powerpoint/2010/main" val="477624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69BDB-FA15-4BD4-8872-BFCF07BE30A3}" type="slidenum">
              <a:rPr lang="en-US" smtClean="0"/>
              <a:pPr/>
              <a:t>88</a:t>
            </a:fld>
            <a:endParaRPr lang="en-US"/>
          </a:p>
        </p:txBody>
      </p:sp>
    </p:spTree>
    <p:extLst>
      <p:ext uri="{BB962C8B-B14F-4D97-AF65-F5344CB8AC3E}">
        <p14:creationId xmlns:p14="http://schemas.microsoft.com/office/powerpoint/2010/main" val="3306578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a:t>Click to edit Master subtitle style</a:t>
            </a:r>
          </a:p>
        </p:txBody>
      </p:sp>
      <p:sp>
        <p:nvSpPr>
          <p:cNvPr id="4" name="Date Placeholder 3"/>
          <p:cNvSpPr>
            <a:spLocks noGrp="1"/>
          </p:cNvSpPr>
          <p:nvPr>
            <p:ph type="dt" sz="half" idx="10"/>
          </p:nvPr>
        </p:nvSpPr>
        <p:spPr/>
        <p:txBody>
          <a:bodyPr/>
          <a:lstStyle/>
          <a:p>
            <a:fld id="{2E792C15-A305-3B4F-B689-009EFAF9C0B9}" type="datetimeFigureOut">
              <a:rPr lang="en-US" smtClean="0"/>
              <a:pPr/>
              <a:t>10/7/2019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9BC9B-EA15-F14B-8E94-BA4F59936294}"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E792C15-A305-3B4F-B689-009EFAF9C0B9}" type="datetimeFigureOut">
              <a:rPr lang="en-US" smtClean="0"/>
              <a:pPr/>
              <a:t>10/7/2019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9BC9B-EA15-F14B-8E94-BA4F599362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E792C15-A305-3B4F-B689-009EFAF9C0B9}" type="datetimeFigureOut">
              <a:rPr lang="en-US" smtClean="0"/>
              <a:pPr/>
              <a:t>10/7/2019</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F7A9BC9B-EA15-F14B-8E94-BA4F599362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E792C15-A305-3B4F-B689-009EFAF9C0B9}" type="datetimeFigureOut">
              <a:rPr lang="en-US" smtClean="0"/>
              <a:pPr/>
              <a:t>10/7/2019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9BC9B-EA15-F14B-8E94-BA4F599362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E792C15-A305-3B4F-B689-009EFAF9C0B9}" type="datetimeFigureOut">
              <a:rPr lang="en-US" smtClean="0"/>
              <a:pPr/>
              <a:t>10/7/2019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A9BC9B-EA15-F14B-8E94-BA4F599362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E792C15-A305-3B4F-B689-009EFAF9C0B9}" type="datetimeFigureOut">
              <a:rPr lang="en-US" smtClean="0"/>
              <a:pPr/>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A9BC9B-EA15-F14B-8E94-BA4F599362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E792C15-A305-3B4F-B689-009EFAF9C0B9}" type="datetimeFigureOut">
              <a:rPr lang="en-US" smtClean="0"/>
              <a:pPr/>
              <a:t>10/7/2019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A9BC9B-EA15-F14B-8E94-BA4F599362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2E792C15-A305-3B4F-B689-009EFAF9C0B9}" type="datetimeFigureOut">
              <a:rPr lang="en-US" smtClean="0"/>
              <a:pPr/>
              <a:t>10/7/2019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A9BC9B-EA15-F14B-8E94-BA4F599362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92C15-A305-3B4F-B689-009EFAF9C0B9}" type="datetimeFigureOut">
              <a:rPr lang="en-US" smtClean="0"/>
              <a:pPr/>
              <a:t>10/7/2019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A9BC9B-EA15-F14B-8E94-BA4F599362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E792C15-A305-3B4F-B689-009EFAF9C0B9}" type="datetimeFigureOut">
              <a:rPr lang="en-US" smtClean="0"/>
              <a:pPr/>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A9BC9B-EA15-F14B-8E94-BA4F59936294}"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2E792C15-A305-3B4F-B689-009EFAF9C0B9}" type="datetimeFigureOut">
              <a:rPr lang="en-US" smtClean="0"/>
              <a:pPr/>
              <a:t>10/7/2019</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F7A9BC9B-EA15-F14B-8E94-BA4F599362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2E792C15-A305-3B4F-B689-009EFAF9C0B9}" type="datetimeFigureOut">
              <a:rPr lang="en-US" smtClean="0"/>
              <a:pPr/>
              <a:t>10/7/2019</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F7A9BC9B-EA15-F14B-8E94-BA4F599362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hyperlink" Target="https://www.youtube.com/watch?time_continue=4&amp;v=qMkYlIA7mgw" TargetMode="Externa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s://www.nationalgeographic.com/culture/2018/07/grey-zone-disputed-border-us-canada-news/"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hyperlink" Target="https://www.youtube.com/watch?v=bGLRJ12uqmk" TargetMode="Externa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hyperlink" Target="https://www.benjerry.com/whats-new/2017/04/district-or-inkblot-quiz" TargetMode="Externa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hyperlink" Target="https://www.youtube.com/watch?v=WRqyYokJ97c" TargetMode="Externa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hyperlink" Target="https://en.wikipedia.org/wiki/Autonomous_administrative_division" TargetMode="External"/><Relationship Id="rId2" Type="http://schemas.openxmlformats.org/officeDocument/2006/relationships/hyperlink" Target="https://en.wikipedia.org/wiki/Legislation" TargetMode="Externa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3.xml"/></Relationships>
</file>

<file path=ppt/slides/_rels/slide24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xml"/></Relationships>
</file>

<file path=ppt/slides/_rels/slide248.xml.rels><?xml version="1.0" encoding="UTF-8" standalone="yes"?>
<Relationships xmlns="http://schemas.openxmlformats.org/package/2006/relationships"><Relationship Id="rId3" Type="http://schemas.openxmlformats.org/officeDocument/2006/relationships/hyperlink" Target="https://en.wikipedia.org/wiki/Denmark" TargetMode="External"/><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hyperlink" Target="http://www.telegraph.co.uk/news/2016/06/20/what-is-the-eu-why-was-it-created-and-when-was-it-formed1/" TargetMode="Externa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hyperlink" Target="https://www.youtube.com/watch?v=7eoDwvl0QGk" TargetMode="Externa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hyperlink" Target="https://www.youtube.com/watch?v=QoIafzc0k74"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https://www.fpri.org/wp-content/uploads/gravity_forms/9-783cbbb3cd8d887559185fd5a9430e51/2018/01/Types-of-States-Lesson-Craig-Gaslow-AP-Human-Geography-2-1.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worldatlas.com/articles/what-is-an-autonomous-region.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study.com/academy/lesson/nation-state-definition-examples-characteristics.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V1rsb_weuD4"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www.youtube.com/watch?v=xGiWNAm7ryA"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https://www.youtube.com/watch?v=wD32aMptBIo"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www.bbc.com/ideas/videos/the-heartland-theory---part-two/p071z6h1"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s://www.brinknews.com/world-oil-trade-hinges-on-these-8-vulnerable-chokepoints/"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0" y="0"/>
            <a:ext cx="9144000" cy="1026832"/>
          </a:xfrm>
        </p:spPr>
        <p:txBody>
          <a:bodyPr>
            <a:normAutofit fontScale="90000"/>
          </a:bodyPr>
          <a:lstStyle/>
          <a:p>
            <a:pPr algn="ctr"/>
            <a:r>
              <a:rPr lang="en-US" dirty="0"/>
              <a:t>AIM: What is political geography?</a:t>
            </a:r>
          </a:p>
        </p:txBody>
      </p:sp>
      <p:sp>
        <p:nvSpPr>
          <p:cNvPr id="16" name="Subtitle 15"/>
          <p:cNvSpPr>
            <a:spLocks noGrp="1"/>
          </p:cNvSpPr>
          <p:nvPr>
            <p:ph type="subTitle" idx="1"/>
          </p:nvPr>
        </p:nvSpPr>
        <p:spPr>
          <a:xfrm>
            <a:off x="0" y="4923720"/>
            <a:ext cx="8955314" cy="1508877"/>
          </a:xfrm>
        </p:spPr>
        <p:txBody>
          <a:bodyPr>
            <a:normAutofit/>
          </a:bodyPr>
          <a:lstStyle/>
          <a:p>
            <a:pPr algn="ctr"/>
            <a:r>
              <a:rPr lang="en-US" sz="3600" dirty="0">
                <a:solidFill>
                  <a:schemeClr val="tx1"/>
                </a:solidFill>
              </a:rPr>
              <a:t>DO NOW: Label Maps of Europe &amp; Asia!</a:t>
            </a:r>
          </a:p>
          <a:p>
            <a:pPr algn="ctr"/>
            <a:r>
              <a:rPr lang="en-US" sz="3600" dirty="0">
                <a:solidFill>
                  <a:schemeClr val="tx1"/>
                </a:solidFill>
              </a:rPr>
              <a:t>(the best you can) </a:t>
            </a:r>
          </a:p>
        </p:txBody>
      </p:sp>
      <p:pic>
        <p:nvPicPr>
          <p:cNvPr id="17" name="Picture 16"/>
          <p:cNvPicPr>
            <a:picLocks noChangeAspect="1"/>
          </p:cNvPicPr>
          <p:nvPr/>
        </p:nvPicPr>
        <p:blipFill>
          <a:blip r:embed="rId2"/>
          <a:stretch>
            <a:fillRect/>
          </a:stretch>
        </p:blipFill>
        <p:spPr>
          <a:xfrm>
            <a:off x="1823211" y="1026832"/>
            <a:ext cx="5278982" cy="36659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3CC81-EDB2-453F-8C90-D064EDE719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01BE55-B025-4499-8F19-E37997F64528}"/>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43365A5A-F0ED-40EC-B1C2-23BD7502F066}"/>
              </a:ext>
            </a:extLst>
          </p:cNvPr>
          <p:cNvPicPr>
            <a:picLocks noChangeAspect="1"/>
          </p:cNvPicPr>
          <p:nvPr/>
        </p:nvPicPr>
        <p:blipFill>
          <a:blip r:embed="rId2"/>
          <a:stretch>
            <a:fillRect/>
          </a:stretch>
        </p:blipFill>
        <p:spPr>
          <a:xfrm>
            <a:off x="210457" y="781812"/>
            <a:ext cx="8174511" cy="5449675"/>
          </a:xfrm>
          <a:prstGeom prst="rect">
            <a:avLst/>
          </a:prstGeom>
        </p:spPr>
      </p:pic>
    </p:spTree>
    <p:extLst>
      <p:ext uri="{BB962C8B-B14F-4D97-AF65-F5344CB8AC3E}">
        <p14:creationId xmlns:p14="http://schemas.microsoft.com/office/powerpoint/2010/main" val="23981847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BD6C1-9507-4653-8707-8F491B50735B}"/>
              </a:ext>
            </a:extLst>
          </p:cNvPr>
          <p:cNvSpPr>
            <a:spLocks noGrp="1"/>
          </p:cNvSpPr>
          <p:nvPr>
            <p:ph type="title"/>
          </p:nvPr>
        </p:nvSpPr>
        <p:spPr>
          <a:xfrm>
            <a:off x="457200" y="155448"/>
            <a:ext cx="8229600" cy="1107295"/>
          </a:xfrm>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en-US" dirty="0"/>
              <a:t>ENCLAVE VS. EXCLAVE</a:t>
            </a:r>
          </a:p>
        </p:txBody>
      </p:sp>
      <p:sp>
        <p:nvSpPr>
          <p:cNvPr id="3" name="Content Placeholder 2">
            <a:extLst>
              <a:ext uri="{FF2B5EF4-FFF2-40B4-BE49-F238E27FC236}">
                <a16:creationId xmlns:a16="http://schemas.microsoft.com/office/drawing/2014/main" id="{51C34D25-40B6-4D55-BA04-9F17B630952C}"/>
              </a:ext>
            </a:extLst>
          </p:cNvPr>
          <p:cNvSpPr>
            <a:spLocks noGrp="1"/>
          </p:cNvSpPr>
          <p:nvPr>
            <p:ph idx="1"/>
          </p:nvPr>
        </p:nvSpPr>
        <p:spPr>
          <a:xfrm>
            <a:off x="333829" y="1775191"/>
            <a:ext cx="8352971" cy="4625609"/>
          </a:xfrm>
        </p:spPr>
        <p:txBody>
          <a:bodyPr>
            <a:normAutofit/>
          </a:bodyPr>
          <a:lstStyle/>
          <a:p>
            <a:r>
              <a:rPr lang="en-US" sz="3600" dirty="0"/>
              <a:t>Many exclaves are also enclaves.</a:t>
            </a:r>
          </a:p>
          <a:p>
            <a:r>
              <a:rPr lang="en-US" dirty="0"/>
              <a:t>Unlike an enclave, an exclave can be surrounded by several states.</a:t>
            </a:r>
            <a:endParaRPr lang="en-US" sz="3600" dirty="0"/>
          </a:p>
        </p:txBody>
      </p:sp>
    </p:spTree>
    <p:extLst>
      <p:ext uri="{BB962C8B-B14F-4D97-AF65-F5344CB8AC3E}">
        <p14:creationId xmlns:p14="http://schemas.microsoft.com/office/powerpoint/2010/main" val="41643892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643881" y="518766"/>
            <a:ext cx="7278061" cy="5424834"/>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Countries within Countries</a:t>
            </a:r>
          </a:p>
        </p:txBody>
      </p:sp>
      <p:sp>
        <p:nvSpPr>
          <p:cNvPr id="5" name="Text Placeholder 4"/>
          <p:cNvSpPr>
            <a:spLocks noGrp="1"/>
          </p:cNvSpPr>
          <p:nvPr>
            <p:ph type="body" idx="1"/>
          </p:nvPr>
        </p:nvSpPr>
        <p:spPr/>
        <p:txBody>
          <a:bodyPr/>
          <a:lstStyle/>
          <a:p>
            <a:r>
              <a:rPr lang="en-US" dirty="0"/>
              <a:t>https://</a:t>
            </a:r>
            <a:r>
              <a:rPr lang="en-US" dirty="0" err="1"/>
              <a:t>www.youtube.com/watch?v</a:t>
            </a:r>
            <a:r>
              <a:rPr lang="en-US" dirty="0"/>
              <a:t>=</a:t>
            </a:r>
            <a:r>
              <a:rPr lang="en-US" dirty="0" err="1"/>
              <a:t>Vui-qGCfXuA</a:t>
            </a:r>
            <a:endParaRPr lang="en-US" dirty="0"/>
          </a:p>
          <a:p>
            <a:r>
              <a:rPr lang="en-US" dirty="0"/>
              <a:t>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768350" y="-31750"/>
            <a:ext cx="7607300" cy="6921500"/>
          </a:xfrm>
          <a:prstGeom prst="rect">
            <a:avLst/>
          </a:prstGeom>
          <a:noFill/>
          <a:ln w="9525">
            <a:noFill/>
            <a:miter lim="800000"/>
            <a:headEnd/>
            <a:tailEnd/>
          </a:ln>
        </p:spPr>
      </p:pic>
      <p:sp>
        <p:nvSpPr>
          <p:cNvPr id="2" name="TextBox 1">
            <a:extLst>
              <a:ext uri="{FF2B5EF4-FFF2-40B4-BE49-F238E27FC236}">
                <a16:creationId xmlns:a16="http://schemas.microsoft.com/office/drawing/2014/main" id="{6B1B28B3-882B-43D9-90B4-7A74C238AF46}"/>
              </a:ext>
            </a:extLst>
          </p:cNvPr>
          <p:cNvSpPr txBox="1"/>
          <p:nvPr/>
        </p:nvSpPr>
        <p:spPr>
          <a:xfrm>
            <a:off x="101600" y="4987314"/>
            <a:ext cx="3483428"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000" dirty="0">
                <a:highlight>
                  <a:srgbClr val="FF00FF"/>
                </a:highlight>
              </a:rPr>
              <a:t>HOMEWORK</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988462"/>
            <a:ext cx="9143999" cy="914889"/>
          </a:xfrm>
        </p:spPr>
        <p:style>
          <a:lnRef idx="1">
            <a:schemeClr val="accent3"/>
          </a:lnRef>
          <a:fillRef idx="3">
            <a:schemeClr val="accent3"/>
          </a:fillRef>
          <a:effectRef idx="2">
            <a:schemeClr val="accent3"/>
          </a:effectRef>
          <a:fontRef idx="minor">
            <a:schemeClr val="lt1"/>
          </a:fontRef>
        </p:style>
        <p:txBody>
          <a:bodyPr anchor="ctr">
            <a:normAutofit/>
          </a:bodyPr>
          <a:lstStyle/>
          <a:p>
            <a:pPr algn="ctr"/>
            <a:r>
              <a:rPr lang="en-US" dirty="0">
                <a:latin typeface="Athelas Regular"/>
                <a:cs typeface="Athelas Regular"/>
              </a:rPr>
              <a:t>AIM: How are states separated?</a:t>
            </a:r>
          </a:p>
        </p:txBody>
      </p:sp>
      <p:sp>
        <p:nvSpPr>
          <p:cNvPr id="5" name="Text Placeholder 4"/>
          <p:cNvSpPr>
            <a:spLocks noGrp="1"/>
          </p:cNvSpPr>
          <p:nvPr>
            <p:ph type="body" idx="1"/>
          </p:nvPr>
        </p:nvSpPr>
        <p:spPr>
          <a:xfrm>
            <a:off x="286169" y="5107764"/>
            <a:ext cx="8022336" cy="685800"/>
          </a:xfrm>
        </p:spPr>
        <p:txBody>
          <a:bodyPr>
            <a:noAutofit/>
          </a:bodyPr>
          <a:lstStyle/>
          <a:p>
            <a:pPr algn="ctr"/>
            <a:r>
              <a:rPr lang="en-US" sz="2400" dirty="0">
                <a:solidFill>
                  <a:schemeClr val="accent5"/>
                </a:solidFill>
              </a:rPr>
              <a:t>DO NOW: What divides states? How do you know where one ends and one begins? Think of an example!</a:t>
            </a:r>
          </a:p>
        </p:txBody>
      </p:sp>
      <p:pic>
        <p:nvPicPr>
          <p:cNvPr id="7" name="Content Placeholder 3" descr="Screen Shot 2015-12-20 at 12.11.48 PM.png"/>
          <p:cNvPicPr>
            <a:picLocks noChangeAspect="1"/>
          </p:cNvPicPr>
          <p:nvPr/>
        </p:nvPicPr>
        <p:blipFill>
          <a:blip r:embed="rId2"/>
          <a:srcRect l="-2200" r="-2200"/>
          <a:stretch>
            <a:fillRect/>
          </a:stretch>
        </p:blipFill>
        <p:spPr>
          <a:xfrm>
            <a:off x="963604" y="0"/>
            <a:ext cx="7013362" cy="3847131"/>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4294967295"/>
          </p:nvPr>
        </p:nvSpPr>
        <p:spPr>
          <a:xfrm>
            <a:off x="0" y="1359949"/>
            <a:ext cx="4433671" cy="4543253"/>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en-US" dirty="0"/>
              <a:t>A state is separated from its neighbors by a </a:t>
            </a:r>
            <a:r>
              <a:rPr lang="en-US" b="1" u="sng" dirty="0">
                <a:solidFill>
                  <a:srgbClr val="FF0000"/>
                </a:solidFill>
              </a:rPr>
              <a:t>boundary</a:t>
            </a:r>
            <a:r>
              <a:rPr lang="en-US" dirty="0"/>
              <a:t>, an </a:t>
            </a:r>
            <a:r>
              <a:rPr lang="en-US" dirty="0">
                <a:highlight>
                  <a:srgbClr val="FFFF00"/>
                </a:highlight>
              </a:rPr>
              <a:t>invisible line </a:t>
            </a:r>
            <a:r>
              <a:rPr lang="en-US" dirty="0"/>
              <a:t>marking the extent of a state’s territory.</a:t>
            </a:r>
          </a:p>
          <a:p>
            <a:r>
              <a:rPr lang="en-US" dirty="0">
                <a:highlight>
                  <a:srgbClr val="FFFF00"/>
                </a:highlight>
              </a:rPr>
              <a:t>Line</a:t>
            </a:r>
          </a:p>
          <a:p>
            <a:r>
              <a:rPr lang="en-US" dirty="0"/>
              <a:t>Brings neighboring states into </a:t>
            </a:r>
            <a:r>
              <a:rPr lang="en-US" dirty="0">
                <a:highlight>
                  <a:srgbClr val="FFFF00"/>
                </a:highlight>
              </a:rPr>
              <a:t>direct contact </a:t>
            </a:r>
          </a:p>
        </p:txBody>
      </p:sp>
      <p:sp>
        <p:nvSpPr>
          <p:cNvPr id="7" name="Content Placeholder 6"/>
          <p:cNvSpPr>
            <a:spLocks noGrp="1"/>
          </p:cNvSpPr>
          <p:nvPr>
            <p:ph sz="quarter" idx="4294967295"/>
          </p:nvPr>
        </p:nvSpPr>
        <p:spPr>
          <a:xfrm>
            <a:off x="4739679" y="1359949"/>
            <a:ext cx="4404322" cy="4543253"/>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r>
              <a:rPr lang="en-US" dirty="0"/>
              <a:t>Historically, </a:t>
            </a:r>
            <a:r>
              <a:rPr lang="en-US" b="1" u="sng" dirty="0"/>
              <a:t>frontiers</a:t>
            </a:r>
            <a:r>
              <a:rPr lang="en-US" dirty="0"/>
              <a:t> rather than boundaries separated states. </a:t>
            </a:r>
          </a:p>
          <a:p>
            <a:r>
              <a:rPr lang="en-US" dirty="0"/>
              <a:t>A </a:t>
            </a:r>
            <a:r>
              <a:rPr lang="en-US" b="1" u="sng" dirty="0"/>
              <a:t>frontier</a:t>
            </a:r>
            <a:r>
              <a:rPr lang="en-US" dirty="0"/>
              <a:t> is a </a:t>
            </a:r>
            <a:r>
              <a:rPr lang="en-US" dirty="0">
                <a:highlight>
                  <a:srgbClr val="FFFF00"/>
                </a:highlight>
              </a:rPr>
              <a:t>zone </a:t>
            </a:r>
            <a:r>
              <a:rPr lang="en-US" dirty="0"/>
              <a:t>where no state exercises complete political control </a:t>
            </a:r>
          </a:p>
          <a:p>
            <a:r>
              <a:rPr lang="en-US" dirty="0">
                <a:highlight>
                  <a:srgbClr val="FFFF00"/>
                </a:highlight>
              </a:rPr>
              <a:t>Area </a:t>
            </a:r>
          </a:p>
          <a:p>
            <a:r>
              <a:rPr lang="en-US" dirty="0"/>
              <a:t>Provides </a:t>
            </a:r>
            <a:r>
              <a:rPr lang="en-US" dirty="0">
                <a:highlight>
                  <a:srgbClr val="FFFF00"/>
                </a:highlight>
              </a:rPr>
              <a:t>some separation</a:t>
            </a:r>
          </a:p>
          <a:p>
            <a:endParaRPr lang="en-US" dirty="0"/>
          </a:p>
        </p:txBody>
      </p:sp>
      <p:sp>
        <p:nvSpPr>
          <p:cNvPr id="9" name="Text Placeholder 8"/>
          <p:cNvSpPr>
            <a:spLocks noGrp="1"/>
          </p:cNvSpPr>
          <p:nvPr>
            <p:ph type="body" idx="4294967295"/>
          </p:nvPr>
        </p:nvSpPr>
        <p:spPr>
          <a:xfrm>
            <a:off x="393483" y="643986"/>
            <a:ext cx="4040188" cy="715963"/>
          </a:xfrm>
        </p:spPr>
        <p:style>
          <a:lnRef idx="1">
            <a:schemeClr val="accent2"/>
          </a:lnRef>
          <a:fillRef idx="3">
            <a:schemeClr val="accent2"/>
          </a:fillRef>
          <a:effectRef idx="2">
            <a:schemeClr val="accent2"/>
          </a:effectRef>
          <a:fontRef idx="minor">
            <a:schemeClr val="lt1"/>
          </a:fontRef>
        </p:style>
        <p:txBody>
          <a:bodyPr>
            <a:normAutofit/>
          </a:bodyPr>
          <a:lstStyle/>
          <a:p>
            <a:pPr algn="ctr"/>
            <a:r>
              <a:rPr lang="en-US" sz="3600" dirty="0"/>
              <a:t>BOUNDARY</a:t>
            </a:r>
          </a:p>
        </p:txBody>
      </p:sp>
      <p:sp>
        <p:nvSpPr>
          <p:cNvPr id="10" name="Text Placeholder 9"/>
          <p:cNvSpPr>
            <a:spLocks noGrp="1"/>
          </p:cNvSpPr>
          <p:nvPr>
            <p:ph type="body" sz="quarter" idx="4294967295"/>
          </p:nvPr>
        </p:nvSpPr>
        <p:spPr>
          <a:xfrm>
            <a:off x="5102225" y="643986"/>
            <a:ext cx="4041775" cy="715963"/>
          </a:xfrm>
        </p:spPr>
        <p:style>
          <a:lnRef idx="1">
            <a:schemeClr val="accent2"/>
          </a:lnRef>
          <a:fillRef idx="3">
            <a:schemeClr val="accent2"/>
          </a:fillRef>
          <a:effectRef idx="2">
            <a:schemeClr val="accent2"/>
          </a:effectRef>
          <a:fontRef idx="minor">
            <a:schemeClr val="lt1"/>
          </a:fontRef>
        </p:style>
        <p:txBody>
          <a:bodyPr>
            <a:normAutofit/>
          </a:bodyPr>
          <a:lstStyle/>
          <a:p>
            <a:pPr algn="ctr"/>
            <a:r>
              <a:rPr lang="en-US" sz="3600" dirty="0"/>
              <a:t>FRONTIER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build="p"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417FDA6-B893-44FE-8A86-377034ACD8E5}"/>
              </a:ext>
            </a:extLst>
          </p:cNvPr>
          <p:cNvSpPr>
            <a:spLocks noGrp="1"/>
          </p:cNvSpPr>
          <p:nvPr>
            <p:ph idx="1"/>
          </p:nvPr>
        </p:nvSpPr>
        <p:spPr>
          <a:xfrm>
            <a:off x="4274457" y="1924543"/>
            <a:ext cx="4717143" cy="4625609"/>
          </a:xfrm>
        </p:spPr>
        <p:txBody>
          <a:bodyPr>
            <a:normAutofit/>
          </a:bodyPr>
          <a:lstStyle/>
          <a:p>
            <a:r>
              <a:rPr lang="en-US" sz="5400" dirty="0">
                <a:latin typeface="Bradley Hand ITC" panose="03070402050302030203" pitchFamily="66" charset="0"/>
              </a:rPr>
              <a:t>Antecedent</a:t>
            </a:r>
          </a:p>
          <a:p>
            <a:r>
              <a:rPr lang="en-US" sz="5400" dirty="0">
                <a:latin typeface="Bradley Hand ITC" panose="03070402050302030203" pitchFamily="66" charset="0"/>
              </a:rPr>
              <a:t>Subsequent</a:t>
            </a:r>
          </a:p>
          <a:p>
            <a:r>
              <a:rPr lang="en-US" sz="5400" dirty="0">
                <a:latin typeface="Bradley Hand ITC" panose="03070402050302030203" pitchFamily="66" charset="0"/>
              </a:rPr>
              <a:t>Superimposed</a:t>
            </a:r>
          </a:p>
          <a:p>
            <a:r>
              <a:rPr lang="en-US" sz="5400" dirty="0">
                <a:latin typeface="Bradley Hand ITC" panose="03070402050302030203" pitchFamily="66" charset="0"/>
              </a:rPr>
              <a:t>Relic </a:t>
            </a:r>
          </a:p>
          <a:p>
            <a:endParaRPr lang="en-US" sz="4800" dirty="0">
              <a:latin typeface="Bradley Hand ITC" panose="03070402050302030203" pitchFamily="66" charset="0"/>
            </a:endParaRPr>
          </a:p>
        </p:txBody>
      </p:sp>
      <p:sp>
        <p:nvSpPr>
          <p:cNvPr id="3" name="Title 2">
            <a:extLst>
              <a:ext uri="{FF2B5EF4-FFF2-40B4-BE49-F238E27FC236}">
                <a16:creationId xmlns:a16="http://schemas.microsoft.com/office/drawing/2014/main" id="{98D429FA-5968-4BEA-807E-87958476D2DF}"/>
              </a:ext>
            </a:extLst>
          </p:cNvPr>
          <p:cNvSpPr>
            <a:spLocks noGrp="1"/>
          </p:cNvSpPr>
          <p:nvPr>
            <p:ph type="title"/>
          </p:nvPr>
        </p:nvSpPr>
        <p:spPr/>
        <p:txBody>
          <a:bodyPr/>
          <a:lstStyle/>
          <a:p>
            <a:endParaRPr lang="en-US"/>
          </a:p>
        </p:txBody>
      </p:sp>
      <p:sp>
        <p:nvSpPr>
          <p:cNvPr id="6" name="Title 3">
            <a:extLst>
              <a:ext uri="{FF2B5EF4-FFF2-40B4-BE49-F238E27FC236}">
                <a16:creationId xmlns:a16="http://schemas.microsoft.com/office/drawing/2014/main" id="{01B56A8D-3B46-4D91-B6F7-C834D9064721}"/>
              </a:ext>
            </a:extLst>
          </p:cNvPr>
          <p:cNvSpPr txBox="1">
            <a:spLocks/>
          </p:cNvSpPr>
          <p:nvPr/>
        </p:nvSpPr>
        <p:spPr>
          <a:xfrm>
            <a:off x="609600" y="307848"/>
            <a:ext cx="8229600" cy="1252728"/>
          </a:xfrm>
          <a:prstGeom prst="rect">
            <a:avLst/>
          </a:prstGeom>
        </p:spPr>
        <p:style>
          <a:lnRef idx="2">
            <a:schemeClr val="accent2"/>
          </a:lnRef>
          <a:fillRef idx="1">
            <a:schemeClr val="lt1"/>
          </a:fillRef>
          <a:effectRef idx="0">
            <a:schemeClr val="accent2"/>
          </a:effectRef>
          <a:fontRef idx="minor">
            <a:schemeClr val="dk1"/>
          </a:fontRef>
        </p:style>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400"/>
            <a:r>
              <a:rPr lang="en-US" sz="6400">
                <a:solidFill>
                  <a:schemeClr val="accent2">
                    <a:lumMod val="75000"/>
                  </a:schemeClr>
                </a:solidFill>
                <a:latin typeface="Mistral"/>
                <a:cs typeface="Mistral"/>
              </a:rPr>
              <a:t>BOUNDARIES</a:t>
            </a:r>
            <a:endParaRPr lang="en-US" sz="6400" dirty="0">
              <a:solidFill>
                <a:schemeClr val="accent2">
                  <a:lumMod val="75000"/>
                </a:schemeClr>
              </a:solidFill>
              <a:latin typeface="Mistral"/>
              <a:cs typeface="Mistral"/>
            </a:endParaRPr>
          </a:p>
        </p:txBody>
      </p:sp>
      <p:sp>
        <p:nvSpPr>
          <p:cNvPr id="7" name="Content Placeholder 4">
            <a:extLst>
              <a:ext uri="{FF2B5EF4-FFF2-40B4-BE49-F238E27FC236}">
                <a16:creationId xmlns:a16="http://schemas.microsoft.com/office/drawing/2014/main" id="{DD09302E-3661-4EBF-A5A1-D69463FEB4FF}"/>
              </a:ext>
            </a:extLst>
          </p:cNvPr>
          <p:cNvSpPr txBox="1">
            <a:spLocks/>
          </p:cNvSpPr>
          <p:nvPr/>
        </p:nvSpPr>
        <p:spPr>
          <a:xfrm>
            <a:off x="435428" y="1865376"/>
            <a:ext cx="3839029"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914400"/>
            <a:r>
              <a:rPr lang="en-US" sz="5400">
                <a:latin typeface="Bradley Hand ITC" panose="03070402050302030203" pitchFamily="66" charset="0"/>
              </a:rPr>
              <a:t>Physical</a:t>
            </a:r>
          </a:p>
          <a:p>
            <a:pPr defTabSz="914400"/>
            <a:r>
              <a:rPr lang="en-US" sz="5400">
                <a:latin typeface="Bradley Hand ITC" panose="03070402050302030203" pitchFamily="66" charset="0"/>
              </a:rPr>
              <a:t>Political</a:t>
            </a:r>
          </a:p>
          <a:p>
            <a:pPr defTabSz="914400"/>
            <a:r>
              <a:rPr lang="en-US" sz="5400">
                <a:latin typeface="Bradley Hand ITC" panose="03070402050302030203" pitchFamily="66" charset="0"/>
              </a:rPr>
              <a:t>Geometric</a:t>
            </a:r>
          </a:p>
          <a:p>
            <a:pPr defTabSz="914400"/>
            <a:r>
              <a:rPr lang="en-US" sz="5400">
                <a:latin typeface="Bradley Hand ITC" panose="03070402050302030203" pitchFamily="66" charset="0"/>
              </a:rPr>
              <a:t>Cultural</a:t>
            </a:r>
          </a:p>
          <a:p>
            <a:pPr defTabSz="914400"/>
            <a:r>
              <a:rPr lang="en-US" sz="5400">
                <a:latin typeface="Bradley Hand ITC" panose="03070402050302030203" pitchFamily="66" charset="0"/>
              </a:rPr>
              <a:t>Fortified </a:t>
            </a:r>
            <a:endParaRPr lang="en-US" sz="4800" dirty="0">
              <a:latin typeface="Bradley Hand ITC" panose="03070402050302030203" pitchFamily="66" charset="0"/>
            </a:endParaRPr>
          </a:p>
        </p:txBody>
      </p:sp>
    </p:spTree>
    <p:extLst>
      <p:ext uri="{BB962C8B-B14F-4D97-AF65-F5344CB8AC3E}">
        <p14:creationId xmlns:p14="http://schemas.microsoft.com/office/powerpoint/2010/main" val="85105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417FDA6-B893-44FE-8A86-377034ACD8E5}"/>
              </a:ext>
            </a:extLst>
          </p:cNvPr>
          <p:cNvSpPr>
            <a:spLocks noGrp="1"/>
          </p:cNvSpPr>
          <p:nvPr>
            <p:ph idx="1"/>
          </p:nvPr>
        </p:nvSpPr>
        <p:spPr>
          <a:xfrm>
            <a:off x="457200" y="1775191"/>
            <a:ext cx="8229600" cy="4625609"/>
          </a:xfrm>
        </p:spPr>
        <p:txBody>
          <a:bodyPr>
            <a:normAutofit/>
          </a:bodyPr>
          <a:lstStyle/>
          <a:p>
            <a:r>
              <a:rPr lang="en-US" sz="3600" b="1" u="sng" dirty="0">
                <a:solidFill>
                  <a:srgbClr val="FF0000"/>
                </a:solidFill>
              </a:rPr>
              <a:t>Physical Boundaries:</a:t>
            </a:r>
            <a:r>
              <a:rPr lang="en-US" sz="3600" dirty="0">
                <a:solidFill>
                  <a:srgbClr val="FF0000"/>
                </a:solidFill>
              </a:rPr>
              <a:t> </a:t>
            </a:r>
            <a:r>
              <a:rPr lang="en-US" sz="3600" dirty="0"/>
              <a:t>A boundary based on the </a:t>
            </a:r>
            <a:r>
              <a:rPr lang="en-US" sz="3600" dirty="0">
                <a:highlight>
                  <a:srgbClr val="FFFF00"/>
                </a:highlight>
              </a:rPr>
              <a:t>geographical features </a:t>
            </a:r>
            <a:r>
              <a:rPr lang="en-US" sz="3600" dirty="0"/>
              <a:t>of the Earth’s surface. </a:t>
            </a:r>
          </a:p>
          <a:p>
            <a:pPr lvl="1"/>
            <a:r>
              <a:rPr lang="en-US" sz="3200" dirty="0"/>
              <a:t>Coincide with features on the </a:t>
            </a:r>
            <a:r>
              <a:rPr lang="en-US" sz="3200" dirty="0">
                <a:highlight>
                  <a:srgbClr val="FFFF00"/>
                </a:highlight>
              </a:rPr>
              <a:t>natural landscape</a:t>
            </a:r>
          </a:p>
          <a:p>
            <a:pPr lvl="1"/>
            <a:r>
              <a:rPr lang="en-US" sz="3200" dirty="0"/>
              <a:t>Good because they can </a:t>
            </a:r>
            <a:r>
              <a:rPr lang="en-US" sz="3200" dirty="0">
                <a:highlight>
                  <a:srgbClr val="FFFF00"/>
                </a:highlight>
              </a:rPr>
              <a:t>be seen </a:t>
            </a:r>
            <a:r>
              <a:rPr lang="en-US" sz="3200" dirty="0"/>
              <a:t>both on a map and on the ground </a:t>
            </a:r>
          </a:p>
        </p:txBody>
      </p:sp>
      <p:sp>
        <p:nvSpPr>
          <p:cNvPr id="7" name="Title 6">
            <a:extLst>
              <a:ext uri="{FF2B5EF4-FFF2-40B4-BE49-F238E27FC236}">
                <a16:creationId xmlns:a16="http://schemas.microsoft.com/office/drawing/2014/main" id="{A97B8666-4A0D-40DE-9DC1-2D01BA1438B9}"/>
              </a:ext>
            </a:extLst>
          </p:cNvPr>
          <p:cNvSpPr>
            <a:spLocks noGrp="1"/>
          </p:cNvSpPr>
          <p:nvPr>
            <p:ph type="title"/>
          </p:nvPr>
        </p:nvSpPr>
        <p:spPr/>
        <p:txBody>
          <a:bodyPr/>
          <a:lstStyle/>
          <a:p>
            <a:endParaRPr lang="en-US"/>
          </a:p>
        </p:txBody>
      </p:sp>
      <p:sp>
        <p:nvSpPr>
          <p:cNvPr id="8" name="Title 3">
            <a:extLst>
              <a:ext uri="{FF2B5EF4-FFF2-40B4-BE49-F238E27FC236}">
                <a16:creationId xmlns:a16="http://schemas.microsoft.com/office/drawing/2014/main" id="{1DA1ABAE-33B6-4640-923E-0D9A5824F31E}"/>
              </a:ext>
            </a:extLst>
          </p:cNvPr>
          <p:cNvSpPr txBox="1">
            <a:spLocks/>
          </p:cNvSpPr>
          <p:nvPr/>
        </p:nvSpPr>
        <p:spPr>
          <a:xfrm>
            <a:off x="609600" y="307848"/>
            <a:ext cx="8229600" cy="1252728"/>
          </a:xfrm>
          <a:prstGeom prst="rect">
            <a:avLst/>
          </a:prstGeom>
        </p:spPr>
        <p:style>
          <a:lnRef idx="2">
            <a:schemeClr val="accent2"/>
          </a:lnRef>
          <a:fillRef idx="1">
            <a:schemeClr val="lt1"/>
          </a:fillRef>
          <a:effectRef idx="0">
            <a:schemeClr val="accent2"/>
          </a:effectRef>
          <a:fontRef idx="minor">
            <a:schemeClr val="dk1"/>
          </a:fontRef>
        </p:style>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400"/>
            <a:r>
              <a:rPr lang="en-US" sz="6400" dirty="0">
                <a:solidFill>
                  <a:schemeClr val="accent2">
                    <a:lumMod val="75000"/>
                  </a:schemeClr>
                </a:solidFill>
                <a:latin typeface="Mistral"/>
                <a:cs typeface="Mistral"/>
              </a:rPr>
              <a:t>BOUNDARIES</a:t>
            </a:r>
          </a:p>
        </p:txBody>
      </p:sp>
    </p:spTree>
    <p:extLst>
      <p:ext uri="{BB962C8B-B14F-4D97-AF65-F5344CB8AC3E}">
        <p14:creationId xmlns:p14="http://schemas.microsoft.com/office/powerpoint/2010/main" val="47575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lstStyle/>
          <a:p>
            <a:pPr algn="ctr"/>
            <a:r>
              <a:rPr lang="en-US" b="0" dirty="0">
                <a:solidFill>
                  <a:schemeClr val="accent4">
                    <a:lumMod val="60000"/>
                    <a:lumOff val="40000"/>
                  </a:schemeClr>
                </a:solidFill>
                <a:latin typeface="Comic Sans MS"/>
                <a:cs typeface="Comic Sans MS"/>
              </a:rPr>
              <a:t>PHYSICAL BOUNDARIES</a:t>
            </a:r>
          </a:p>
        </p:txBody>
      </p:sp>
      <p:sp>
        <p:nvSpPr>
          <p:cNvPr id="3" name="Content Placeholder 2"/>
          <p:cNvSpPr>
            <a:spLocks noGrp="1"/>
          </p:cNvSpPr>
          <p:nvPr>
            <p:ph idx="1"/>
          </p:nvPr>
        </p:nvSpPr>
        <p:spPr>
          <a:xfrm>
            <a:off x="0" y="1775191"/>
            <a:ext cx="4157407" cy="4625609"/>
          </a:xfrm>
        </p:spPr>
        <p:txBody>
          <a:bodyPr/>
          <a:lstStyle/>
          <a:p>
            <a:pPr>
              <a:buNone/>
            </a:pPr>
            <a:r>
              <a:rPr lang="en-US" b="1" dirty="0">
                <a:solidFill>
                  <a:schemeClr val="bg2">
                    <a:lumMod val="25000"/>
                  </a:schemeClr>
                </a:solidFill>
              </a:rPr>
              <a:t>    MOUNTAINS</a:t>
            </a:r>
          </a:p>
          <a:p>
            <a:r>
              <a:rPr lang="en-US" dirty="0"/>
              <a:t>Difficult to </a:t>
            </a:r>
            <a:r>
              <a:rPr lang="en-US" dirty="0">
                <a:highlight>
                  <a:srgbClr val="FFFF00"/>
                </a:highlight>
              </a:rPr>
              <a:t>cross</a:t>
            </a:r>
          </a:p>
          <a:p>
            <a:r>
              <a:rPr lang="en-US" dirty="0"/>
              <a:t>Limit contact</a:t>
            </a:r>
          </a:p>
          <a:p>
            <a:r>
              <a:rPr lang="en-US" dirty="0"/>
              <a:t>Rather </a:t>
            </a:r>
            <a:r>
              <a:rPr lang="en-US" dirty="0">
                <a:highlight>
                  <a:srgbClr val="FFFF00"/>
                </a:highlight>
              </a:rPr>
              <a:t>permanent</a:t>
            </a:r>
          </a:p>
          <a:p>
            <a:r>
              <a:rPr lang="en-US" dirty="0">
                <a:highlight>
                  <a:srgbClr val="FFFF00"/>
                </a:highlight>
              </a:rPr>
              <a:t>Sparsely inhabited</a:t>
            </a:r>
          </a:p>
          <a:p>
            <a:endParaRPr lang="en-US" dirty="0"/>
          </a:p>
        </p:txBody>
      </p:sp>
      <p:pic>
        <p:nvPicPr>
          <p:cNvPr id="4" name="Picture 3"/>
          <p:cNvPicPr>
            <a:picLocks noChangeAspect="1"/>
          </p:cNvPicPr>
          <p:nvPr/>
        </p:nvPicPr>
        <p:blipFill>
          <a:blip r:embed="rId2"/>
          <a:stretch>
            <a:fillRect/>
          </a:stretch>
        </p:blipFill>
        <p:spPr>
          <a:xfrm>
            <a:off x="4157406" y="2003511"/>
            <a:ext cx="4529394" cy="3672482"/>
          </a:xfrm>
          <a:prstGeom prst="rect">
            <a:avLst/>
          </a:prstGeom>
        </p:spPr>
      </p:pic>
    </p:spTree>
    <p:extLst>
      <p:ext uri="{BB962C8B-B14F-4D97-AF65-F5344CB8AC3E}">
        <p14:creationId xmlns:p14="http://schemas.microsoft.com/office/powerpoint/2010/main" val="185822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034723"/>
          </a:xfrm>
        </p:spPr>
        <p:style>
          <a:lnRef idx="1">
            <a:schemeClr val="accent2"/>
          </a:lnRef>
          <a:fillRef idx="3">
            <a:schemeClr val="accent2"/>
          </a:fillRef>
          <a:effectRef idx="2">
            <a:schemeClr val="accent2"/>
          </a:effectRef>
          <a:fontRef idx="minor">
            <a:schemeClr val="lt1"/>
          </a:fontRef>
        </p:style>
        <p:txBody>
          <a:bodyPr/>
          <a:lstStyle/>
          <a:p>
            <a:pPr algn="ctr"/>
            <a:r>
              <a:rPr lang="en-US" dirty="0"/>
              <a:t>NATION</a:t>
            </a:r>
          </a:p>
        </p:txBody>
      </p:sp>
      <p:sp>
        <p:nvSpPr>
          <p:cNvPr id="3" name="Content Placeholder 2"/>
          <p:cNvSpPr>
            <a:spLocks noGrp="1"/>
          </p:cNvSpPr>
          <p:nvPr>
            <p:ph idx="1"/>
          </p:nvPr>
        </p:nvSpPr>
        <p:spPr>
          <a:xfrm>
            <a:off x="174171" y="1567543"/>
            <a:ext cx="8694058" cy="5290457"/>
          </a:xfrm>
        </p:spPr>
        <p:txBody>
          <a:bodyPr/>
          <a:lstStyle/>
          <a:p>
            <a:r>
              <a:rPr lang="en-US" dirty="0"/>
              <a:t>A group of people bound together by some sense of a </a:t>
            </a:r>
            <a:r>
              <a:rPr lang="en-US" dirty="0">
                <a:highlight>
                  <a:srgbClr val="FFFF00"/>
                </a:highlight>
              </a:rPr>
              <a:t>common culture</a:t>
            </a:r>
            <a:r>
              <a:rPr lang="en-US" dirty="0"/>
              <a:t>, </a:t>
            </a:r>
            <a:r>
              <a:rPr lang="en-US" dirty="0">
                <a:highlight>
                  <a:srgbClr val="FFFF00"/>
                </a:highlight>
              </a:rPr>
              <a:t>ethnicity, language, shared history</a:t>
            </a:r>
            <a:r>
              <a:rPr lang="en-US" dirty="0"/>
              <a:t>, and attachment to a </a:t>
            </a:r>
            <a:r>
              <a:rPr lang="en-US" dirty="0">
                <a:highlight>
                  <a:srgbClr val="FFFF00"/>
                </a:highlight>
              </a:rPr>
              <a:t>homeland </a:t>
            </a:r>
          </a:p>
          <a:p>
            <a:pPr lvl="1"/>
            <a:r>
              <a:rPr lang="en-US" dirty="0"/>
              <a:t>the French, Koreans, Mexicans</a:t>
            </a:r>
          </a:p>
          <a:p>
            <a:pPr lvl="1"/>
            <a:r>
              <a:rPr lang="en-US" i="1" dirty="0">
                <a:highlight>
                  <a:srgbClr val="FFFF00"/>
                </a:highlight>
              </a:rPr>
              <a:t>Kurds, Native American tribes</a:t>
            </a:r>
          </a:p>
        </p:txBody>
      </p:sp>
    </p:spTree>
    <p:extLst>
      <p:ext uri="{BB962C8B-B14F-4D97-AF65-F5344CB8AC3E}">
        <p14:creationId xmlns:p14="http://schemas.microsoft.com/office/powerpoint/2010/main" val="95572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lstStyle/>
          <a:p>
            <a:pPr algn="ctr"/>
            <a:r>
              <a:rPr lang="en-US" b="0" dirty="0">
                <a:solidFill>
                  <a:schemeClr val="accent4">
                    <a:lumMod val="60000"/>
                    <a:lumOff val="40000"/>
                  </a:schemeClr>
                </a:solidFill>
                <a:latin typeface="Comic Sans MS"/>
                <a:cs typeface="Comic Sans MS"/>
              </a:rPr>
              <a:t>PHYSICAL BOUNDARIES</a:t>
            </a:r>
          </a:p>
        </p:txBody>
      </p:sp>
      <p:sp>
        <p:nvSpPr>
          <p:cNvPr id="3" name="Content Placeholder 2"/>
          <p:cNvSpPr>
            <a:spLocks noGrp="1"/>
          </p:cNvSpPr>
          <p:nvPr>
            <p:ph idx="1"/>
          </p:nvPr>
        </p:nvSpPr>
        <p:spPr>
          <a:xfrm>
            <a:off x="0" y="1408176"/>
            <a:ext cx="8245250" cy="4625609"/>
          </a:xfrm>
        </p:spPr>
        <p:txBody>
          <a:bodyPr/>
          <a:lstStyle/>
          <a:p>
            <a:pPr algn="ctr">
              <a:buNone/>
            </a:pPr>
            <a:r>
              <a:rPr lang="en-US" b="1" dirty="0">
                <a:solidFill>
                  <a:schemeClr val="bg2">
                    <a:lumMod val="25000"/>
                  </a:schemeClr>
                </a:solidFill>
              </a:rPr>
              <a:t>DESERT</a:t>
            </a:r>
          </a:p>
          <a:p>
            <a:r>
              <a:rPr lang="en-US" dirty="0"/>
              <a:t>Difficult to </a:t>
            </a:r>
            <a:r>
              <a:rPr lang="en-US" dirty="0">
                <a:highlight>
                  <a:srgbClr val="FFFF00"/>
                </a:highlight>
              </a:rPr>
              <a:t>cross</a:t>
            </a:r>
          </a:p>
          <a:p>
            <a:r>
              <a:rPr lang="en-US" dirty="0">
                <a:highlight>
                  <a:srgbClr val="FFFF00"/>
                </a:highlight>
              </a:rPr>
              <a:t>Sparsely inhabited</a:t>
            </a:r>
          </a:p>
          <a:p>
            <a:r>
              <a:rPr lang="en-US" dirty="0"/>
              <a:t>Common in Africa and Asia </a:t>
            </a:r>
          </a:p>
          <a:p>
            <a:endParaRPr lang="en-US" dirty="0"/>
          </a:p>
        </p:txBody>
      </p:sp>
      <p:pic>
        <p:nvPicPr>
          <p:cNvPr id="5" name="Picture 4"/>
          <p:cNvPicPr>
            <a:picLocks noChangeAspect="1"/>
          </p:cNvPicPr>
          <p:nvPr/>
        </p:nvPicPr>
        <p:blipFill>
          <a:blip r:embed="rId2"/>
          <a:stretch>
            <a:fillRect/>
          </a:stretch>
        </p:blipFill>
        <p:spPr>
          <a:xfrm>
            <a:off x="1260250" y="3738694"/>
            <a:ext cx="6985000" cy="3119306"/>
          </a:xfrm>
          <a:prstGeom prst="rect">
            <a:avLst/>
          </a:prstGeom>
        </p:spPr>
      </p:pic>
    </p:spTree>
    <p:extLst>
      <p:ext uri="{BB962C8B-B14F-4D97-AF65-F5344CB8AC3E}">
        <p14:creationId xmlns:p14="http://schemas.microsoft.com/office/powerpoint/2010/main" val="236047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lstStyle/>
          <a:p>
            <a:pPr algn="ctr"/>
            <a:r>
              <a:rPr lang="en-US" b="0" dirty="0">
                <a:solidFill>
                  <a:schemeClr val="accent4">
                    <a:lumMod val="60000"/>
                    <a:lumOff val="40000"/>
                  </a:schemeClr>
                </a:solidFill>
                <a:latin typeface="Comic Sans MS"/>
                <a:cs typeface="Comic Sans MS"/>
              </a:rPr>
              <a:t>PHYSICAL BOUNDARIES</a:t>
            </a:r>
          </a:p>
        </p:txBody>
      </p:sp>
      <p:sp>
        <p:nvSpPr>
          <p:cNvPr id="3" name="Content Placeholder 2"/>
          <p:cNvSpPr>
            <a:spLocks noGrp="1"/>
          </p:cNvSpPr>
          <p:nvPr>
            <p:ph idx="1"/>
          </p:nvPr>
        </p:nvSpPr>
        <p:spPr>
          <a:xfrm>
            <a:off x="4986593" y="1775191"/>
            <a:ext cx="4157407" cy="4625609"/>
          </a:xfrm>
        </p:spPr>
        <p:txBody>
          <a:bodyPr/>
          <a:lstStyle/>
          <a:p>
            <a:pPr>
              <a:buNone/>
            </a:pPr>
            <a:r>
              <a:rPr lang="en-US" b="1" dirty="0">
                <a:solidFill>
                  <a:schemeClr val="bg2">
                    <a:lumMod val="25000"/>
                  </a:schemeClr>
                </a:solidFill>
              </a:rPr>
              <a:t>    WATER</a:t>
            </a:r>
          </a:p>
          <a:p>
            <a:r>
              <a:rPr lang="en-US" dirty="0"/>
              <a:t>Rivers, lakes, oceans</a:t>
            </a:r>
          </a:p>
          <a:p>
            <a:r>
              <a:rPr lang="en-US" dirty="0">
                <a:highlight>
                  <a:srgbClr val="FFFF00"/>
                </a:highlight>
              </a:rPr>
              <a:t>Protection</a:t>
            </a:r>
            <a:r>
              <a:rPr lang="en-US" dirty="0"/>
              <a:t> against attack</a:t>
            </a:r>
          </a:p>
          <a:p>
            <a:r>
              <a:rPr lang="en-US" dirty="0"/>
              <a:t>Disagree over boundaries </a:t>
            </a:r>
            <a:r>
              <a:rPr lang="en-US" dirty="0">
                <a:highlight>
                  <a:srgbClr val="FFFF00"/>
                </a:highlight>
              </a:rPr>
              <a:t>within bodies </a:t>
            </a:r>
            <a:r>
              <a:rPr lang="en-US" dirty="0"/>
              <a:t>of water</a:t>
            </a:r>
          </a:p>
          <a:p>
            <a:endParaRPr lang="en-US" dirty="0"/>
          </a:p>
        </p:txBody>
      </p:sp>
      <p:pic>
        <p:nvPicPr>
          <p:cNvPr id="5" name="Picture 4"/>
          <p:cNvPicPr>
            <a:picLocks noChangeAspect="1"/>
          </p:cNvPicPr>
          <p:nvPr/>
        </p:nvPicPr>
        <p:blipFill>
          <a:blip r:embed="rId2"/>
          <a:stretch>
            <a:fillRect/>
          </a:stretch>
        </p:blipFill>
        <p:spPr>
          <a:xfrm>
            <a:off x="457200" y="1775190"/>
            <a:ext cx="4529393" cy="4625609"/>
          </a:xfrm>
          <a:prstGeom prst="rect">
            <a:avLst/>
          </a:prstGeom>
        </p:spPr>
      </p:pic>
    </p:spTree>
    <p:extLst>
      <p:ext uri="{BB962C8B-B14F-4D97-AF65-F5344CB8AC3E}">
        <p14:creationId xmlns:p14="http://schemas.microsoft.com/office/powerpoint/2010/main" val="30459382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3250" y="736600"/>
            <a:ext cx="7937500" cy="5384800"/>
          </a:xfrm>
          <a:prstGeom prst="rect">
            <a:avLst/>
          </a:prstGeom>
        </p:spPr>
      </p:pic>
    </p:spTree>
    <p:extLst>
      <p:ext uri="{BB962C8B-B14F-4D97-AF65-F5344CB8AC3E}">
        <p14:creationId xmlns:p14="http://schemas.microsoft.com/office/powerpoint/2010/main" val="28731007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417FDA6-B893-44FE-8A86-377034ACD8E5}"/>
              </a:ext>
            </a:extLst>
          </p:cNvPr>
          <p:cNvSpPr>
            <a:spLocks noGrp="1"/>
          </p:cNvSpPr>
          <p:nvPr>
            <p:ph idx="1"/>
          </p:nvPr>
        </p:nvSpPr>
        <p:spPr>
          <a:xfrm>
            <a:off x="457200" y="1702910"/>
            <a:ext cx="8229600" cy="4625609"/>
          </a:xfrm>
        </p:spPr>
        <p:txBody>
          <a:bodyPr>
            <a:normAutofit/>
          </a:bodyPr>
          <a:lstStyle/>
          <a:p>
            <a:pPr lvl="0"/>
            <a:r>
              <a:rPr lang="en-US" b="1" u="sng" dirty="0">
                <a:solidFill>
                  <a:srgbClr val="FF0000"/>
                </a:solidFill>
              </a:rPr>
              <a:t>Political boundary:</a:t>
            </a:r>
            <a:r>
              <a:rPr lang="en-US" b="1" i="1" dirty="0">
                <a:solidFill>
                  <a:srgbClr val="FF0000"/>
                </a:solidFill>
              </a:rPr>
              <a:t> </a:t>
            </a:r>
            <a:r>
              <a:rPr lang="en-US" dirty="0"/>
              <a:t>An </a:t>
            </a:r>
            <a:r>
              <a:rPr lang="en-US" dirty="0">
                <a:highlight>
                  <a:srgbClr val="FFFF00"/>
                </a:highlight>
              </a:rPr>
              <a:t>invisible line </a:t>
            </a:r>
            <a:r>
              <a:rPr lang="en-US" dirty="0"/>
              <a:t>that marks the outer limits of a state’s territory.</a:t>
            </a:r>
            <a:r>
              <a:rPr lang="en-US" b="1" dirty="0"/>
              <a:t> </a:t>
            </a:r>
            <a:endParaRPr lang="en-US" dirty="0"/>
          </a:p>
        </p:txBody>
      </p:sp>
      <p:sp>
        <p:nvSpPr>
          <p:cNvPr id="7" name="Title 6">
            <a:extLst>
              <a:ext uri="{FF2B5EF4-FFF2-40B4-BE49-F238E27FC236}">
                <a16:creationId xmlns:a16="http://schemas.microsoft.com/office/drawing/2014/main" id="{A97B8666-4A0D-40DE-9DC1-2D01BA1438B9}"/>
              </a:ext>
            </a:extLst>
          </p:cNvPr>
          <p:cNvSpPr>
            <a:spLocks noGrp="1"/>
          </p:cNvSpPr>
          <p:nvPr>
            <p:ph type="title"/>
          </p:nvPr>
        </p:nvSpPr>
        <p:spPr/>
        <p:txBody>
          <a:bodyPr/>
          <a:lstStyle/>
          <a:p>
            <a:endParaRPr lang="en-US"/>
          </a:p>
        </p:txBody>
      </p:sp>
      <p:sp>
        <p:nvSpPr>
          <p:cNvPr id="8" name="Title 3">
            <a:extLst>
              <a:ext uri="{FF2B5EF4-FFF2-40B4-BE49-F238E27FC236}">
                <a16:creationId xmlns:a16="http://schemas.microsoft.com/office/drawing/2014/main" id="{1DA1ABAE-33B6-4640-923E-0D9A5824F31E}"/>
              </a:ext>
            </a:extLst>
          </p:cNvPr>
          <p:cNvSpPr txBox="1">
            <a:spLocks/>
          </p:cNvSpPr>
          <p:nvPr/>
        </p:nvSpPr>
        <p:spPr>
          <a:xfrm>
            <a:off x="609600" y="307848"/>
            <a:ext cx="8229600" cy="1252728"/>
          </a:xfrm>
          <a:prstGeom prst="rect">
            <a:avLst/>
          </a:prstGeom>
        </p:spPr>
        <p:style>
          <a:lnRef idx="2">
            <a:schemeClr val="accent2"/>
          </a:lnRef>
          <a:fillRef idx="1">
            <a:schemeClr val="lt1"/>
          </a:fillRef>
          <a:effectRef idx="0">
            <a:schemeClr val="accent2"/>
          </a:effectRef>
          <a:fontRef idx="minor">
            <a:schemeClr val="dk1"/>
          </a:fontRef>
        </p:style>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400"/>
            <a:r>
              <a:rPr lang="en-US" sz="6400" dirty="0">
                <a:solidFill>
                  <a:schemeClr val="accent2">
                    <a:lumMod val="75000"/>
                  </a:schemeClr>
                </a:solidFill>
                <a:latin typeface="Mistral"/>
                <a:cs typeface="Mistral"/>
              </a:rPr>
              <a:t>BOUNDARIES</a:t>
            </a:r>
          </a:p>
        </p:txBody>
      </p:sp>
      <p:pic>
        <p:nvPicPr>
          <p:cNvPr id="2" name="Picture 1">
            <a:extLst>
              <a:ext uri="{FF2B5EF4-FFF2-40B4-BE49-F238E27FC236}">
                <a16:creationId xmlns:a16="http://schemas.microsoft.com/office/drawing/2014/main" id="{83F69771-757B-456C-B07C-C2B379813872}"/>
              </a:ext>
            </a:extLst>
          </p:cNvPr>
          <p:cNvPicPr>
            <a:picLocks noChangeAspect="1"/>
          </p:cNvPicPr>
          <p:nvPr/>
        </p:nvPicPr>
        <p:blipFill>
          <a:blip r:embed="rId2"/>
          <a:stretch>
            <a:fillRect/>
          </a:stretch>
        </p:blipFill>
        <p:spPr>
          <a:xfrm>
            <a:off x="2918977" y="2946400"/>
            <a:ext cx="5920223" cy="3291644"/>
          </a:xfrm>
          <a:prstGeom prst="rect">
            <a:avLst/>
          </a:prstGeom>
        </p:spPr>
      </p:pic>
    </p:spTree>
    <p:extLst>
      <p:ext uri="{BB962C8B-B14F-4D97-AF65-F5344CB8AC3E}">
        <p14:creationId xmlns:p14="http://schemas.microsoft.com/office/powerpoint/2010/main" val="209528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417FDA6-B893-44FE-8A86-377034ACD8E5}"/>
              </a:ext>
            </a:extLst>
          </p:cNvPr>
          <p:cNvSpPr>
            <a:spLocks noGrp="1"/>
          </p:cNvSpPr>
          <p:nvPr>
            <p:ph idx="1"/>
          </p:nvPr>
        </p:nvSpPr>
        <p:spPr>
          <a:xfrm>
            <a:off x="275771" y="1702910"/>
            <a:ext cx="4448629" cy="4625609"/>
          </a:xfrm>
        </p:spPr>
        <p:txBody>
          <a:bodyPr>
            <a:normAutofit/>
          </a:bodyPr>
          <a:lstStyle/>
          <a:p>
            <a:pPr lvl="0"/>
            <a:r>
              <a:rPr lang="en-US" b="1" u="sng" dirty="0">
                <a:solidFill>
                  <a:srgbClr val="FF0000"/>
                </a:solidFill>
              </a:rPr>
              <a:t>GEOMETRIC BOUNDARY: </a:t>
            </a:r>
            <a:r>
              <a:rPr lang="en-US" dirty="0"/>
              <a:t>A boundary created by using </a:t>
            </a:r>
            <a:r>
              <a:rPr lang="en-US" dirty="0">
                <a:highlight>
                  <a:srgbClr val="FFFF00"/>
                </a:highlight>
              </a:rPr>
              <a:t>lines of latitude and longitude </a:t>
            </a:r>
            <a:r>
              <a:rPr lang="en-US" dirty="0"/>
              <a:t>and their associated arcs. </a:t>
            </a:r>
          </a:p>
        </p:txBody>
      </p:sp>
      <p:sp>
        <p:nvSpPr>
          <p:cNvPr id="7" name="Title 6">
            <a:extLst>
              <a:ext uri="{FF2B5EF4-FFF2-40B4-BE49-F238E27FC236}">
                <a16:creationId xmlns:a16="http://schemas.microsoft.com/office/drawing/2014/main" id="{A97B8666-4A0D-40DE-9DC1-2D01BA1438B9}"/>
              </a:ext>
            </a:extLst>
          </p:cNvPr>
          <p:cNvSpPr>
            <a:spLocks noGrp="1"/>
          </p:cNvSpPr>
          <p:nvPr>
            <p:ph type="title"/>
          </p:nvPr>
        </p:nvSpPr>
        <p:spPr/>
        <p:txBody>
          <a:bodyPr/>
          <a:lstStyle/>
          <a:p>
            <a:endParaRPr lang="en-US"/>
          </a:p>
        </p:txBody>
      </p:sp>
      <p:sp>
        <p:nvSpPr>
          <p:cNvPr id="8" name="Title 3">
            <a:extLst>
              <a:ext uri="{FF2B5EF4-FFF2-40B4-BE49-F238E27FC236}">
                <a16:creationId xmlns:a16="http://schemas.microsoft.com/office/drawing/2014/main" id="{1DA1ABAE-33B6-4640-923E-0D9A5824F31E}"/>
              </a:ext>
            </a:extLst>
          </p:cNvPr>
          <p:cNvSpPr txBox="1">
            <a:spLocks/>
          </p:cNvSpPr>
          <p:nvPr/>
        </p:nvSpPr>
        <p:spPr>
          <a:xfrm>
            <a:off x="609600" y="307848"/>
            <a:ext cx="8229600" cy="1252728"/>
          </a:xfrm>
          <a:prstGeom prst="rect">
            <a:avLst/>
          </a:prstGeom>
        </p:spPr>
        <p:style>
          <a:lnRef idx="2">
            <a:schemeClr val="accent2"/>
          </a:lnRef>
          <a:fillRef idx="1">
            <a:schemeClr val="lt1"/>
          </a:fillRef>
          <a:effectRef idx="0">
            <a:schemeClr val="accent2"/>
          </a:effectRef>
          <a:fontRef idx="minor">
            <a:schemeClr val="dk1"/>
          </a:fontRef>
        </p:style>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400"/>
            <a:r>
              <a:rPr lang="en-US" sz="6400" dirty="0">
                <a:solidFill>
                  <a:schemeClr val="accent2">
                    <a:lumMod val="75000"/>
                  </a:schemeClr>
                </a:solidFill>
                <a:latin typeface="Mistral"/>
                <a:cs typeface="Mistral"/>
              </a:rPr>
              <a:t>BOUNDARIES</a:t>
            </a:r>
          </a:p>
        </p:txBody>
      </p:sp>
      <p:pic>
        <p:nvPicPr>
          <p:cNvPr id="6" name="Picture 5">
            <a:extLst>
              <a:ext uri="{FF2B5EF4-FFF2-40B4-BE49-F238E27FC236}">
                <a16:creationId xmlns:a16="http://schemas.microsoft.com/office/drawing/2014/main" id="{04FA1898-238B-461E-987F-79D13F0AEA10}"/>
              </a:ext>
            </a:extLst>
          </p:cNvPr>
          <p:cNvPicPr>
            <a:picLocks noChangeAspect="1"/>
          </p:cNvPicPr>
          <p:nvPr/>
        </p:nvPicPr>
        <p:blipFill>
          <a:blip r:embed="rId2"/>
          <a:stretch>
            <a:fillRect/>
          </a:stretch>
        </p:blipFill>
        <p:spPr>
          <a:xfrm>
            <a:off x="4617797" y="1717424"/>
            <a:ext cx="4221403" cy="4553328"/>
          </a:xfrm>
          <a:prstGeom prst="rect">
            <a:avLst/>
          </a:prstGeom>
        </p:spPr>
      </p:pic>
    </p:spTree>
    <p:extLst>
      <p:ext uri="{BB962C8B-B14F-4D97-AF65-F5344CB8AC3E}">
        <p14:creationId xmlns:p14="http://schemas.microsoft.com/office/powerpoint/2010/main" val="246738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2560"/>
            <a:ext cx="8700587" cy="6525440"/>
          </a:xfrm>
          <a:prstGeom prst="rect">
            <a:avLst/>
          </a:prstGeom>
        </p:spPr>
      </p:pic>
    </p:spTree>
    <p:extLst>
      <p:ext uri="{BB962C8B-B14F-4D97-AF65-F5344CB8AC3E}">
        <p14:creationId xmlns:p14="http://schemas.microsoft.com/office/powerpoint/2010/main" val="17339580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BF580-6681-4710-A3E3-AEDDCD5386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BFC737-5190-44E6-960A-B176EAA01E9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5D6F8CE-91A2-4C32-86E2-FCAB5524F48A}"/>
              </a:ext>
            </a:extLst>
          </p:cNvPr>
          <p:cNvPicPr>
            <a:picLocks noChangeAspect="1"/>
          </p:cNvPicPr>
          <p:nvPr/>
        </p:nvPicPr>
        <p:blipFill>
          <a:blip r:embed="rId2"/>
          <a:stretch>
            <a:fillRect/>
          </a:stretch>
        </p:blipFill>
        <p:spPr>
          <a:xfrm>
            <a:off x="457199" y="457200"/>
            <a:ext cx="7978637" cy="5943600"/>
          </a:xfrm>
          <a:prstGeom prst="rect">
            <a:avLst/>
          </a:prstGeom>
        </p:spPr>
      </p:pic>
    </p:spTree>
    <p:extLst>
      <p:ext uri="{BB962C8B-B14F-4D97-AF65-F5344CB8AC3E}">
        <p14:creationId xmlns:p14="http://schemas.microsoft.com/office/powerpoint/2010/main" val="19395990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417FDA6-B893-44FE-8A86-377034ACD8E5}"/>
              </a:ext>
            </a:extLst>
          </p:cNvPr>
          <p:cNvSpPr>
            <a:spLocks noGrp="1"/>
          </p:cNvSpPr>
          <p:nvPr>
            <p:ph idx="1"/>
          </p:nvPr>
        </p:nvSpPr>
        <p:spPr>
          <a:xfrm>
            <a:off x="116114" y="1702910"/>
            <a:ext cx="8570686" cy="4625609"/>
          </a:xfrm>
        </p:spPr>
        <p:txBody>
          <a:bodyPr>
            <a:normAutofit/>
          </a:bodyPr>
          <a:lstStyle/>
          <a:p>
            <a:r>
              <a:rPr lang="en-US" b="1" u="sng" dirty="0">
                <a:solidFill>
                  <a:srgbClr val="FF0000"/>
                </a:solidFill>
              </a:rPr>
              <a:t>CULTURAL BOUNDARY (ethnographic): </a:t>
            </a:r>
            <a:r>
              <a:rPr lang="en-US" dirty="0"/>
              <a:t>follow the distribution of </a:t>
            </a:r>
            <a:r>
              <a:rPr lang="en-US" dirty="0">
                <a:highlight>
                  <a:srgbClr val="FFFF00"/>
                </a:highlight>
              </a:rPr>
              <a:t>cultural characteristics </a:t>
            </a:r>
          </a:p>
          <a:p>
            <a:pPr lvl="0"/>
            <a:endParaRPr lang="en-US" dirty="0"/>
          </a:p>
        </p:txBody>
      </p:sp>
      <p:sp>
        <p:nvSpPr>
          <p:cNvPr id="7" name="Title 6">
            <a:extLst>
              <a:ext uri="{FF2B5EF4-FFF2-40B4-BE49-F238E27FC236}">
                <a16:creationId xmlns:a16="http://schemas.microsoft.com/office/drawing/2014/main" id="{A97B8666-4A0D-40DE-9DC1-2D01BA1438B9}"/>
              </a:ext>
            </a:extLst>
          </p:cNvPr>
          <p:cNvSpPr>
            <a:spLocks noGrp="1"/>
          </p:cNvSpPr>
          <p:nvPr>
            <p:ph type="title"/>
          </p:nvPr>
        </p:nvSpPr>
        <p:spPr/>
        <p:txBody>
          <a:bodyPr/>
          <a:lstStyle/>
          <a:p>
            <a:endParaRPr lang="en-US"/>
          </a:p>
        </p:txBody>
      </p:sp>
      <p:sp>
        <p:nvSpPr>
          <p:cNvPr id="8" name="Title 3">
            <a:extLst>
              <a:ext uri="{FF2B5EF4-FFF2-40B4-BE49-F238E27FC236}">
                <a16:creationId xmlns:a16="http://schemas.microsoft.com/office/drawing/2014/main" id="{1DA1ABAE-33B6-4640-923E-0D9A5824F31E}"/>
              </a:ext>
            </a:extLst>
          </p:cNvPr>
          <p:cNvSpPr txBox="1">
            <a:spLocks/>
          </p:cNvSpPr>
          <p:nvPr/>
        </p:nvSpPr>
        <p:spPr>
          <a:xfrm>
            <a:off x="609600" y="307848"/>
            <a:ext cx="8229600" cy="1252728"/>
          </a:xfrm>
          <a:prstGeom prst="rect">
            <a:avLst/>
          </a:prstGeom>
        </p:spPr>
        <p:style>
          <a:lnRef idx="2">
            <a:schemeClr val="accent2"/>
          </a:lnRef>
          <a:fillRef idx="1">
            <a:schemeClr val="lt1"/>
          </a:fillRef>
          <a:effectRef idx="0">
            <a:schemeClr val="accent2"/>
          </a:effectRef>
          <a:fontRef idx="minor">
            <a:schemeClr val="dk1"/>
          </a:fontRef>
        </p:style>
        <p:txBody>
          <a:bodyPr vert="horz" lIns="91440" rIns="45720" rtlCol="0" anchor="ctr">
            <a:norm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400"/>
            <a:r>
              <a:rPr lang="en-US" sz="6400" dirty="0">
                <a:solidFill>
                  <a:schemeClr val="accent2">
                    <a:lumMod val="75000"/>
                  </a:schemeClr>
                </a:solidFill>
                <a:latin typeface="Mistral"/>
                <a:cs typeface="Mistral"/>
              </a:rPr>
              <a:t>BOUNDARIES</a:t>
            </a:r>
          </a:p>
        </p:txBody>
      </p:sp>
      <p:pic>
        <p:nvPicPr>
          <p:cNvPr id="3" name="Picture 2">
            <a:extLst>
              <a:ext uri="{FF2B5EF4-FFF2-40B4-BE49-F238E27FC236}">
                <a16:creationId xmlns:a16="http://schemas.microsoft.com/office/drawing/2014/main" id="{48F2C003-0158-4726-8CF5-7B9C232811D9}"/>
              </a:ext>
            </a:extLst>
          </p:cNvPr>
          <p:cNvPicPr>
            <a:picLocks noChangeAspect="1"/>
          </p:cNvPicPr>
          <p:nvPr/>
        </p:nvPicPr>
        <p:blipFill>
          <a:blip r:embed="rId2"/>
          <a:stretch>
            <a:fillRect/>
          </a:stretch>
        </p:blipFill>
        <p:spPr>
          <a:xfrm>
            <a:off x="348343" y="3295324"/>
            <a:ext cx="4107543" cy="3254828"/>
          </a:xfrm>
          <a:prstGeom prst="rect">
            <a:avLst/>
          </a:prstGeom>
        </p:spPr>
      </p:pic>
      <p:pic>
        <p:nvPicPr>
          <p:cNvPr id="4" name="Picture 3">
            <a:extLst>
              <a:ext uri="{FF2B5EF4-FFF2-40B4-BE49-F238E27FC236}">
                <a16:creationId xmlns:a16="http://schemas.microsoft.com/office/drawing/2014/main" id="{8F01FDA9-A862-4E57-A4FF-80A8AEC5F41D}"/>
              </a:ext>
            </a:extLst>
          </p:cNvPr>
          <p:cNvPicPr>
            <a:picLocks noChangeAspect="1"/>
          </p:cNvPicPr>
          <p:nvPr/>
        </p:nvPicPr>
        <p:blipFill>
          <a:blip r:embed="rId3"/>
          <a:stretch>
            <a:fillRect/>
          </a:stretch>
        </p:blipFill>
        <p:spPr>
          <a:xfrm>
            <a:off x="4572000" y="3295324"/>
            <a:ext cx="4644171" cy="3096114"/>
          </a:xfrm>
          <a:prstGeom prst="rect">
            <a:avLst/>
          </a:prstGeom>
        </p:spPr>
      </p:pic>
    </p:spTree>
    <p:extLst>
      <p:ext uri="{BB962C8B-B14F-4D97-AF65-F5344CB8AC3E}">
        <p14:creationId xmlns:p14="http://schemas.microsoft.com/office/powerpoint/2010/main" val="381022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lstStyle/>
          <a:p>
            <a:pPr algn="ctr"/>
            <a:r>
              <a:rPr lang="en-US" b="0" dirty="0">
                <a:solidFill>
                  <a:schemeClr val="accent4">
                    <a:lumMod val="60000"/>
                    <a:lumOff val="40000"/>
                  </a:schemeClr>
                </a:solidFill>
                <a:latin typeface="Comic Sans MS"/>
                <a:cs typeface="Comic Sans MS"/>
              </a:rPr>
              <a:t>CULTURAL BOUNDARIES</a:t>
            </a:r>
          </a:p>
        </p:txBody>
      </p:sp>
      <p:sp>
        <p:nvSpPr>
          <p:cNvPr id="3" name="Content Placeholder 2"/>
          <p:cNvSpPr>
            <a:spLocks noGrp="1"/>
          </p:cNvSpPr>
          <p:nvPr>
            <p:ph idx="1"/>
          </p:nvPr>
        </p:nvSpPr>
        <p:spPr>
          <a:xfrm>
            <a:off x="343073" y="1775191"/>
            <a:ext cx="4426098" cy="4625609"/>
          </a:xfrm>
        </p:spPr>
        <p:txBody>
          <a:bodyPr/>
          <a:lstStyle/>
          <a:p>
            <a:pPr>
              <a:buNone/>
            </a:pPr>
            <a:r>
              <a:rPr lang="en-US" b="1" dirty="0">
                <a:solidFill>
                  <a:schemeClr val="bg2">
                    <a:lumMod val="25000"/>
                  </a:schemeClr>
                </a:solidFill>
              </a:rPr>
              <a:t>RELIGIOUS</a:t>
            </a:r>
          </a:p>
          <a:p>
            <a:r>
              <a:rPr lang="en-US" dirty="0"/>
              <a:t>Religion is used to draw the boundary line</a:t>
            </a:r>
          </a:p>
          <a:p>
            <a:endParaRPr lang="en-US" dirty="0"/>
          </a:p>
          <a:p>
            <a:r>
              <a:rPr lang="en-US" dirty="0"/>
              <a:t>Examples: </a:t>
            </a:r>
            <a:r>
              <a:rPr lang="en-US" dirty="0">
                <a:highlight>
                  <a:srgbClr val="FFFF00"/>
                </a:highlight>
              </a:rPr>
              <a:t>India &amp; Pakistan, Northern Ireland</a:t>
            </a:r>
          </a:p>
        </p:txBody>
      </p:sp>
      <p:pic>
        <p:nvPicPr>
          <p:cNvPr id="5" name="Picture 4"/>
          <p:cNvPicPr>
            <a:picLocks noChangeAspect="1"/>
          </p:cNvPicPr>
          <p:nvPr/>
        </p:nvPicPr>
        <p:blipFill>
          <a:blip r:embed="rId2"/>
          <a:stretch>
            <a:fillRect/>
          </a:stretch>
        </p:blipFill>
        <p:spPr>
          <a:xfrm>
            <a:off x="5017573" y="1475353"/>
            <a:ext cx="3669227" cy="5382647"/>
          </a:xfrm>
          <a:prstGeom prst="rect">
            <a:avLst/>
          </a:prstGeom>
        </p:spPr>
      </p:pic>
    </p:spTree>
    <p:extLst>
      <p:ext uri="{BB962C8B-B14F-4D97-AF65-F5344CB8AC3E}">
        <p14:creationId xmlns:p14="http://schemas.microsoft.com/office/powerpoint/2010/main" val="233194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42214" y="689763"/>
            <a:ext cx="4538154" cy="5301389"/>
          </a:xfrm>
          <a:prstGeom prst="rect">
            <a:avLst/>
          </a:prstGeom>
        </p:spPr>
      </p:pic>
    </p:spTree>
    <p:extLst>
      <p:ext uri="{BB962C8B-B14F-4D97-AF65-F5344CB8AC3E}">
        <p14:creationId xmlns:p14="http://schemas.microsoft.com/office/powerpoint/2010/main" val="3842680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EA828-6513-4BF4-AFA1-BB21403700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367ECA-5DB7-4A4E-B82B-BBA81F58071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52C3D7E-6467-4C4A-8689-C7A80750D230}"/>
              </a:ext>
            </a:extLst>
          </p:cNvPr>
          <p:cNvPicPr>
            <a:picLocks noChangeAspect="1"/>
          </p:cNvPicPr>
          <p:nvPr/>
        </p:nvPicPr>
        <p:blipFill>
          <a:blip r:embed="rId2"/>
          <a:stretch>
            <a:fillRect/>
          </a:stretch>
        </p:blipFill>
        <p:spPr>
          <a:xfrm>
            <a:off x="348342" y="780142"/>
            <a:ext cx="8795657" cy="4537280"/>
          </a:xfrm>
          <a:prstGeom prst="rect">
            <a:avLst/>
          </a:prstGeom>
        </p:spPr>
      </p:pic>
    </p:spTree>
    <p:extLst>
      <p:ext uri="{BB962C8B-B14F-4D97-AF65-F5344CB8AC3E}">
        <p14:creationId xmlns:p14="http://schemas.microsoft.com/office/powerpoint/2010/main" val="21015724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lstStyle/>
          <a:p>
            <a:pPr algn="ctr"/>
            <a:r>
              <a:rPr lang="en-US" b="0" dirty="0">
                <a:solidFill>
                  <a:schemeClr val="accent4">
                    <a:lumMod val="60000"/>
                    <a:lumOff val="40000"/>
                  </a:schemeClr>
                </a:solidFill>
                <a:latin typeface="Comic Sans MS"/>
                <a:cs typeface="Comic Sans MS"/>
              </a:rPr>
              <a:t>CULTURAL BOUNDARIES</a:t>
            </a:r>
          </a:p>
        </p:txBody>
      </p:sp>
      <p:sp>
        <p:nvSpPr>
          <p:cNvPr id="3" name="Content Placeholder 2"/>
          <p:cNvSpPr>
            <a:spLocks noGrp="1"/>
          </p:cNvSpPr>
          <p:nvPr>
            <p:ph idx="1"/>
          </p:nvPr>
        </p:nvSpPr>
        <p:spPr>
          <a:xfrm>
            <a:off x="4417737" y="1775191"/>
            <a:ext cx="4726263" cy="4625609"/>
          </a:xfrm>
        </p:spPr>
        <p:txBody>
          <a:bodyPr/>
          <a:lstStyle/>
          <a:p>
            <a:pPr>
              <a:buNone/>
            </a:pPr>
            <a:r>
              <a:rPr lang="en-US" b="1" dirty="0">
                <a:solidFill>
                  <a:schemeClr val="bg2">
                    <a:lumMod val="25000"/>
                  </a:schemeClr>
                </a:solidFill>
              </a:rPr>
              <a:t>LANGUAGE</a:t>
            </a:r>
          </a:p>
          <a:p>
            <a:r>
              <a:rPr lang="en-US" dirty="0"/>
              <a:t>Helps distinguish nationalities, most used in Europe</a:t>
            </a:r>
          </a:p>
          <a:p>
            <a:endParaRPr lang="en-US" dirty="0"/>
          </a:p>
          <a:p>
            <a:r>
              <a:rPr lang="en-US" dirty="0"/>
              <a:t>Examples: </a:t>
            </a:r>
            <a:r>
              <a:rPr lang="en-US" dirty="0">
                <a:highlight>
                  <a:srgbClr val="FFFF00"/>
                </a:highlight>
              </a:rPr>
              <a:t>France, Germany, Italy  </a:t>
            </a:r>
          </a:p>
        </p:txBody>
      </p:sp>
      <p:pic>
        <p:nvPicPr>
          <p:cNvPr id="6" name="Picture 5"/>
          <p:cNvPicPr>
            <a:picLocks noChangeAspect="1"/>
          </p:cNvPicPr>
          <p:nvPr/>
        </p:nvPicPr>
        <p:blipFill>
          <a:blip r:embed="rId2"/>
          <a:stretch>
            <a:fillRect/>
          </a:stretch>
        </p:blipFill>
        <p:spPr>
          <a:xfrm>
            <a:off x="-1" y="1587500"/>
            <a:ext cx="4417737" cy="4813300"/>
          </a:xfrm>
          <a:prstGeom prst="rect">
            <a:avLst/>
          </a:prstGeom>
        </p:spPr>
      </p:pic>
    </p:spTree>
    <p:extLst>
      <p:ext uri="{BB962C8B-B14F-4D97-AF65-F5344CB8AC3E}">
        <p14:creationId xmlns:p14="http://schemas.microsoft.com/office/powerpoint/2010/main" val="5108834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en-US" sz="6400" dirty="0">
                <a:solidFill>
                  <a:schemeClr val="accent2">
                    <a:lumMod val="75000"/>
                  </a:schemeClr>
                </a:solidFill>
                <a:latin typeface="Mistral"/>
                <a:cs typeface="Mistral"/>
              </a:rPr>
              <a:t>BOUNDARIES</a:t>
            </a:r>
          </a:p>
        </p:txBody>
      </p:sp>
      <p:sp>
        <p:nvSpPr>
          <p:cNvPr id="8" name="Content Placeholder 7">
            <a:extLst>
              <a:ext uri="{FF2B5EF4-FFF2-40B4-BE49-F238E27FC236}">
                <a16:creationId xmlns:a16="http://schemas.microsoft.com/office/drawing/2014/main" id="{FFACEF84-E8B5-4831-A08D-7D21A8B7A92D}"/>
              </a:ext>
            </a:extLst>
          </p:cNvPr>
          <p:cNvSpPr>
            <a:spLocks noGrp="1"/>
          </p:cNvSpPr>
          <p:nvPr>
            <p:ph idx="1"/>
          </p:nvPr>
        </p:nvSpPr>
        <p:spPr>
          <a:xfrm>
            <a:off x="130629" y="1775191"/>
            <a:ext cx="5660571" cy="4625609"/>
          </a:xfrm>
        </p:spPr>
        <p:txBody>
          <a:bodyPr/>
          <a:lstStyle/>
          <a:p>
            <a:r>
              <a:rPr lang="en-US" b="1" u="sng" dirty="0">
                <a:solidFill>
                  <a:schemeClr val="bg2">
                    <a:lumMod val="50000"/>
                  </a:schemeClr>
                </a:solidFill>
              </a:rPr>
              <a:t>DEMARCATION</a:t>
            </a:r>
            <a:r>
              <a:rPr lang="en-US" dirty="0"/>
              <a:t> = Boundary is </a:t>
            </a:r>
            <a:r>
              <a:rPr lang="en-US" dirty="0">
                <a:highlight>
                  <a:srgbClr val="FFFF00"/>
                </a:highlight>
              </a:rPr>
              <a:t>marked on the ground</a:t>
            </a:r>
          </a:p>
          <a:p>
            <a:pPr>
              <a:buFont typeface="Arial"/>
              <a:buChar char="•"/>
            </a:pPr>
            <a:r>
              <a:rPr lang="en-US" dirty="0"/>
              <a:t>Engineers and construction workers involved</a:t>
            </a:r>
          </a:p>
          <a:p>
            <a:pPr>
              <a:buFont typeface="Arial"/>
              <a:buChar char="•"/>
            </a:pPr>
            <a:r>
              <a:rPr lang="en-US" dirty="0">
                <a:highlight>
                  <a:srgbClr val="FFFF00"/>
                </a:highlight>
              </a:rPr>
              <a:t>Stone pillars, walls, </a:t>
            </a:r>
            <a:r>
              <a:rPr lang="en-US" dirty="0" err="1">
                <a:highlight>
                  <a:srgbClr val="FFFF00"/>
                </a:highlight>
              </a:rPr>
              <a:t>etc</a:t>
            </a:r>
            <a:endParaRPr lang="en-US" dirty="0">
              <a:highlight>
                <a:srgbClr val="FFFF00"/>
              </a:highlight>
            </a:endParaRPr>
          </a:p>
          <a:p>
            <a:endParaRPr lang="en-US" dirty="0"/>
          </a:p>
        </p:txBody>
      </p:sp>
      <p:pic>
        <p:nvPicPr>
          <p:cNvPr id="6" name="Picture 5"/>
          <p:cNvPicPr>
            <a:picLocks noChangeAspect="1"/>
          </p:cNvPicPr>
          <p:nvPr/>
        </p:nvPicPr>
        <p:blipFill>
          <a:blip r:embed="rId2"/>
          <a:stretch>
            <a:fillRect/>
          </a:stretch>
        </p:blipFill>
        <p:spPr>
          <a:xfrm>
            <a:off x="5791200" y="2183786"/>
            <a:ext cx="2794000" cy="31348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4000" y="215900"/>
            <a:ext cx="9652000" cy="642620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12-20 at 12.41.13 PM.png"/>
          <p:cNvPicPr>
            <a:picLocks noChangeAspect="1"/>
          </p:cNvPicPr>
          <p:nvPr/>
        </p:nvPicPr>
        <p:blipFill>
          <a:blip r:embed="rId2"/>
          <a:srcRect l="-27761" r="-27761"/>
          <a:stretch>
            <a:fillRect/>
          </a:stretch>
        </p:blipFill>
        <p:spPr>
          <a:xfrm>
            <a:off x="-376158" y="484093"/>
            <a:ext cx="10285554" cy="5642069"/>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13A7EC-8B30-48B4-8232-BF6F6F753A31}"/>
              </a:ext>
            </a:extLst>
          </p:cNvPr>
          <p:cNvPicPr>
            <a:picLocks noChangeAspect="1"/>
          </p:cNvPicPr>
          <p:nvPr/>
        </p:nvPicPr>
        <p:blipFill>
          <a:blip r:embed="rId2"/>
          <a:stretch>
            <a:fillRect/>
          </a:stretch>
        </p:blipFill>
        <p:spPr>
          <a:xfrm>
            <a:off x="190500" y="52387"/>
            <a:ext cx="8763000" cy="6753225"/>
          </a:xfrm>
          <a:prstGeom prst="rect">
            <a:avLst/>
          </a:prstGeom>
        </p:spPr>
      </p:pic>
    </p:spTree>
    <p:extLst>
      <p:ext uri="{BB962C8B-B14F-4D97-AF65-F5344CB8AC3E}">
        <p14:creationId xmlns:p14="http://schemas.microsoft.com/office/powerpoint/2010/main" val="15871323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en-US" sz="6400" dirty="0">
                <a:solidFill>
                  <a:schemeClr val="accent2">
                    <a:lumMod val="75000"/>
                  </a:schemeClr>
                </a:solidFill>
                <a:latin typeface="Mistral"/>
                <a:cs typeface="Mistral"/>
              </a:rPr>
              <a:t>BOUNDARIES</a:t>
            </a:r>
          </a:p>
        </p:txBody>
      </p:sp>
      <p:sp>
        <p:nvSpPr>
          <p:cNvPr id="8" name="Content Placeholder 7">
            <a:extLst>
              <a:ext uri="{FF2B5EF4-FFF2-40B4-BE49-F238E27FC236}">
                <a16:creationId xmlns:a16="http://schemas.microsoft.com/office/drawing/2014/main" id="{FFACEF84-E8B5-4831-A08D-7D21A8B7A92D}"/>
              </a:ext>
            </a:extLst>
          </p:cNvPr>
          <p:cNvSpPr>
            <a:spLocks noGrp="1"/>
          </p:cNvSpPr>
          <p:nvPr>
            <p:ph idx="1"/>
          </p:nvPr>
        </p:nvSpPr>
        <p:spPr>
          <a:xfrm>
            <a:off x="130629" y="1775191"/>
            <a:ext cx="8556171" cy="4625609"/>
          </a:xfrm>
        </p:spPr>
        <p:txBody>
          <a:bodyPr/>
          <a:lstStyle/>
          <a:p>
            <a:r>
              <a:rPr lang="en-US" b="1" u="sng" dirty="0">
                <a:solidFill>
                  <a:schemeClr val="bg2">
                    <a:lumMod val="50000"/>
                  </a:schemeClr>
                </a:solidFill>
              </a:rPr>
              <a:t>FORTIFIED</a:t>
            </a:r>
            <a:r>
              <a:rPr lang="en-US" dirty="0"/>
              <a:t> = When a state </a:t>
            </a:r>
            <a:r>
              <a:rPr lang="en-US" dirty="0">
                <a:highlight>
                  <a:srgbClr val="FFFF00"/>
                </a:highlight>
              </a:rPr>
              <a:t>creates a wall</a:t>
            </a:r>
            <a:r>
              <a:rPr lang="en-US" dirty="0"/>
              <a:t> or physical boundary</a:t>
            </a:r>
          </a:p>
        </p:txBody>
      </p:sp>
      <p:pic>
        <p:nvPicPr>
          <p:cNvPr id="2" name="Picture 1">
            <a:extLst>
              <a:ext uri="{FF2B5EF4-FFF2-40B4-BE49-F238E27FC236}">
                <a16:creationId xmlns:a16="http://schemas.microsoft.com/office/drawing/2014/main" id="{A310579D-FDF9-4E9E-B646-E2D4D42884BC}"/>
              </a:ext>
            </a:extLst>
          </p:cNvPr>
          <p:cNvPicPr>
            <a:picLocks noChangeAspect="1"/>
          </p:cNvPicPr>
          <p:nvPr/>
        </p:nvPicPr>
        <p:blipFill>
          <a:blip r:embed="rId2"/>
          <a:stretch>
            <a:fillRect/>
          </a:stretch>
        </p:blipFill>
        <p:spPr>
          <a:xfrm>
            <a:off x="1509486" y="3210560"/>
            <a:ext cx="6096000" cy="3190240"/>
          </a:xfrm>
          <a:prstGeom prst="rect">
            <a:avLst/>
          </a:prstGeom>
        </p:spPr>
      </p:pic>
    </p:spTree>
    <p:extLst>
      <p:ext uri="{BB962C8B-B14F-4D97-AF65-F5344CB8AC3E}">
        <p14:creationId xmlns:p14="http://schemas.microsoft.com/office/powerpoint/2010/main" val="245404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8D473-D2A2-4B6B-B5AA-FCB15F340602}"/>
              </a:ext>
            </a:extLst>
          </p:cNvPr>
          <p:cNvSpPr>
            <a:spLocks noGrp="1"/>
          </p:cNvSpPr>
          <p:nvPr>
            <p:ph type="title" idx="4294967295"/>
          </p:nvPr>
        </p:nvSpPr>
        <p:spPr>
          <a:xfrm>
            <a:off x="0" y="155575"/>
            <a:ext cx="8229600" cy="1252538"/>
          </a:xfrm>
        </p:spPr>
        <p:txBody>
          <a:bodyPr/>
          <a:lstStyle/>
          <a:p>
            <a:r>
              <a:rPr lang="en-US" dirty="0"/>
              <a:t>Egypt/Israel </a:t>
            </a:r>
          </a:p>
        </p:txBody>
      </p:sp>
      <p:pic>
        <p:nvPicPr>
          <p:cNvPr id="4" name="Picture 3">
            <a:extLst>
              <a:ext uri="{FF2B5EF4-FFF2-40B4-BE49-F238E27FC236}">
                <a16:creationId xmlns:a16="http://schemas.microsoft.com/office/drawing/2014/main" id="{A0A5D431-E458-4298-9EAC-3C112918AE81}"/>
              </a:ext>
            </a:extLst>
          </p:cNvPr>
          <p:cNvPicPr>
            <a:picLocks noChangeAspect="1"/>
          </p:cNvPicPr>
          <p:nvPr/>
        </p:nvPicPr>
        <p:blipFill>
          <a:blip r:embed="rId2"/>
          <a:stretch>
            <a:fillRect/>
          </a:stretch>
        </p:blipFill>
        <p:spPr>
          <a:xfrm>
            <a:off x="457200" y="1251857"/>
            <a:ext cx="8011886" cy="5341257"/>
          </a:xfrm>
          <a:prstGeom prst="rect">
            <a:avLst/>
          </a:prstGeom>
        </p:spPr>
      </p:pic>
    </p:spTree>
    <p:extLst>
      <p:ext uri="{BB962C8B-B14F-4D97-AF65-F5344CB8AC3E}">
        <p14:creationId xmlns:p14="http://schemas.microsoft.com/office/powerpoint/2010/main" val="33960435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125FF8-9F94-4465-A7EB-3ECD6A915C0D}"/>
              </a:ext>
            </a:extLst>
          </p:cNvPr>
          <p:cNvPicPr>
            <a:picLocks noChangeAspect="1"/>
          </p:cNvPicPr>
          <p:nvPr/>
        </p:nvPicPr>
        <p:blipFill>
          <a:blip r:embed="rId2"/>
          <a:stretch>
            <a:fillRect/>
          </a:stretch>
        </p:blipFill>
        <p:spPr>
          <a:xfrm>
            <a:off x="178254" y="400730"/>
            <a:ext cx="6587055" cy="4055156"/>
          </a:xfrm>
          <a:prstGeom prst="rect">
            <a:avLst/>
          </a:prstGeom>
        </p:spPr>
      </p:pic>
      <p:pic>
        <p:nvPicPr>
          <p:cNvPr id="3" name="Picture 2">
            <a:extLst>
              <a:ext uri="{FF2B5EF4-FFF2-40B4-BE49-F238E27FC236}">
                <a16:creationId xmlns:a16="http://schemas.microsoft.com/office/drawing/2014/main" id="{610AF0B6-27DD-4B85-8C9F-0E380B61E9C6}"/>
              </a:ext>
            </a:extLst>
          </p:cNvPr>
          <p:cNvPicPr>
            <a:picLocks noChangeAspect="1"/>
          </p:cNvPicPr>
          <p:nvPr/>
        </p:nvPicPr>
        <p:blipFill>
          <a:blip r:embed="rId3"/>
          <a:stretch>
            <a:fillRect/>
          </a:stretch>
        </p:blipFill>
        <p:spPr>
          <a:xfrm>
            <a:off x="5403396" y="3694112"/>
            <a:ext cx="3562350" cy="2924175"/>
          </a:xfrm>
          <a:prstGeom prst="rect">
            <a:avLst/>
          </a:prstGeom>
        </p:spPr>
      </p:pic>
    </p:spTree>
    <p:extLst>
      <p:ext uri="{BB962C8B-B14F-4D97-AF65-F5344CB8AC3E}">
        <p14:creationId xmlns:p14="http://schemas.microsoft.com/office/powerpoint/2010/main" val="32280890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711A-5075-4D0B-A4D8-7F3DFBF857E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3AD3E2-6E9D-46E8-AE3B-92802AAF331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11C16C6-C7C8-4A61-98FA-7F44F2C40C40}"/>
              </a:ext>
            </a:extLst>
          </p:cNvPr>
          <p:cNvPicPr>
            <a:picLocks noChangeAspect="1"/>
          </p:cNvPicPr>
          <p:nvPr/>
        </p:nvPicPr>
        <p:blipFill>
          <a:blip r:embed="rId2"/>
          <a:stretch>
            <a:fillRect/>
          </a:stretch>
        </p:blipFill>
        <p:spPr>
          <a:xfrm>
            <a:off x="1238250" y="104775"/>
            <a:ext cx="6667500" cy="6648450"/>
          </a:xfrm>
          <a:prstGeom prst="rect">
            <a:avLst/>
          </a:prstGeom>
        </p:spPr>
      </p:pic>
    </p:spTree>
    <p:extLst>
      <p:ext uri="{BB962C8B-B14F-4D97-AF65-F5344CB8AC3E}">
        <p14:creationId xmlns:p14="http://schemas.microsoft.com/office/powerpoint/2010/main" val="21699516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896FC-D137-4410-9239-9F2ED16990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275FA5-FCFC-4AEB-9A9C-3AD42FFD287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891D0F1-0B23-41F4-BBF9-3B61FF8D6894}"/>
              </a:ext>
            </a:extLst>
          </p:cNvPr>
          <p:cNvPicPr>
            <a:picLocks noChangeAspect="1"/>
          </p:cNvPicPr>
          <p:nvPr/>
        </p:nvPicPr>
        <p:blipFill>
          <a:blip r:embed="rId2"/>
          <a:stretch>
            <a:fillRect/>
          </a:stretch>
        </p:blipFill>
        <p:spPr>
          <a:xfrm>
            <a:off x="0" y="457200"/>
            <a:ext cx="9089680" cy="5109027"/>
          </a:xfrm>
          <a:prstGeom prst="rect">
            <a:avLst/>
          </a:prstGeom>
        </p:spPr>
      </p:pic>
    </p:spTree>
    <p:extLst>
      <p:ext uri="{BB962C8B-B14F-4D97-AF65-F5344CB8AC3E}">
        <p14:creationId xmlns:p14="http://schemas.microsoft.com/office/powerpoint/2010/main" val="334675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21992"/>
            <a:ext cx="7556313" cy="813391"/>
          </a:xfrm>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a:solidFill>
                  <a:schemeClr val="accent3"/>
                </a:solidFill>
              </a:rPr>
              <a:t>State vs. Nation</a:t>
            </a:r>
          </a:p>
        </p:txBody>
      </p:sp>
      <p:sp>
        <p:nvSpPr>
          <p:cNvPr id="3" name="Content Placeholder 2"/>
          <p:cNvSpPr>
            <a:spLocks noGrp="1"/>
          </p:cNvSpPr>
          <p:nvPr>
            <p:ph idx="1"/>
          </p:nvPr>
        </p:nvSpPr>
        <p:spPr>
          <a:xfrm>
            <a:off x="1" y="1867220"/>
            <a:ext cx="4572000" cy="4794837"/>
          </a:xfrm>
        </p:spPr>
        <p:style>
          <a:lnRef idx="2">
            <a:schemeClr val="accent2"/>
          </a:lnRef>
          <a:fillRef idx="1">
            <a:schemeClr val="lt1"/>
          </a:fillRef>
          <a:effectRef idx="0">
            <a:schemeClr val="accent2"/>
          </a:effectRef>
          <a:fontRef idx="minor">
            <a:schemeClr val="dk1"/>
          </a:fontRef>
        </p:style>
        <p:txBody>
          <a:bodyPr>
            <a:noAutofit/>
          </a:bodyPr>
          <a:lstStyle/>
          <a:p>
            <a:pPr>
              <a:buNone/>
            </a:pPr>
            <a:r>
              <a:rPr lang="en-US" sz="2800" b="1" dirty="0"/>
              <a:t>STATE</a:t>
            </a:r>
          </a:p>
          <a:p>
            <a:r>
              <a:rPr lang="en-US" sz="2800" dirty="0"/>
              <a:t>POLITICAL UNIT</a:t>
            </a:r>
          </a:p>
          <a:p>
            <a:r>
              <a:rPr lang="en-US" sz="2800" dirty="0"/>
              <a:t>Independent country</a:t>
            </a:r>
          </a:p>
          <a:p>
            <a:r>
              <a:rPr lang="en-US" sz="2800" dirty="0"/>
              <a:t>Defined boundaries</a:t>
            </a:r>
          </a:p>
          <a:p>
            <a:r>
              <a:rPr lang="en-US" sz="2800" dirty="0"/>
              <a:t>Internationally recognized</a:t>
            </a:r>
          </a:p>
          <a:p>
            <a:r>
              <a:rPr lang="en-US" sz="2800" dirty="0"/>
              <a:t>Full sovereign control over land and people within boundaries </a:t>
            </a:r>
          </a:p>
        </p:txBody>
      </p:sp>
      <p:sp>
        <p:nvSpPr>
          <p:cNvPr id="4" name="Content Placeholder 2"/>
          <p:cNvSpPr txBox="1">
            <a:spLocks/>
          </p:cNvSpPr>
          <p:nvPr/>
        </p:nvSpPr>
        <p:spPr>
          <a:xfrm>
            <a:off x="4804229" y="1867220"/>
            <a:ext cx="4093028" cy="4794837"/>
          </a:xfrm>
          <a:prstGeom prst="rect">
            <a:avLst/>
          </a:prstGeom>
        </p:spPr>
        <p:style>
          <a:lnRef idx="2">
            <a:schemeClr val="accent4"/>
          </a:lnRef>
          <a:fillRef idx="1">
            <a:schemeClr val="lt1"/>
          </a:fillRef>
          <a:effectRef idx="0">
            <a:schemeClr val="accent4"/>
          </a:effectRef>
          <a:fontRef idx="minor">
            <a:schemeClr val="dk1"/>
          </a:fontRef>
        </p:style>
        <p:txBody>
          <a:bodyPr vert="horz" lIns="91440" tIns="45720" rIns="91440" bIns="45720" rtlCol="0" anchor="t">
            <a:noAutofit/>
          </a:bodyPr>
          <a:lstStyle/>
          <a:p>
            <a:pPr marL="228600" marR="0" lvl="0" indent="-228600" algn="l" defTabSz="914400" rtl="0" eaLnBrk="1" fontAlgn="auto" latinLnBrk="0" hangingPunct="1">
              <a:lnSpc>
                <a:spcPct val="100000"/>
              </a:lnSpc>
              <a:spcBef>
                <a:spcPts val="2000"/>
              </a:spcBef>
              <a:spcAft>
                <a:spcPts val="0"/>
              </a:spcAft>
              <a:buClr>
                <a:schemeClr val="accent1"/>
              </a:buClr>
              <a:buSzPct val="75000"/>
              <a:buFont typeface="Wingdings" pitchFamily="2" charset="2"/>
              <a:buNone/>
              <a:tabLst/>
              <a:defRPr/>
            </a:pPr>
            <a:r>
              <a:rPr kumimoji="0" lang="en-US" sz="2800" b="1" i="0" u="none" strike="noStrike" kern="1200" cap="none" spc="0" normalizeH="0" baseline="0" noProof="0" dirty="0">
                <a:ln>
                  <a:noFill/>
                </a:ln>
                <a:solidFill>
                  <a:srgbClr val="000000"/>
                </a:solidFill>
                <a:effectLst/>
                <a:uLnTx/>
                <a:uFillTx/>
                <a:latin typeface="+mn-lt"/>
                <a:ea typeface="+mn-ea"/>
                <a:cs typeface="+mn-cs"/>
              </a:rPr>
              <a:t>NATION</a:t>
            </a:r>
          </a:p>
          <a:p>
            <a:pPr marL="228600" marR="0" lvl="0" indent="-228600" algn="l" defTabSz="914400" rtl="0" eaLnBrk="1" fontAlgn="auto" latinLnBrk="0" hangingPunct="1">
              <a:spcAft>
                <a:spcPts val="0"/>
              </a:spcAft>
              <a:buClr>
                <a:schemeClr val="accent1"/>
              </a:buClr>
              <a:buSzPct val="75000"/>
              <a:buFont typeface="Wingdings" charset="2"/>
              <a:buChar char="§"/>
              <a:tabLst/>
              <a:defRPr/>
            </a:pPr>
            <a:r>
              <a:rPr kumimoji="0" lang="en-US" sz="2800" b="0" i="0" u="none" strike="noStrike" kern="1200" cap="none" spc="0" normalizeH="0" baseline="0" noProof="0" dirty="0">
                <a:ln>
                  <a:noFill/>
                </a:ln>
                <a:solidFill>
                  <a:srgbClr val="000000"/>
                </a:solidFill>
                <a:effectLst/>
                <a:uLnTx/>
                <a:uFillTx/>
                <a:latin typeface="+mn-lt"/>
                <a:ea typeface="+mn-ea"/>
                <a:cs typeface="+mn-cs"/>
              </a:rPr>
              <a:t>CULTURAL</a:t>
            </a:r>
            <a:r>
              <a:rPr kumimoji="0" lang="en-US" sz="2800" b="0" i="0" u="none" strike="noStrike" kern="1200" cap="none" spc="0" normalizeH="0" noProof="0" dirty="0">
                <a:ln>
                  <a:noFill/>
                </a:ln>
                <a:solidFill>
                  <a:srgbClr val="000000"/>
                </a:solidFill>
                <a:effectLst/>
                <a:uLnTx/>
                <a:uFillTx/>
                <a:latin typeface="+mn-lt"/>
                <a:ea typeface="+mn-ea"/>
                <a:cs typeface="+mn-cs"/>
              </a:rPr>
              <a:t> UNIT</a:t>
            </a:r>
          </a:p>
          <a:p>
            <a:pPr marL="228600" marR="0" lvl="0" indent="-228600" algn="l" defTabSz="914400" rtl="0" eaLnBrk="1" fontAlgn="auto" latinLnBrk="0" hangingPunct="1">
              <a:spcAft>
                <a:spcPts val="0"/>
              </a:spcAft>
              <a:buClr>
                <a:schemeClr val="accent1"/>
              </a:buClr>
              <a:buSzPct val="75000"/>
              <a:buFont typeface="Wingdings" charset="2"/>
              <a:buChar char="§"/>
              <a:tabLst/>
              <a:defRPr/>
            </a:pPr>
            <a:r>
              <a:rPr kumimoji="0" lang="en-US" sz="2800" b="0" i="0" u="none" strike="noStrike" kern="1200" cap="none" spc="0" normalizeH="0" baseline="0" noProof="0" dirty="0">
                <a:ln>
                  <a:noFill/>
                </a:ln>
                <a:solidFill>
                  <a:srgbClr val="000000"/>
                </a:solidFill>
                <a:effectLst/>
                <a:uLnTx/>
                <a:uFillTx/>
                <a:latin typeface="+mn-lt"/>
                <a:ea typeface="+mn-ea"/>
                <a:cs typeface="+mn-cs"/>
              </a:rPr>
              <a:t>Common ancestry occupying</a:t>
            </a:r>
            <a:r>
              <a:rPr kumimoji="0" lang="en-US" sz="2800" b="0" i="0" u="none" strike="noStrike" kern="1200" cap="none" spc="0" normalizeH="0" noProof="0" dirty="0">
                <a:ln>
                  <a:noFill/>
                </a:ln>
                <a:solidFill>
                  <a:srgbClr val="000000"/>
                </a:solidFill>
                <a:effectLst/>
                <a:uLnTx/>
                <a:uFillTx/>
                <a:latin typeface="+mn-lt"/>
                <a:ea typeface="+mn-ea"/>
                <a:cs typeface="+mn-cs"/>
              </a:rPr>
              <a:t> a particular territory </a:t>
            </a:r>
          </a:p>
          <a:p>
            <a:pPr marL="228600" marR="0" lvl="0" indent="-228600" algn="l" defTabSz="914400" rtl="0" eaLnBrk="1" fontAlgn="auto" latinLnBrk="0" hangingPunct="1">
              <a:spcAft>
                <a:spcPts val="0"/>
              </a:spcAft>
              <a:buClr>
                <a:schemeClr val="accent1"/>
              </a:buClr>
              <a:buSzPct val="75000"/>
              <a:buFont typeface="Wingdings" charset="2"/>
              <a:buChar char="§"/>
              <a:tabLst/>
              <a:defRPr/>
            </a:pPr>
            <a:r>
              <a:rPr lang="en-US" sz="2800" dirty="0">
                <a:solidFill>
                  <a:srgbClr val="000000"/>
                </a:solidFill>
              </a:rPr>
              <a:t>Common religion (usually) and/or language, accepted behaviors</a:t>
            </a:r>
            <a:endParaRPr kumimoji="0" lang="en-US" sz="2800" b="0" i="0" u="none" strike="noStrike" kern="1200" cap="none" spc="0" normalizeH="0" noProof="0" dirty="0">
              <a:ln>
                <a:noFill/>
              </a:ln>
              <a:solidFill>
                <a:srgbClr val="000000"/>
              </a:solidFill>
              <a:effectLst/>
              <a:uLnTx/>
              <a:uFillTx/>
              <a:latin typeface="+mn-lt"/>
              <a:ea typeface="+mn-ea"/>
              <a:cs typeface="+mn-c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JennaDavis:Desktop:Screen Shot 2019-09-28 at 7.32.27 PM.png"/>
          <p:cNvPicPr/>
          <p:nvPr/>
        </p:nvPicPr>
        <p:blipFill>
          <a:blip r:embed="rId2"/>
          <a:srcRect/>
          <a:stretch>
            <a:fillRect/>
          </a:stretch>
        </p:blipFill>
        <p:spPr bwMode="auto">
          <a:xfrm>
            <a:off x="679652" y="751317"/>
            <a:ext cx="7808077" cy="1037532"/>
          </a:xfrm>
          <a:prstGeom prst="rect">
            <a:avLst/>
          </a:prstGeom>
          <a:noFill/>
          <a:ln w="9525">
            <a:noFill/>
            <a:miter lim="800000"/>
            <a:headEnd/>
            <a:tailEnd/>
          </a:ln>
        </p:spPr>
      </p:pic>
      <p:pic>
        <p:nvPicPr>
          <p:cNvPr id="5" name="Picture 4" descr="Macintosh HD:Users:JennaDavis:Desktop:Screen Shot 2019-09-28 at 7.32.21 PM.png"/>
          <p:cNvPicPr/>
          <p:nvPr/>
        </p:nvPicPr>
        <p:blipFill>
          <a:blip r:embed="rId3"/>
          <a:srcRect/>
          <a:stretch>
            <a:fillRect/>
          </a:stretch>
        </p:blipFill>
        <p:spPr bwMode="auto">
          <a:xfrm>
            <a:off x="253721" y="1788849"/>
            <a:ext cx="8890279" cy="3859908"/>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US" dirty="0"/>
              <a:t>a. Examples  </a:t>
            </a:r>
          </a:p>
        </p:txBody>
      </p:sp>
      <p:sp>
        <p:nvSpPr>
          <p:cNvPr id="3" name="Content Placeholder 2"/>
          <p:cNvSpPr>
            <a:spLocks noGrp="1"/>
          </p:cNvSpPr>
          <p:nvPr>
            <p:ph idx="1"/>
          </p:nvPr>
        </p:nvSpPr>
        <p:spPr>
          <a:xfrm>
            <a:off x="0" y="1775191"/>
            <a:ext cx="8686800" cy="4625609"/>
          </a:xfrm>
        </p:spPr>
        <p:txBody>
          <a:bodyPr/>
          <a:lstStyle/>
          <a:p>
            <a:r>
              <a:rPr lang="en-US" dirty="0"/>
              <a:t>U.S.–Mexico wall</a:t>
            </a:r>
          </a:p>
          <a:p>
            <a:r>
              <a:rPr lang="en-US" dirty="0"/>
              <a:t>Berlin Wall (East Berlin–West Berlin)</a:t>
            </a:r>
          </a:p>
          <a:p>
            <a:r>
              <a:rPr lang="en-US" dirty="0"/>
              <a:t>North Korea–South Korea Demilitarized Zone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US" dirty="0"/>
              <a:t>b. Purpose </a:t>
            </a:r>
          </a:p>
        </p:txBody>
      </p:sp>
      <p:sp>
        <p:nvSpPr>
          <p:cNvPr id="3" name="Content Placeholder 2"/>
          <p:cNvSpPr>
            <a:spLocks noGrp="1"/>
          </p:cNvSpPr>
          <p:nvPr>
            <p:ph idx="1"/>
          </p:nvPr>
        </p:nvSpPr>
        <p:spPr>
          <a:xfrm>
            <a:off x="0" y="1408177"/>
            <a:ext cx="8686800" cy="4992624"/>
          </a:xfrm>
        </p:spPr>
        <p:txBody>
          <a:bodyPr>
            <a:normAutofit fontScale="92500" lnSpcReduction="20000"/>
          </a:bodyPr>
          <a:lstStyle/>
          <a:p>
            <a:r>
              <a:rPr lang="en-US" dirty="0"/>
              <a:t>U.S.–Mexico wall: to slow/control the flow of </a:t>
            </a:r>
            <a:r>
              <a:rPr lang="en-US" dirty="0">
                <a:solidFill>
                  <a:srgbClr val="FF0000"/>
                </a:solidFill>
              </a:rPr>
              <a:t>illegal immigrants/goods </a:t>
            </a:r>
            <a:r>
              <a:rPr lang="en-US" dirty="0"/>
              <a:t>from Mexico</a:t>
            </a:r>
          </a:p>
          <a:p>
            <a:endParaRPr lang="en-US" dirty="0"/>
          </a:p>
          <a:p>
            <a:r>
              <a:rPr lang="en-US" dirty="0"/>
              <a:t>Berlin Wall (East Berlin–West Berlin): to prevent </a:t>
            </a:r>
            <a:r>
              <a:rPr lang="en-US" dirty="0">
                <a:solidFill>
                  <a:srgbClr val="FF0000"/>
                </a:solidFill>
              </a:rPr>
              <a:t>East Germans from fleeing </a:t>
            </a:r>
            <a:r>
              <a:rPr lang="en-US" dirty="0"/>
              <a:t>to the West</a:t>
            </a:r>
          </a:p>
          <a:p>
            <a:endParaRPr lang="en-US" dirty="0"/>
          </a:p>
          <a:p>
            <a:r>
              <a:rPr lang="en-US" dirty="0"/>
              <a:t>North Korea–South Korea Demilitarized Zone: to act as a </a:t>
            </a:r>
            <a:r>
              <a:rPr lang="en-US" dirty="0">
                <a:solidFill>
                  <a:srgbClr val="FF0000"/>
                </a:solidFill>
              </a:rPr>
              <a:t>buffer zone </a:t>
            </a:r>
            <a:r>
              <a:rPr lang="en-US" dirty="0"/>
              <a:t>in order to reduce the likelihood of violence </a:t>
            </a:r>
          </a:p>
          <a:p>
            <a:endParaRPr lang="en-US" dirty="0"/>
          </a:p>
          <a:p>
            <a:r>
              <a:rPr lang="en-US" dirty="0"/>
              <a:t>Israel–Palestine: to reduce the threat of </a:t>
            </a:r>
            <a:r>
              <a:rPr lang="en-US" dirty="0">
                <a:solidFill>
                  <a:srgbClr val="FF0000"/>
                </a:solidFill>
              </a:rPr>
              <a:t>terrorist activity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US" dirty="0"/>
              <a:t>c. Consequences</a:t>
            </a:r>
          </a:p>
        </p:txBody>
      </p:sp>
      <p:sp>
        <p:nvSpPr>
          <p:cNvPr id="3" name="Content Placeholder 2"/>
          <p:cNvSpPr>
            <a:spLocks noGrp="1"/>
          </p:cNvSpPr>
          <p:nvPr>
            <p:ph idx="1"/>
          </p:nvPr>
        </p:nvSpPr>
        <p:spPr>
          <a:xfrm>
            <a:off x="0" y="1717295"/>
            <a:ext cx="8686800" cy="4683506"/>
          </a:xfrm>
        </p:spPr>
        <p:txBody>
          <a:bodyPr>
            <a:normAutofit lnSpcReduction="10000"/>
          </a:bodyPr>
          <a:lstStyle/>
          <a:p>
            <a:pPr>
              <a:buNone/>
            </a:pPr>
            <a:r>
              <a:rPr lang="en-US" dirty="0"/>
              <a:t>SOCIAL/POLITICAL </a:t>
            </a:r>
          </a:p>
          <a:p>
            <a:r>
              <a:rPr lang="en-US" dirty="0"/>
              <a:t>Increase </a:t>
            </a:r>
            <a:r>
              <a:rPr lang="en-US" dirty="0">
                <a:solidFill>
                  <a:srgbClr val="FF0000"/>
                </a:solidFill>
              </a:rPr>
              <a:t>tension</a:t>
            </a:r>
            <a:r>
              <a:rPr lang="en-US" dirty="0"/>
              <a:t> between countries</a:t>
            </a:r>
          </a:p>
          <a:p>
            <a:r>
              <a:rPr lang="en-US" dirty="0"/>
              <a:t>More </a:t>
            </a:r>
            <a:r>
              <a:rPr lang="en-US" dirty="0">
                <a:solidFill>
                  <a:srgbClr val="FF0000"/>
                </a:solidFill>
              </a:rPr>
              <a:t>isolation</a:t>
            </a:r>
          </a:p>
          <a:p>
            <a:r>
              <a:rPr lang="en-US" dirty="0"/>
              <a:t>Less </a:t>
            </a:r>
            <a:r>
              <a:rPr lang="en-US" dirty="0">
                <a:solidFill>
                  <a:srgbClr val="FF0000"/>
                </a:solidFill>
              </a:rPr>
              <a:t>cultural diffusion</a:t>
            </a:r>
          </a:p>
          <a:p>
            <a:r>
              <a:rPr lang="en-US" dirty="0"/>
              <a:t>Stigmatize excluded population</a:t>
            </a:r>
          </a:p>
          <a:p>
            <a:r>
              <a:rPr lang="en-US" dirty="0"/>
              <a:t>Illegal crossing more </a:t>
            </a:r>
            <a:r>
              <a:rPr lang="en-US" dirty="0">
                <a:solidFill>
                  <a:srgbClr val="FF0000"/>
                </a:solidFill>
              </a:rPr>
              <a:t>dangerous</a:t>
            </a:r>
          </a:p>
          <a:p>
            <a:r>
              <a:rPr lang="en-US" dirty="0"/>
              <a:t>Separation of </a:t>
            </a:r>
            <a:r>
              <a:rPr lang="en-US" dirty="0">
                <a:solidFill>
                  <a:srgbClr val="FF0000"/>
                </a:solidFill>
              </a:rPr>
              <a:t>families</a:t>
            </a:r>
          </a:p>
          <a:p>
            <a:r>
              <a:rPr lang="en-US" dirty="0"/>
              <a:t>Reduces </a:t>
            </a:r>
            <a:r>
              <a:rPr lang="en-US" dirty="0">
                <a:solidFill>
                  <a:srgbClr val="FF0000"/>
                </a:solidFill>
              </a:rPr>
              <a:t>foreign influence</a:t>
            </a:r>
          </a:p>
          <a:p>
            <a:r>
              <a:rPr lang="en-US" dirty="0"/>
              <a:t>Increase</a:t>
            </a:r>
            <a:r>
              <a:rPr lang="en-US" dirty="0">
                <a:solidFill>
                  <a:srgbClr val="FF0000"/>
                </a:solidFill>
              </a:rPr>
              <a:t> nationalism</a:t>
            </a:r>
          </a:p>
          <a:p>
            <a:r>
              <a:rPr lang="en-US" dirty="0"/>
              <a:t>More </a:t>
            </a:r>
            <a:r>
              <a:rPr lang="en-US" dirty="0">
                <a:solidFill>
                  <a:srgbClr val="FF0000"/>
                </a:solidFill>
              </a:rPr>
              <a:t>protection</a:t>
            </a:r>
          </a:p>
          <a:p>
            <a:endParaRPr lang="en-US" dirty="0">
              <a:solidFill>
                <a:srgbClr val="FF0000"/>
              </a:solidFill>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US" dirty="0"/>
              <a:t>c. Consequences</a:t>
            </a:r>
          </a:p>
        </p:txBody>
      </p:sp>
      <p:sp>
        <p:nvSpPr>
          <p:cNvPr id="3" name="Content Placeholder 2"/>
          <p:cNvSpPr>
            <a:spLocks noGrp="1"/>
          </p:cNvSpPr>
          <p:nvPr>
            <p:ph idx="1"/>
          </p:nvPr>
        </p:nvSpPr>
        <p:spPr>
          <a:xfrm>
            <a:off x="0" y="1717295"/>
            <a:ext cx="8686800" cy="4683506"/>
          </a:xfrm>
        </p:spPr>
        <p:txBody>
          <a:bodyPr>
            <a:normAutofit/>
          </a:bodyPr>
          <a:lstStyle/>
          <a:p>
            <a:pPr>
              <a:buNone/>
            </a:pPr>
            <a:r>
              <a:rPr lang="en-US" dirty="0"/>
              <a:t>ECONOMIC</a:t>
            </a:r>
          </a:p>
          <a:p>
            <a:r>
              <a:rPr lang="en-US" dirty="0"/>
              <a:t>Cost of </a:t>
            </a:r>
            <a:r>
              <a:rPr lang="en-US" dirty="0">
                <a:solidFill>
                  <a:srgbClr val="FF0000"/>
                </a:solidFill>
              </a:rPr>
              <a:t>construction, maintenance</a:t>
            </a:r>
          </a:p>
          <a:p>
            <a:r>
              <a:rPr lang="en-US" dirty="0">
                <a:solidFill>
                  <a:srgbClr val="FF0000"/>
                </a:solidFill>
              </a:rPr>
              <a:t>Creates jobs</a:t>
            </a:r>
            <a:r>
              <a:rPr lang="en-US" dirty="0"/>
              <a:t>: construction, maintenance, staffing</a:t>
            </a:r>
          </a:p>
          <a:p>
            <a:r>
              <a:rPr lang="en-US" dirty="0"/>
              <a:t>Reduces flow of </a:t>
            </a:r>
            <a:r>
              <a:rPr lang="en-US" dirty="0">
                <a:solidFill>
                  <a:srgbClr val="FF0000"/>
                </a:solidFill>
              </a:rPr>
              <a:t>illegal goods</a:t>
            </a:r>
          </a:p>
          <a:p>
            <a:r>
              <a:rPr lang="en-US" dirty="0"/>
              <a:t>Reduces flow of </a:t>
            </a:r>
            <a:r>
              <a:rPr lang="en-US" dirty="0">
                <a:solidFill>
                  <a:srgbClr val="FF0000"/>
                </a:solidFill>
              </a:rPr>
              <a:t>illegal labor</a:t>
            </a:r>
          </a:p>
          <a:p>
            <a:r>
              <a:rPr lang="en-US" dirty="0"/>
              <a:t>Loss of </a:t>
            </a:r>
            <a:r>
              <a:rPr lang="en-US" dirty="0">
                <a:solidFill>
                  <a:srgbClr val="FF0000"/>
                </a:solidFill>
              </a:rPr>
              <a:t>cheap labor</a:t>
            </a:r>
          </a:p>
          <a:p>
            <a:r>
              <a:rPr lang="en-US" dirty="0"/>
              <a:t>Increased cost of </a:t>
            </a:r>
            <a:r>
              <a:rPr lang="en-US" dirty="0">
                <a:solidFill>
                  <a:srgbClr val="FF0000"/>
                </a:solidFill>
              </a:rPr>
              <a:t>smuggling</a:t>
            </a:r>
          </a:p>
          <a:p>
            <a:endParaRPr lang="en-US" dirty="0">
              <a:solidFill>
                <a:srgbClr val="FF0000"/>
              </a:solidFill>
            </a:endParaRPr>
          </a:p>
          <a:p>
            <a:endParaRPr lang="en-US" dirty="0">
              <a:solidFill>
                <a:srgbClr val="FF0000"/>
              </a:solidFill>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US" dirty="0"/>
              <a:t>c. Consequences</a:t>
            </a:r>
          </a:p>
        </p:txBody>
      </p:sp>
      <p:sp>
        <p:nvSpPr>
          <p:cNvPr id="3" name="Content Placeholder 2"/>
          <p:cNvSpPr>
            <a:spLocks noGrp="1"/>
          </p:cNvSpPr>
          <p:nvPr>
            <p:ph idx="1"/>
          </p:nvPr>
        </p:nvSpPr>
        <p:spPr>
          <a:xfrm>
            <a:off x="0" y="1717295"/>
            <a:ext cx="8686800" cy="4683506"/>
          </a:xfrm>
        </p:spPr>
        <p:txBody>
          <a:bodyPr>
            <a:normAutofit/>
          </a:bodyPr>
          <a:lstStyle/>
          <a:p>
            <a:pPr>
              <a:buNone/>
            </a:pPr>
            <a:r>
              <a:rPr lang="en-US" dirty="0"/>
              <a:t>ENVIRONMENTAL</a:t>
            </a:r>
          </a:p>
          <a:p>
            <a:r>
              <a:rPr lang="en-US" dirty="0"/>
              <a:t>Interrupts migration of </a:t>
            </a:r>
            <a:r>
              <a:rPr lang="en-US" dirty="0">
                <a:solidFill>
                  <a:srgbClr val="FF0000"/>
                </a:solidFill>
              </a:rPr>
              <a:t>species</a:t>
            </a:r>
          </a:p>
          <a:p>
            <a:r>
              <a:rPr lang="en-US" dirty="0"/>
              <a:t>Impact on </a:t>
            </a:r>
            <a:r>
              <a:rPr lang="en-US" dirty="0">
                <a:solidFill>
                  <a:srgbClr val="FF0000"/>
                </a:solidFill>
              </a:rPr>
              <a:t>natural habitats </a:t>
            </a:r>
            <a:r>
              <a:rPr lang="en-US" dirty="0"/>
              <a:t>because of walls/new routes </a:t>
            </a:r>
            <a:endParaRPr lang="en-US" dirty="0">
              <a:solidFill>
                <a:srgbClr val="FF0000"/>
              </a:solidFill>
            </a:endParaRPr>
          </a:p>
          <a:p>
            <a:r>
              <a:rPr lang="en-US" dirty="0">
                <a:solidFill>
                  <a:srgbClr val="FF0000"/>
                </a:solidFill>
              </a:rPr>
              <a:t>Visual scarring </a:t>
            </a:r>
            <a:r>
              <a:rPr lang="en-US" dirty="0"/>
              <a:t>of landscape </a:t>
            </a:r>
          </a:p>
          <a:p>
            <a:endParaRPr lang="en-US" dirty="0">
              <a:solidFill>
                <a:srgbClr val="FF0000"/>
              </a:solidFill>
            </a:endParaRPr>
          </a:p>
          <a:p>
            <a:endParaRPr lang="en-US" dirty="0">
              <a:solidFill>
                <a:srgbClr val="FF0000"/>
              </a:solidFill>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5274"/>
            <a:ext cx="9144000" cy="930202"/>
          </a:xfrm>
        </p:spPr>
        <p:style>
          <a:lnRef idx="1">
            <a:schemeClr val="accent4"/>
          </a:lnRef>
          <a:fillRef idx="3">
            <a:schemeClr val="accent4"/>
          </a:fillRef>
          <a:effectRef idx="2">
            <a:schemeClr val="accent4"/>
          </a:effectRef>
          <a:fontRef idx="minor">
            <a:schemeClr val="lt1"/>
          </a:fontRef>
        </p:style>
        <p:txBody>
          <a:bodyPr anchor="t">
            <a:normAutofit fontScale="90000"/>
          </a:bodyPr>
          <a:lstStyle/>
          <a:p>
            <a:pPr algn="ctr"/>
            <a:r>
              <a:rPr lang="en-US" sz="5333" dirty="0">
                <a:solidFill>
                  <a:srgbClr val="FFFF00"/>
                </a:solidFill>
                <a:latin typeface="Bradley Hand Bold"/>
                <a:cs typeface="Bradley Hand Bold"/>
              </a:rPr>
              <a:t>Boundary Evolution</a:t>
            </a:r>
            <a:br>
              <a:rPr lang="en-US" dirty="0"/>
            </a:br>
            <a:endParaRPr lang="en-US" dirty="0"/>
          </a:p>
        </p:txBody>
      </p:sp>
      <p:sp>
        <p:nvSpPr>
          <p:cNvPr id="3" name="Content Placeholder 2"/>
          <p:cNvSpPr>
            <a:spLocks noGrp="1"/>
          </p:cNvSpPr>
          <p:nvPr>
            <p:ph idx="1"/>
          </p:nvPr>
        </p:nvSpPr>
        <p:spPr>
          <a:xfrm>
            <a:off x="856343" y="1775191"/>
            <a:ext cx="7228114" cy="4625609"/>
          </a:xfrm>
        </p:spPr>
        <p:txBody>
          <a:bodyPr>
            <a:normAutofit/>
          </a:bodyPr>
          <a:lstStyle/>
          <a:p>
            <a:r>
              <a:rPr lang="en-US" sz="3600" dirty="0"/>
              <a:t>Another way to classify boundaries depends not just on how they were created, but on how they evolved over time </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310063" y="826149"/>
            <a:ext cx="4833937" cy="5821394"/>
          </a:xfrm>
        </p:spPr>
        <p:txBody>
          <a:bodyPr/>
          <a:lstStyle/>
          <a:p>
            <a:pPr>
              <a:buNone/>
            </a:pPr>
            <a:r>
              <a:rPr lang="en-US" sz="4000" b="1" dirty="0">
                <a:solidFill>
                  <a:schemeClr val="bg2">
                    <a:lumMod val="50000"/>
                  </a:schemeClr>
                </a:solidFill>
              </a:rPr>
              <a:t>ANTECEDENT BOUNDARY</a:t>
            </a:r>
          </a:p>
          <a:p>
            <a:r>
              <a:rPr lang="en-US" dirty="0"/>
              <a:t>Existed </a:t>
            </a:r>
            <a:r>
              <a:rPr lang="en-US" dirty="0">
                <a:highlight>
                  <a:srgbClr val="FFFF00"/>
                </a:highlight>
              </a:rPr>
              <a:t>before human cultures developed </a:t>
            </a:r>
            <a:r>
              <a:rPr lang="en-US" dirty="0"/>
              <a:t>into their current forms</a:t>
            </a:r>
          </a:p>
          <a:p>
            <a:r>
              <a:rPr lang="en-US" dirty="0"/>
              <a:t>usually </a:t>
            </a:r>
            <a:r>
              <a:rPr lang="en-US" dirty="0">
                <a:highlight>
                  <a:srgbClr val="FFFF00"/>
                </a:highlight>
              </a:rPr>
              <a:t>physical</a:t>
            </a:r>
            <a:r>
              <a:rPr lang="en-US" dirty="0"/>
              <a:t> </a:t>
            </a:r>
          </a:p>
        </p:txBody>
      </p:sp>
      <p:pic>
        <p:nvPicPr>
          <p:cNvPr id="5" name="Picture 4"/>
          <p:cNvPicPr>
            <a:picLocks noChangeAspect="1"/>
          </p:cNvPicPr>
          <p:nvPr/>
        </p:nvPicPr>
        <p:blipFill>
          <a:blip r:embed="rId2"/>
          <a:stretch>
            <a:fillRect/>
          </a:stretch>
        </p:blipFill>
        <p:spPr>
          <a:xfrm>
            <a:off x="144779" y="1049477"/>
            <a:ext cx="4049530" cy="417932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57917"/>
            <a:ext cx="5265738" cy="4625975"/>
          </a:xfrm>
        </p:spPr>
        <p:txBody>
          <a:bodyPr/>
          <a:lstStyle/>
          <a:p>
            <a:pPr>
              <a:buNone/>
            </a:pPr>
            <a:r>
              <a:rPr lang="en-US" sz="4400" b="1" dirty="0">
                <a:solidFill>
                  <a:schemeClr val="bg2">
                    <a:lumMod val="50000"/>
                  </a:schemeClr>
                </a:solidFill>
              </a:rPr>
              <a:t>SUBSEQUENT BOUNDARY</a:t>
            </a:r>
          </a:p>
          <a:p>
            <a:r>
              <a:rPr lang="en-US" dirty="0"/>
              <a:t>Evolves as the cultural landscape takes shape</a:t>
            </a:r>
          </a:p>
          <a:p>
            <a:r>
              <a:rPr lang="en-US" dirty="0"/>
              <a:t>Developed because of </a:t>
            </a:r>
            <a:r>
              <a:rPr lang="en-US" dirty="0">
                <a:highlight>
                  <a:srgbClr val="FFFF00"/>
                </a:highlight>
              </a:rPr>
              <a:t>settlement patterns</a:t>
            </a:r>
          </a:p>
        </p:txBody>
      </p:sp>
      <p:pic>
        <p:nvPicPr>
          <p:cNvPr id="4" name="Picture 3" descr="Screen Shot 2015-12-20 at 12.28.56 PM.png"/>
          <p:cNvPicPr>
            <a:picLocks noChangeAspect="1"/>
          </p:cNvPicPr>
          <p:nvPr/>
        </p:nvPicPr>
        <p:blipFill>
          <a:blip r:embed="rId2"/>
          <a:stretch>
            <a:fillRect/>
          </a:stretch>
        </p:blipFill>
        <p:spPr>
          <a:xfrm>
            <a:off x="5033672" y="1274108"/>
            <a:ext cx="3877816" cy="3967764"/>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286125" y="410699"/>
            <a:ext cx="5857875" cy="3359604"/>
          </a:xfrm>
        </p:spPr>
        <p:txBody>
          <a:bodyPr>
            <a:normAutofit/>
          </a:bodyPr>
          <a:lstStyle/>
          <a:p>
            <a:pPr>
              <a:buNone/>
            </a:pPr>
            <a:r>
              <a:rPr lang="en-US" sz="4400" b="1" dirty="0">
                <a:solidFill>
                  <a:schemeClr val="bg2">
                    <a:lumMod val="50000"/>
                  </a:schemeClr>
                </a:solidFill>
              </a:rPr>
              <a:t>SUPERIMPOSED BOUNDARY</a:t>
            </a:r>
          </a:p>
          <a:p>
            <a:r>
              <a:rPr lang="en-US" dirty="0">
                <a:highlight>
                  <a:srgbClr val="FFFF00"/>
                </a:highlight>
              </a:rPr>
              <a:t>Forcibly put </a:t>
            </a:r>
            <a:r>
              <a:rPr lang="en-US" dirty="0"/>
              <a:t>on landscape by an </a:t>
            </a:r>
            <a:r>
              <a:rPr lang="en-US" dirty="0">
                <a:highlight>
                  <a:srgbClr val="FFFF00"/>
                </a:highlight>
              </a:rPr>
              <a:t>outside party</a:t>
            </a:r>
            <a:r>
              <a:rPr lang="en-US" dirty="0"/>
              <a:t>,</a:t>
            </a:r>
          </a:p>
          <a:p>
            <a:r>
              <a:rPr lang="en-US" dirty="0"/>
              <a:t>ignores </a:t>
            </a:r>
            <a:r>
              <a:rPr lang="en-US" dirty="0">
                <a:highlight>
                  <a:srgbClr val="FFFF00"/>
                </a:highlight>
              </a:rPr>
              <a:t>cultures </a:t>
            </a:r>
          </a:p>
        </p:txBody>
      </p:sp>
      <p:pic>
        <p:nvPicPr>
          <p:cNvPr id="5" name="Picture 4"/>
          <p:cNvPicPr>
            <a:picLocks noChangeAspect="1"/>
          </p:cNvPicPr>
          <p:nvPr/>
        </p:nvPicPr>
        <p:blipFill>
          <a:blip r:embed="rId2"/>
          <a:stretch>
            <a:fillRect/>
          </a:stretch>
        </p:blipFill>
        <p:spPr>
          <a:xfrm>
            <a:off x="319315" y="410699"/>
            <a:ext cx="2784410" cy="6036601"/>
          </a:xfrm>
          <a:prstGeom prst="rect">
            <a:avLst/>
          </a:prstGeom>
        </p:spPr>
      </p:pic>
      <p:pic>
        <p:nvPicPr>
          <p:cNvPr id="6" name="Picture 5"/>
          <p:cNvPicPr>
            <a:picLocks noChangeAspect="1"/>
          </p:cNvPicPr>
          <p:nvPr/>
        </p:nvPicPr>
        <p:blipFill>
          <a:blip r:embed="rId3"/>
          <a:stretch>
            <a:fillRect/>
          </a:stretch>
        </p:blipFill>
        <p:spPr>
          <a:xfrm>
            <a:off x="3575183" y="3889828"/>
            <a:ext cx="5080000" cy="2821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503" y="155448"/>
            <a:ext cx="5723384" cy="971527"/>
          </a:xfrm>
        </p:spPr>
        <p:style>
          <a:lnRef idx="2">
            <a:schemeClr val="accent3"/>
          </a:lnRef>
          <a:fillRef idx="1">
            <a:schemeClr val="lt1"/>
          </a:fillRef>
          <a:effectRef idx="0">
            <a:schemeClr val="accent3"/>
          </a:effectRef>
          <a:fontRef idx="minor">
            <a:schemeClr val="dk1"/>
          </a:fontRef>
        </p:style>
        <p:txBody>
          <a:bodyPr/>
          <a:lstStyle/>
          <a:p>
            <a:pPr algn="ctr"/>
            <a:r>
              <a:rPr lang="en-US" dirty="0">
                <a:solidFill>
                  <a:srgbClr val="EB641B"/>
                </a:solidFill>
              </a:rPr>
              <a:t>Nation-State</a:t>
            </a:r>
          </a:p>
        </p:txBody>
      </p:sp>
      <p:sp>
        <p:nvSpPr>
          <p:cNvPr id="3" name="Content Placeholder 2"/>
          <p:cNvSpPr>
            <a:spLocks noGrp="1"/>
          </p:cNvSpPr>
          <p:nvPr>
            <p:ph idx="1"/>
          </p:nvPr>
        </p:nvSpPr>
        <p:spPr>
          <a:xfrm>
            <a:off x="0" y="1775191"/>
            <a:ext cx="5007429" cy="4596579"/>
          </a:xfrm>
        </p:spPr>
        <p:style>
          <a:lnRef idx="2">
            <a:schemeClr val="accent1"/>
          </a:lnRef>
          <a:fillRef idx="1">
            <a:schemeClr val="lt1"/>
          </a:fillRef>
          <a:effectRef idx="0">
            <a:schemeClr val="accent1"/>
          </a:effectRef>
          <a:fontRef idx="minor">
            <a:schemeClr val="dk1"/>
          </a:fontRef>
        </p:style>
        <p:txBody>
          <a:bodyPr>
            <a:normAutofit/>
          </a:bodyPr>
          <a:lstStyle/>
          <a:p>
            <a:r>
              <a:rPr lang="en-US" dirty="0"/>
              <a:t>A state in which the cultural borders of a nation </a:t>
            </a:r>
            <a:r>
              <a:rPr lang="en-US" dirty="0">
                <a:highlight>
                  <a:srgbClr val="FFFF00"/>
                </a:highlight>
              </a:rPr>
              <a:t>correspond with </a:t>
            </a:r>
            <a:r>
              <a:rPr lang="en-US" dirty="0"/>
              <a:t>the state borders of a country</a:t>
            </a:r>
          </a:p>
          <a:p>
            <a:r>
              <a:rPr lang="en-US" sz="2800" dirty="0">
                <a:highlight>
                  <a:srgbClr val="FFFF00"/>
                </a:highlight>
              </a:rPr>
              <a:t>Territory matches culture</a:t>
            </a:r>
          </a:p>
          <a:p>
            <a:r>
              <a:rPr lang="en-US" sz="2800" dirty="0"/>
              <a:t>Examples: </a:t>
            </a:r>
            <a:r>
              <a:rPr lang="en-US" sz="2800" dirty="0">
                <a:highlight>
                  <a:srgbClr val="FFFF00"/>
                </a:highlight>
              </a:rPr>
              <a:t>Japan, Iceland, Denmark</a:t>
            </a:r>
          </a:p>
          <a:p>
            <a:endParaRPr lang="en-US" sz="2800" dirty="0"/>
          </a:p>
        </p:txBody>
      </p:sp>
      <p:pic>
        <p:nvPicPr>
          <p:cNvPr id="4" name="Picture 3">
            <a:extLst>
              <a:ext uri="{FF2B5EF4-FFF2-40B4-BE49-F238E27FC236}">
                <a16:creationId xmlns:a16="http://schemas.microsoft.com/office/drawing/2014/main" id="{22AAEBD8-744C-4765-B315-96A00560007A}"/>
              </a:ext>
            </a:extLst>
          </p:cNvPr>
          <p:cNvPicPr>
            <a:picLocks noChangeAspect="1"/>
          </p:cNvPicPr>
          <p:nvPr/>
        </p:nvPicPr>
        <p:blipFill>
          <a:blip r:embed="rId2"/>
          <a:stretch>
            <a:fillRect/>
          </a:stretch>
        </p:blipFill>
        <p:spPr>
          <a:xfrm>
            <a:off x="5239871" y="2285545"/>
            <a:ext cx="3904129" cy="2765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11108E-E14B-48CC-8472-2276E85776FF}"/>
              </a:ext>
            </a:extLst>
          </p:cNvPr>
          <p:cNvPicPr>
            <a:picLocks noChangeAspect="1"/>
          </p:cNvPicPr>
          <p:nvPr/>
        </p:nvPicPr>
        <p:blipFill>
          <a:blip r:embed="rId2"/>
          <a:stretch>
            <a:fillRect/>
          </a:stretch>
        </p:blipFill>
        <p:spPr>
          <a:xfrm>
            <a:off x="1277257" y="1077685"/>
            <a:ext cx="7707086" cy="5780315"/>
          </a:xfrm>
          <a:prstGeom prst="rect">
            <a:avLst/>
          </a:prstGeom>
        </p:spPr>
      </p:pic>
      <p:sp>
        <p:nvSpPr>
          <p:cNvPr id="3" name="TextBox 2">
            <a:extLst>
              <a:ext uri="{FF2B5EF4-FFF2-40B4-BE49-F238E27FC236}">
                <a16:creationId xmlns:a16="http://schemas.microsoft.com/office/drawing/2014/main" id="{813808FB-CE92-454F-A23D-409B3C4A58D2}"/>
              </a:ext>
            </a:extLst>
          </p:cNvPr>
          <p:cNvSpPr txBox="1"/>
          <p:nvPr/>
        </p:nvSpPr>
        <p:spPr>
          <a:xfrm>
            <a:off x="159657" y="232229"/>
            <a:ext cx="7111999" cy="646331"/>
          </a:xfrm>
          <a:prstGeom prst="rect">
            <a:avLst/>
          </a:prstGeom>
          <a:noFill/>
        </p:spPr>
        <p:txBody>
          <a:bodyPr wrap="square" rtlCol="0">
            <a:spAutoFit/>
          </a:bodyPr>
          <a:lstStyle/>
          <a:p>
            <a:r>
              <a:rPr lang="en-US" sz="3600" i="1" dirty="0"/>
              <a:t>Example:</a:t>
            </a:r>
            <a:r>
              <a:rPr lang="en-US" sz="3600" dirty="0"/>
              <a:t> </a:t>
            </a:r>
            <a:r>
              <a:rPr lang="en-US" sz="3600" dirty="0">
                <a:highlight>
                  <a:srgbClr val="FFFF00"/>
                </a:highlight>
              </a:rPr>
              <a:t>African countries </a:t>
            </a:r>
          </a:p>
        </p:txBody>
      </p:sp>
    </p:spTree>
    <p:extLst>
      <p:ext uri="{BB962C8B-B14F-4D97-AF65-F5344CB8AC3E}">
        <p14:creationId xmlns:p14="http://schemas.microsoft.com/office/powerpoint/2010/main" val="12073849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C73370-85FA-42AB-8C29-AFE698FA3917}"/>
              </a:ext>
            </a:extLst>
          </p:cNvPr>
          <p:cNvPicPr>
            <a:picLocks noChangeAspect="1"/>
          </p:cNvPicPr>
          <p:nvPr/>
        </p:nvPicPr>
        <p:blipFill>
          <a:blip r:embed="rId2"/>
          <a:stretch>
            <a:fillRect/>
          </a:stretch>
        </p:blipFill>
        <p:spPr>
          <a:xfrm>
            <a:off x="0" y="1285091"/>
            <a:ext cx="9144000" cy="4287817"/>
          </a:xfrm>
          <a:prstGeom prst="rect">
            <a:avLst/>
          </a:prstGeom>
        </p:spPr>
      </p:pic>
    </p:spTree>
    <p:extLst>
      <p:ext uri="{BB962C8B-B14F-4D97-AF65-F5344CB8AC3E}">
        <p14:creationId xmlns:p14="http://schemas.microsoft.com/office/powerpoint/2010/main" val="26276763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0629" y="99069"/>
            <a:ext cx="9144000" cy="4625975"/>
          </a:xfrm>
        </p:spPr>
        <p:txBody>
          <a:bodyPr/>
          <a:lstStyle/>
          <a:p>
            <a:pPr>
              <a:buNone/>
            </a:pPr>
            <a:r>
              <a:rPr lang="en-US" sz="4400" b="1" dirty="0">
                <a:solidFill>
                  <a:schemeClr val="bg2">
                    <a:lumMod val="50000"/>
                  </a:schemeClr>
                </a:solidFill>
              </a:rPr>
              <a:t>RELICT BOUNDARY</a:t>
            </a:r>
          </a:p>
          <a:p>
            <a:r>
              <a:rPr lang="en-US" dirty="0">
                <a:highlight>
                  <a:srgbClr val="FFFF00"/>
                </a:highlight>
              </a:rPr>
              <a:t>No longer functions</a:t>
            </a:r>
            <a:r>
              <a:rPr lang="en-US" dirty="0"/>
              <a:t> as boundary, reminder a line </a:t>
            </a:r>
            <a:r>
              <a:rPr lang="en-US" dirty="0">
                <a:highlight>
                  <a:srgbClr val="FFFF00"/>
                </a:highlight>
              </a:rPr>
              <a:t>once divided space </a:t>
            </a:r>
          </a:p>
          <a:p>
            <a:r>
              <a:rPr lang="en-US" dirty="0"/>
              <a:t>Example: </a:t>
            </a:r>
            <a:r>
              <a:rPr lang="en-US" dirty="0">
                <a:highlight>
                  <a:srgbClr val="FFFF00"/>
                </a:highlight>
              </a:rPr>
              <a:t>Berlin Wall, Great Wall of China</a:t>
            </a:r>
          </a:p>
        </p:txBody>
      </p:sp>
      <p:pic>
        <p:nvPicPr>
          <p:cNvPr id="5" name="Picture 4"/>
          <p:cNvPicPr>
            <a:picLocks noChangeAspect="1"/>
          </p:cNvPicPr>
          <p:nvPr/>
        </p:nvPicPr>
        <p:blipFill>
          <a:blip r:embed="rId2"/>
          <a:stretch>
            <a:fillRect/>
          </a:stretch>
        </p:blipFill>
        <p:spPr>
          <a:xfrm>
            <a:off x="1175657" y="2370759"/>
            <a:ext cx="6575569" cy="4374927"/>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E6930-7B21-4930-B355-8580F27B104F}"/>
              </a:ext>
            </a:extLst>
          </p:cNvPr>
          <p:cNvPicPr/>
          <p:nvPr/>
        </p:nvPicPr>
        <p:blipFill>
          <a:blip r:embed="rId2">
            <a:extLst>
              <a:ext uri="{28A0092B-C50C-407E-A947-70E740481C1C}">
                <a14:useLocalDpi xmlns:a14="http://schemas.microsoft.com/office/drawing/2010/main" val="0"/>
              </a:ext>
            </a:extLst>
          </a:blip>
          <a:stretch>
            <a:fillRect/>
          </a:stretch>
        </p:blipFill>
        <p:spPr>
          <a:xfrm>
            <a:off x="246744" y="241525"/>
            <a:ext cx="8558348" cy="4591731"/>
          </a:xfrm>
          <a:prstGeom prst="rect">
            <a:avLst/>
          </a:prstGeom>
        </p:spPr>
      </p:pic>
      <p:sp>
        <p:nvSpPr>
          <p:cNvPr id="3" name="Title 2">
            <a:extLst>
              <a:ext uri="{FF2B5EF4-FFF2-40B4-BE49-F238E27FC236}">
                <a16:creationId xmlns:a16="http://schemas.microsoft.com/office/drawing/2014/main" id="{9E3B1F8B-4D8C-4BEF-992B-A82C433D7957}"/>
              </a:ext>
            </a:extLst>
          </p:cNvPr>
          <p:cNvSpPr>
            <a:spLocks noGrp="1"/>
          </p:cNvSpPr>
          <p:nvPr>
            <p:ph type="ctrTitle"/>
          </p:nvPr>
        </p:nvSpPr>
        <p:spPr>
          <a:xfrm>
            <a:off x="52251" y="5254170"/>
            <a:ext cx="8917577" cy="1393945"/>
          </a:xfrm>
        </p:spPr>
        <p:txBody>
          <a:bodyPr>
            <a:normAutofit/>
          </a:bodyPr>
          <a:lstStyle/>
          <a:p>
            <a:r>
              <a:rPr lang="en-US" sz="3600" dirty="0">
                <a:solidFill>
                  <a:srgbClr val="FF0000"/>
                </a:solidFill>
              </a:rPr>
              <a:t>Why do boundaries matter?</a:t>
            </a:r>
            <a:br>
              <a:rPr lang="en-US" sz="3600" dirty="0"/>
            </a:br>
            <a:r>
              <a:rPr lang="en-US" sz="3600" dirty="0"/>
              <a:t>Impact of superimposed boundaries </a:t>
            </a:r>
          </a:p>
        </p:txBody>
      </p:sp>
      <p:sp>
        <p:nvSpPr>
          <p:cNvPr id="4" name="Subtitle 3">
            <a:extLst>
              <a:ext uri="{FF2B5EF4-FFF2-40B4-BE49-F238E27FC236}">
                <a16:creationId xmlns:a16="http://schemas.microsoft.com/office/drawing/2014/main" id="{C9ABB826-97D4-42EF-B7CC-B53EA34E5C3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543571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CANADA border</a:t>
            </a:r>
          </a:p>
        </p:txBody>
      </p:sp>
      <p:sp>
        <p:nvSpPr>
          <p:cNvPr id="3" name="Content Placeholder 2"/>
          <p:cNvSpPr>
            <a:spLocks noGrp="1"/>
          </p:cNvSpPr>
          <p:nvPr>
            <p:ph idx="1"/>
          </p:nvPr>
        </p:nvSpPr>
        <p:spPr/>
        <p:txBody>
          <a:bodyPr/>
          <a:lstStyle/>
          <a:p>
            <a:r>
              <a:rPr lang="en-US" dirty="0">
                <a:hlinkClick r:id="rId2"/>
              </a:rPr>
              <a:t>https://www.youtube.com/watch?time_continue=4&amp;v=qMkYlIA7mgw</a:t>
            </a:r>
            <a:r>
              <a:rPr lang="en-US" dirty="0"/>
              <a:t>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Bizarre Borders</a:t>
            </a:r>
          </a:p>
        </p:txBody>
      </p:sp>
      <p:sp>
        <p:nvSpPr>
          <p:cNvPr id="3" name="Content Placeholder 2"/>
          <p:cNvSpPr>
            <a:spLocks noGrp="1"/>
          </p:cNvSpPr>
          <p:nvPr>
            <p:ph idx="1"/>
          </p:nvPr>
        </p:nvSpPr>
        <p:spPr/>
        <p:txBody>
          <a:bodyPr/>
          <a:lstStyle/>
          <a:p>
            <a:r>
              <a:rPr lang="en-US" dirty="0"/>
              <a:t>https://</a:t>
            </a:r>
            <a:r>
              <a:rPr lang="en-US" dirty="0" err="1"/>
              <a:t>www.youtube.com/watch?v</a:t>
            </a:r>
            <a:r>
              <a:rPr lang="en-US" dirty="0"/>
              <a:t>=tal9heuk8xc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448"/>
            <a:ext cx="8077200" cy="1673352"/>
          </a:xfrm>
        </p:spPr>
        <p:txBody>
          <a:bodyPr/>
          <a:lstStyle/>
          <a:p>
            <a:pPr algn="ctr"/>
            <a:r>
              <a:rPr lang="en-US" dirty="0"/>
              <a:t>AIM: When do states disagree over boundaries?</a:t>
            </a:r>
          </a:p>
        </p:txBody>
      </p:sp>
      <p:sp>
        <p:nvSpPr>
          <p:cNvPr id="3" name="Subtitle 2"/>
          <p:cNvSpPr>
            <a:spLocks noGrp="1"/>
          </p:cNvSpPr>
          <p:nvPr>
            <p:ph type="subTitle" idx="1"/>
          </p:nvPr>
        </p:nvSpPr>
        <p:spPr>
          <a:xfrm>
            <a:off x="435402" y="4569579"/>
            <a:ext cx="8077200" cy="516906"/>
          </a:xfrm>
        </p:spPr>
        <p:txBody>
          <a:bodyPr>
            <a:normAutofit/>
          </a:bodyPr>
          <a:lstStyle/>
          <a:p>
            <a:pPr algn="ctr"/>
            <a:r>
              <a:rPr lang="en-US" sz="3200" dirty="0"/>
              <a:t>DO NOW: conflicts over boundaries?</a:t>
            </a:r>
          </a:p>
        </p:txBody>
      </p:sp>
      <p:pic>
        <p:nvPicPr>
          <p:cNvPr id="5" name="Picture 4"/>
          <p:cNvPicPr>
            <a:picLocks noChangeAspect="1"/>
          </p:cNvPicPr>
          <p:nvPr/>
        </p:nvPicPr>
        <p:blipFill>
          <a:blip r:embed="rId2"/>
          <a:stretch>
            <a:fillRect/>
          </a:stretch>
        </p:blipFill>
        <p:spPr>
          <a:xfrm>
            <a:off x="1377190" y="1868246"/>
            <a:ext cx="2972088" cy="2456926"/>
          </a:xfrm>
          <a:prstGeom prst="rect">
            <a:avLst/>
          </a:prstGeom>
        </p:spPr>
      </p:pic>
      <p:pic>
        <p:nvPicPr>
          <p:cNvPr id="6" name="Picture 5"/>
          <p:cNvPicPr>
            <a:picLocks noChangeAspect="1"/>
          </p:cNvPicPr>
          <p:nvPr/>
        </p:nvPicPr>
        <p:blipFill>
          <a:blip r:embed="rId3"/>
          <a:stretch>
            <a:fillRect/>
          </a:stretch>
        </p:blipFill>
        <p:spPr>
          <a:xfrm>
            <a:off x="4879328" y="1868246"/>
            <a:ext cx="2442880" cy="244288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26A227-F165-40E9-9F5E-5BDC7008BD6A}"/>
              </a:ext>
            </a:extLst>
          </p:cNvPr>
          <p:cNvSpPr>
            <a:spLocks noGrp="1"/>
          </p:cNvSpPr>
          <p:nvPr>
            <p:ph type="ctrTitle"/>
          </p:nvPr>
        </p:nvSpPr>
        <p:spPr>
          <a:xfrm>
            <a:off x="58057" y="4646096"/>
            <a:ext cx="9144000" cy="1673352"/>
          </a:xfrm>
        </p:spPr>
        <p:txBody>
          <a:bodyPr>
            <a:normAutofit fontScale="90000"/>
          </a:bodyPr>
          <a:lstStyle/>
          <a:p>
            <a:pPr algn="ctr"/>
            <a:r>
              <a:rPr lang="en-US" sz="4000" dirty="0"/>
              <a:t>Are there boundaries in the Ocean?</a:t>
            </a:r>
            <a:br>
              <a:rPr lang="en-US" sz="4000" dirty="0"/>
            </a:br>
            <a:r>
              <a:rPr lang="en-US" sz="3100" dirty="0">
                <a:solidFill>
                  <a:schemeClr val="accent6">
                    <a:lumMod val="60000"/>
                    <a:lumOff val="40000"/>
                  </a:schemeClr>
                </a:solidFill>
              </a:rPr>
              <a:t>The oceans cover 71 percent of the Earth's surface</a:t>
            </a:r>
            <a:br>
              <a:rPr lang="en-US" dirty="0"/>
            </a:br>
            <a:endParaRPr lang="en-US" sz="4000" dirty="0"/>
          </a:p>
        </p:txBody>
      </p:sp>
      <p:pic>
        <p:nvPicPr>
          <p:cNvPr id="6" name="Picture 5">
            <a:extLst>
              <a:ext uri="{FF2B5EF4-FFF2-40B4-BE49-F238E27FC236}">
                <a16:creationId xmlns:a16="http://schemas.microsoft.com/office/drawing/2014/main" id="{1F7964F1-3D07-4B65-ADD5-37B0488AABE6}"/>
              </a:ext>
            </a:extLst>
          </p:cNvPr>
          <p:cNvPicPr>
            <a:picLocks noChangeAspect="1"/>
          </p:cNvPicPr>
          <p:nvPr/>
        </p:nvPicPr>
        <p:blipFill>
          <a:blip r:embed="rId2"/>
          <a:stretch>
            <a:fillRect/>
          </a:stretch>
        </p:blipFill>
        <p:spPr>
          <a:xfrm>
            <a:off x="820057" y="195199"/>
            <a:ext cx="7620000" cy="4276725"/>
          </a:xfrm>
          <a:prstGeom prst="rect">
            <a:avLst/>
          </a:prstGeom>
        </p:spPr>
      </p:pic>
    </p:spTree>
    <p:extLst>
      <p:ext uri="{BB962C8B-B14F-4D97-AF65-F5344CB8AC3E}">
        <p14:creationId xmlns:p14="http://schemas.microsoft.com/office/powerpoint/2010/main" val="23101117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2DA38-E177-4643-8FFC-2FB7474088F0}"/>
              </a:ext>
            </a:extLst>
          </p:cNvPr>
          <p:cNvSpPr>
            <a:spLocks noGrp="1"/>
          </p:cNvSpPr>
          <p:nvPr>
            <p:ph idx="4294967295"/>
          </p:nvPr>
        </p:nvSpPr>
        <p:spPr>
          <a:xfrm>
            <a:off x="0" y="4441371"/>
            <a:ext cx="9144000" cy="2743201"/>
          </a:xfrm>
        </p:spPr>
        <p:txBody>
          <a:bodyPr/>
          <a:lstStyle/>
          <a:p>
            <a:r>
              <a:rPr lang="en-US" b="1" u="sng" dirty="0">
                <a:solidFill>
                  <a:srgbClr val="FF0000"/>
                </a:solidFill>
              </a:rPr>
              <a:t>Law of the Sea:</a:t>
            </a:r>
            <a:r>
              <a:rPr lang="en-US" b="1" dirty="0">
                <a:solidFill>
                  <a:srgbClr val="FF0000"/>
                </a:solidFill>
              </a:rPr>
              <a:t> </a:t>
            </a:r>
            <a:r>
              <a:rPr lang="en-US" dirty="0"/>
              <a:t>set of UN laws establishing </a:t>
            </a:r>
            <a:r>
              <a:rPr lang="en-US" dirty="0">
                <a:solidFill>
                  <a:srgbClr val="1FAECD"/>
                </a:solidFill>
                <a:highlight>
                  <a:srgbClr val="FFFF00"/>
                </a:highlight>
              </a:rPr>
              <a:t>states’ rights </a:t>
            </a:r>
            <a:r>
              <a:rPr lang="en-US" dirty="0"/>
              <a:t>and responsibilities concerning the ownership and use of the </a:t>
            </a:r>
            <a:r>
              <a:rPr lang="en-US" dirty="0">
                <a:solidFill>
                  <a:srgbClr val="1FAECD"/>
                </a:solidFill>
                <a:highlight>
                  <a:srgbClr val="FFFF00"/>
                </a:highlight>
              </a:rPr>
              <a:t>Earth’s waters</a:t>
            </a:r>
            <a:r>
              <a:rPr lang="en-US" dirty="0">
                <a:solidFill>
                  <a:srgbClr val="1FAECD"/>
                </a:solidFill>
              </a:rPr>
              <a:t> </a:t>
            </a:r>
            <a:r>
              <a:rPr lang="en-US" dirty="0"/>
              <a:t>and their </a:t>
            </a:r>
            <a:r>
              <a:rPr lang="en-US" dirty="0">
                <a:solidFill>
                  <a:srgbClr val="1FAECD"/>
                </a:solidFill>
                <a:highlight>
                  <a:srgbClr val="FFFF00"/>
                </a:highlight>
              </a:rPr>
              <a:t>resources. </a:t>
            </a:r>
          </a:p>
          <a:p>
            <a:endParaRPr lang="en-US" dirty="0"/>
          </a:p>
        </p:txBody>
      </p:sp>
      <p:pic>
        <p:nvPicPr>
          <p:cNvPr id="4" name="Picture 3">
            <a:extLst>
              <a:ext uri="{FF2B5EF4-FFF2-40B4-BE49-F238E27FC236}">
                <a16:creationId xmlns:a16="http://schemas.microsoft.com/office/drawing/2014/main" id="{84B6C67F-05CB-4D51-89CB-A013AA521797}"/>
              </a:ext>
            </a:extLst>
          </p:cNvPr>
          <p:cNvPicPr/>
          <p:nvPr/>
        </p:nvPicPr>
        <p:blipFill>
          <a:blip r:embed="rId2">
            <a:extLst>
              <a:ext uri="{28A0092B-C50C-407E-A947-70E740481C1C}">
                <a14:useLocalDpi xmlns:a14="http://schemas.microsoft.com/office/drawing/2010/main" val="0"/>
              </a:ext>
            </a:extLst>
          </a:blip>
          <a:stretch>
            <a:fillRect/>
          </a:stretch>
        </p:blipFill>
        <p:spPr>
          <a:xfrm>
            <a:off x="288086" y="244202"/>
            <a:ext cx="8567827" cy="4022997"/>
          </a:xfrm>
          <a:prstGeom prst="rect">
            <a:avLst/>
          </a:prstGeom>
        </p:spPr>
      </p:pic>
    </p:spTree>
    <p:extLst>
      <p:ext uri="{BB962C8B-B14F-4D97-AF65-F5344CB8AC3E}">
        <p14:creationId xmlns:p14="http://schemas.microsoft.com/office/powerpoint/2010/main" val="698022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503" y="155448"/>
            <a:ext cx="5723384" cy="971527"/>
          </a:xfrm>
        </p:spPr>
        <p:style>
          <a:lnRef idx="2">
            <a:schemeClr val="accent3"/>
          </a:lnRef>
          <a:fillRef idx="1">
            <a:schemeClr val="lt1"/>
          </a:fillRef>
          <a:effectRef idx="0">
            <a:schemeClr val="accent3"/>
          </a:effectRef>
          <a:fontRef idx="minor">
            <a:schemeClr val="dk1"/>
          </a:fontRef>
        </p:style>
        <p:txBody>
          <a:bodyPr/>
          <a:lstStyle/>
          <a:p>
            <a:pPr algn="ctr"/>
            <a:r>
              <a:rPr lang="en-US" dirty="0">
                <a:solidFill>
                  <a:srgbClr val="EB641B"/>
                </a:solidFill>
              </a:rPr>
              <a:t>State-less Nation</a:t>
            </a:r>
          </a:p>
        </p:txBody>
      </p:sp>
      <p:sp>
        <p:nvSpPr>
          <p:cNvPr id="3" name="Content Placeholder 2"/>
          <p:cNvSpPr>
            <a:spLocks noGrp="1"/>
          </p:cNvSpPr>
          <p:nvPr>
            <p:ph idx="1"/>
          </p:nvPr>
        </p:nvSpPr>
        <p:spPr>
          <a:xfrm>
            <a:off x="0" y="1644563"/>
            <a:ext cx="8839200" cy="1969495"/>
          </a:xfrm>
        </p:spPr>
        <p:style>
          <a:lnRef idx="2">
            <a:schemeClr val="accent1"/>
          </a:lnRef>
          <a:fillRef idx="1">
            <a:schemeClr val="lt1"/>
          </a:fillRef>
          <a:effectRef idx="0">
            <a:schemeClr val="accent1"/>
          </a:effectRef>
          <a:fontRef idx="minor">
            <a:schemeClr val="dk1"/>
          </a:fontRef>
        </p:style>
        <p:txBody>
          <a:bodyPr>
            <a:normAutofit/>
          </a:bodyPr>
          <a:lstStyle/>
          <a:p>
            <a:r>
              <a:rPr lang="en-US" dirty="0">
                <a:highlight>
                  <a:srgbClr val="FFFF00"/>
                </a:highlight>
              </a:rPr>
              <a:t>A nation of people without a state </a:t>
            </a:r>
            <a:r>
              <a:rPr lang="en-US" dirty="0"/>
              <a:t>that it considers home</a:t>
            </a:r>
          </a:p>
          <a:p>
            <a:r>
              <a:rPr lang="en-US" dirty="0">
                <a:highlight>
                  <a:srgbClr val="FFFF00"/>
                </a:highlight>
              </a:rPr>
              <a:t>Kurds, Basques, Palestinians</a:t>
            </a:r>
            <a:endParaRPr lang="en-US" sz="2800" dirty="0">
              <a:highlight>
                <a:srgbClr val="FFFF00"/>
              </a:highlight>
            </a:endParaRPr>
          </a:p>
        </p:txBody>
      </p:sp>
      <p:pic>
        <p:nvPicPr>
          <p:cNvPr id="5" name="Picture 4">
            <a:extLst>
              <a:ext uri="{FF2B5EF4-FFF2-40B4-BE49-F238E27FC236}">
                <a16:creationId xmlns:a16="http://schemas.microsoft.com/office/drawing/2014/main" id="{937CBDF8-1958-493C-9A4F-C955314762A8}"/>
              </a:ext>
            </a:extLst>
          </p:cNvPr>
          <p:cNvPicPr>
            <a:picLocks noChangeAspect="1"/>
          </p:cNvPicPr>
          <p:nvPr/>
        </p:nvPicPr>
        <p:blipFill>
          <a:blip r:embed="rId2"/>
          <a:stretch>
            <a:fillRect/>
          </a:stretch>
        </p:blipFill>
        <p:spPr>
          <a:xfrm>
            <a:off x="1484503" y="3744687"/>
            <a:ext cx="6035255" cy="3113314"/>
          </a:xfrm>
          <a:prstGeom prst="rect">
            <a:avLst/>
          </a:prstGeom>
        </p:spPr>
      </p:pic>
    </p:spTree>
    <p:extLst>
      <p:ext uri="{BB962C8B-B14F-4D97-AF65-F5344CB8AC3E}">
        <p14:creationId xmlns:p14="http://schemas.microsoft.com/office/powerpoint/2010/main" val="280342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484DA-F358-4ED9-9080-5F046A7A5B28}"/>
              </a:ext>
            </a:extLst>
          </p:cNvPr>
          <p:cNvPicPr>
            <a:picLocks noChangeAspect="1"/>
          </p:cNvPicPr>
          <p:nvPr/>
        </p:nvPicPr>
        <p:blipFill>
          <a:blip r:embed="rId2"/>
          <a:stretch>
            <a:fillRect/>
          </a:stretch>
        </p:blipFill>
        <p:spPr>
          <a:xfrm>
            <a:off x="1" y="0"/>
            <a:ext cx="4112906" cy="6858000"/>
          </a:xfrm>
          <a:prstGeom prst="rect">
            <a:avLst/>
          </a:prstGeom>
        </p:spPr>
      </p:pic>
      <p:sp>
        <p:nvSpPr>
          <p:cNvPr id="4" name="Content Placeholder 3"/>
          <p:cNvSpPr>
            <a:spLocks noGrp="1"/>
          </p:cNvSpPr>
          <p:nvPr>
            <p:ph idx="4294967295"/>
          </p:nvPr>
        </p:nvSpPr>
        <p:spPr>
          <a:xfrm>
            <a:off x="4112907" y="214662"/>
            <a:ext cx="5031093" cy="6421968"/>
          </a:xfrm>
        </p:spPr>
        <p:txBody>
          <a:bodyPr>
            <a:normAutofit fontScale="92500" lnSpcReduction="10000"/>
          </a:bodyPr>
          <a:lstStyle/>
          <a:p>
            <a:r>
              <a:rPr lang="en-US" b="1" u="sng" dirty="0">
                <a:solidFill>
                  <a:srgbClr val="FF0000"/>
                </a:solidFill>
              </a:rPr>
              <a:t>Territorial Waters: </a:t>
            </a:r>
            <a:r>
              <a:rPr lang="en-US" dirty="0"/>
              <a:t>12 nautical miles from baseline, </a:t>
            </a:r>
            <a:r>
              <a:rPr lang="en-US" dirty="0">
                <a:solidFill>
                  <a:schemeClr val="bg2">
                    <a:lumMod val="50000"/>
                  </a:schemeClr>
                </a:solidFill>
              </a:rPr>
              <a:t>sovereign territory</a:t>
            </a:r>
            <a:r>
              <a:rPr lang="en-US" dirty="0"/>
              <a:t> of the state. Controls </a:t>
            </a:r>
            <a:r>
              <a:rPr lang="en-US" dirty="0">
                <a:solidFill>
                  <a:srgbClr val="1FAECD"/>
                </a:solidFill>
              </a:rPr>
              <a:t>air space above </a:t>
            </a:r>
            <a:r>
              <a:rPr lang="en-US" dirty="0"/>
              <a:t>and seabed below</a:t>
            </a:r>
          </a:p>
          <a:p>
            <a:endParaRPr lang="en-US" dirty="0"/>
          </a:p>
          <a:p>
            <a:r>
              <a:rPr lang="en-US" b="1" u="sng" dirty="0">
                <a:solidFill>
                  <a:srgbClr val="FF0000"/>
                </a:solidFill>
              </a:rPr>
              <a:t>Contiguous waters: </a:t>
            </a:r>
            <a:r>
              <a:rPr lang="en-US" dirty="0"/>
              <a:t>up to 24 nautical miles, states may exercise the control necessary to prevent others from infringing its </a:t>
            </a:r>
            <a:r>
              <a:rPr lang="en-US" dirty="0">
                <a:solidFill>
                  <a:srgbClr val="1FAECD"/>
                </a:solidFill>
              </a:rPr>
              <a:t>customs, immigration </a:t>
            </a:r>
            <a:r>
              <a:rPr lang="en-US" dirty="0"/>
              <a:t>and </a:t>
            </a:r>
            <a:r>
              <a:rPr lang="en-US" dirty="0">
                <a:solidFill>
                  <a:srgbClr val="1FAECD"/>
                </a:solidFill>
              </a:rPr>
              <a:t>other laws </a:t>
            </a:r>
          </a:p>
          <a:p>
            <a:endParaRPr lang="en-US" b="1" u="sng" dirty="0">
              <a:solidFill>
                <a:srgbClr val="FF0000"/>
              </a:solidFill>
            </a:endParaRPr>
          </a:p>
        </p:txBody>
      </p:sp>
    </p:spTree>
    <p:extLst>
      <p:ext uri="{BB962C8B-B14F-4D97-AF65-F5344CB8AC3E}">
        <p14:creationId xmlns:p14="http://schemas.microsoft.com/office/powerpoint/2010/main" val="42909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7E8827-B643-45CA-A667-4F3373CAB1CE}"/>
              </a:ext>
            </a:extLst>
          </p:cNvPr>
          <p:cNvSpPr>
            <a:spLocks noGrp="1"/>
          </p:cNvSpPr>
          <p:nvPr>
            <p:ph idx="4294967295"/>
          </p:nvPr>
        </p:nvSpPr>
        <p:spPr>
          <a:xfrm>
            <a:off x="0" y="-29255"/>
            <a:ext cx="8686800" cy="4760912"/>
          </a:xfrm>
        </p:spPr>
        <p:txBody>
          <a:bodyPr/>
          <a:lstStyle/>
          <a:p>
            <a:pPr lvl="0"/>
            <a:r>
              <a:rPr lang="en-US" b="1" u="sng" dirty="0">
                <a:solidFill>
                  <a:srgbClr val="FF0000"/>
                </a:solidFill>
              </a:rPr>
              <a:t>Exclusive economic zone (EEZ):</a:t>
            </a:r>
            <a:r>
              <a:rPr lang="en-US" u="sng" dirty="0">
                <a:solidFill>
                  <a:srgbClr val="FF0000"/>
                </a:solidFill>
              </a:rPr>
              <a:t> </a:t>
            </a:r>
            <a:r>
              <a:rPr lang="en-US" dirty="0"/>
              <a:t>A </a:t>
            </a:r>
            <a:r>
              <a:rPr lang="en-US" dirty="0">
                <a:solidFill>
                  <a:srgbClr val="1FAECD"/>
                </a:solidFill>
                <a:highlight>
                  <a:srgbClr val="FFFF00"/>
                </a:highlight>
              </a:rPr>
              <a:t>sea zone</a:t>
            </a:r>
            <a:r>
              <a:rPr lang="en-US" dirty="0"/>
              <a:t> over which a state has special rights over the </a:t>
            </a:r>
            <a:r>
              <a:rPr lang="en-US" dirty="0">
                <a:solidFill>
                  <a:srgbClr val="1FAECD"/>
                </a:solidFill>
                <a:highlight>
                  <a:srgbClr val="FFFF00"/>
                </a:highlight>
              </a:rPr>
              <a:t>exploration</a:t>
            </a:r>
            <a:r>
              <a:rPr lang="en-US" dirty="0"/>
              <a:t> and use of marine </a:t>
            </a:r>
            <a:r>
              <a:rPr lang="en-US" dirty="0">
                <a:solidFill>
                  <a:srgbClr val="1FAECD"/>
                </a:solidFill>
                <a:highlight>
                  <a:srgbClr val="FFFF00"/>
                </a:highlight>
              </a:rPr>
              <a:t>resource</a:t>
            </a:r>
            <a:r>
              <a:rPr lang="en-US" dirty="0">
                <a:highlight>
                  <a:srgbClr val="FFFF00"/>
                </a:highlight>
              </a:rPr>
              <a:t>s</a:t>
            </a:r>
            <a:r>
              <a:rPr lang="en-US" dirty="0"/>
              <a:t> stretching </a:t>
            </a:r>
            <a:r>
              <a:rPr lang="en-US" dirty="0">
                <a:solidFill>
                  <a:srgbClr val="1FAECD"/>
                </a:solidFill>
                <a:highlight>
                  <a:srgbClr val="FFFF00"/>
                </a:highlight>
              </a:rPr>
              <a:t>200 nautical miles </a:t>
            </a:r>
            <a:r>
              <a:rPr lang="en-US" dirty="0"/>
              <a:t>from the coast. </a:t>
            </a:r>
          </a:p>
          <a:p>
            <a:pPr lvl="0"/>
            <a:endParaRPr lang="en-US" dirty="0"/>
          </a:p>
          <a:p>
            <a:endParaRPr lang="en-US" dirty="0"/>
          </a:p>
        </p:txBody>
      </p:sp>
      <p:pic>
        <p:nvPicPr>
          <p:cNvPr id="5" name="Picture 4">
            <a:extLst>
              <a:ext uri="{FF2B5EF4-FFF2-40B4-BE49-F238E27FC236}">
                <a16:creationId xmlns:a16="http://schemas.microsoft.com/office/drawing/2014/main" id="{5C65A76B-A803-477E-B2C9-7BE61AAA77BD}"/>
              </a:ext>
            </a:extLst>
          </p:cNvPr>
          <p:cNvPicPr>
            <a:picLocks noChangeAspect="1"/>
          </p:cNvPicPr>
          <p:nvPr/>
        </p:nvPicPr>
        <p:blipFill>
          <a:blip r:embed="rId2"/>
          <a:stretch>
            <a:fillRect/>
          </a:stretch>
        </p:blipFill>
        <p:spPr>
          <a:xfrm>
            <a:off x="0" y="2598056"/>
            <a:ext cx="9144000" cy="4259943"/>
          </a:xfrm>
          <a:prstGeom prst="rect">
            <a:avLst/>
          </a:prstGeom>
        </p:spPr>
      </p:pic>
    </p:spTree>
    <p:extLst>
      <p:ext uri="{BB962C8B-B14F-4D97-AF65-F5344CB8AC3E}">
        <p14:creationId xmlns:p14="http://schemas.microsoft.com/office/powerpoint/2010/main" val="34187966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7E8827-B643-45CA-A667-4F3373CAB1CE}"/>
              </a:ext>
            </a:extLst>
          </p:cNvPr>
          <p:cNvSpPr>
            <a:spLocks noGrp="1"/>
          </p:cNvSpPr>
          <p:nvPr>
            <p:ph idx="4294967295"/>
          </p:nvPr>
        </p:nvSpPr>
        <p:spPr>
          <a:xfrm>
            <a:off x="0" y="729797"/>
            <a:ext cx="5225143" cy="4625975"/>
          </a:xfrm>
        </p:spPr>
        <p:txBody>
          <a:bodyPr/>
          <a:lstStyle/>
          <a:p>
            <a:pPr lvl="0"/>
            <a:r>
              <a:rPr lang="en-US" b="1" u="sng" dirty="0">
                <a:solidFill>
                  <a:srgbClr val="FF0000"/>
                </a:solidFill>
              </a:rPr>
              <a:t>Median-line principle: </a:t>
            </a:r>
            <a:r>
              <a:rPr lang="en-US" dirty="0"/>
              <a:t>A line that is drawn in the water </a:t>
            </a:r>
            <a:r>
              <a:rPr lang="en-US" dirty="0">
                <a:solidFill>
                  <a:srgbClr val="1FAECD"/>
                </a:solidFill>
                <a:highlight>
                  <a:srgbClr val="FFFF00"/>
                </a:highlight>
              </a:rPr>
              <a:t>equidistant</a:t>
            </a:r>
            <a:r>
              <a:rPr lang="en-US" dirty="0"/>
              <a:t> from each </a:t>
            </a:r>
            <a:r>
              <a:rPr lang="en-US" dirty="0">
                <a:solidFill>
                  <a:srgbClr val="1FAECD"/>
                </a:solidFill>
                <a:highlight>
                  <a:srgbClr val="FFFF00"/>
                </a:highlight>
              </a:rPr>
              <a:t>competing party</a:t>
            </a:r>
            <a:r>
              <a:rPr lang="en-US" dirty="0">
                <a:highlight>
                  <a:srgbClr val="FFFF00"/>
                </a:highlight>
              </a:rPr>
              <a:t> </a:t>
            </a:r>
            <a:r>
              <a:rPr lang="en-US" dirty="0"/>
              <a:t>to settle a question of sea resource access (when there’s an </a:t>
            </a:r>
            <a:r>
              <a:rPr lang="en-US" dirty="0">
                <a:solidFill>
                  <a:srgbClr val="1FAECD"/>
                </a:solidFill>
                <a:highlight>
                  <a:srgbClr val="FFFF00"/>
                </a:highlight>
              </a:rPr>
              <a:t>EEZ conflict</a:t>
            </a:r>
            <a:r>
              <a:rPr lang="en-US" dirty="0"/>
              <a:t>)</a:t>
            </a:r>
          </a:p>
          <a:p>
            <a:endParaRPr lang="en-US" dirty="0"/>
          </a:p>
        </p:txBody>
      </p:sp>
      <p:pic>
        <p:nvPicPr>
          <p:cNvPr id="4" name="Picture 3">
            <a:extLst>
              <a:ext uri="{FF2B5EF4-FFF2-40B4-BE49-F238E27FC236}">
                <a16:creationId xmlns:a16="http://schemas.microsoft.com/office/drawing/2014/main" id="{DFF4FA97-9ADA-44AA-BCDA-342B1DD84C2B}"/>
              </a:ext>
            </a:extLst>
          </p:cNvPr>
          <p:cNvPicPr>
            <a:picLocks noChangeAspect="1"/>
          </p:cNvPicPr>
          <p:nvPr/>
        </p:nvPicPr>
        <p:blipFill>
          <a:blip r:embed="rId2"/>
          <a:stretch>
            <a:fillRect/>
          </a:stretch>
        </p:blipFill>
        <p:spPr>
          <a:xfrm>
            <a:off x="5225143" y="236310"/>
            <a:ext cx="3918857" cy="5891893"/>
          </a:xfrm>
          <a:prstGeom prst="rect">
            <a:avLst/>
          </a:prstGeom>
        </p:spPr>
      </p:pic>
    </p:spTree>
    <p:extLst>
      <p:ext uri="{BB962C8B-B14F-4D97-AF65-F5344CB8AC3E}">
        <p14:creationId xmlns:p14="http://schemas.microsoft.com/office/powerpoint/2010/main" val="600983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651106" y="482989"/>
            <a:ext cx="5166481" cy="4625975"/>
          </a:xfrm>
        </p:spPr>
        <p:txBody>
          <a:bodyPr>
            <a:normAutofit fontScale="92500" lnSpcReduction="10000"/>
          </a:bodyPr>
          <a:lstStyle/>
          <a:p>
            <a:r>
              <a:rPr lang="en-US" b="1" dirty="0">
                <a:solidFill>
                  <a:srgbClr val="FF0000"/>
                </a:solidFill>
              </a:rPr>
              <a:t>Admiralty Law: </a:t>
            </a:r>
            <a:r>
              <a:rPr lang="en-US" dirty="0"/>
              <a:t>a part of international law that dictates legal procedures on the high seas.  Beyond the 200-mile limits, international fishing fleets can hook or net whatever ocean life they choose and in unregulated amounts.</a:t>
            </a:r>
          </a:p>
          <a:p>
            <a:endParaRPr lang="en-US" dirty="0"/>
          </a:p>
        </p:txBody>
      </p:sp>
      <p:pic>
        <p:nvPicPr>
          <p:cNvPr id="4" name="Picture 3"/>
          <p:cNvPicPr>
            <a:picLocks noChangeAspect="1"/>
          </p:cNvPicPr>
          <p:nvPr/>
        </p:nvPicPr>
        <p:blipFill>
          <a:blip r:embed="rId2"/>
          <a:stretch>
            <a:fillRect/>
          </a:stretch>
        </p:blipFill>
        <p:spPr>
          <a:xfrm>
            <a:off x="44306" y="926007"/>
            <a:ext cx="3606800" cy="3822700"/>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482989"/>
            <a:ext cx="4603567" cy="6053937"/>
          </a:xfrm>
        </p:spPr>
        <p:txBody>
          <a:bodyPr>
            <a:normAutofit fontScale="92500" lnSpcReduction="20000"/>
          </a:bodyPr>
          <a:lstStyle/>
          <a:p>
            <a:r>
              <a:rPr lang="en-US" b="1" dirty="0"/>
              <a:t>International Whaling Commission: </a:t>
            </a:r>
            <a:r>
              <a:rPr lang="en-US" dirty="0"/>
              <a:t>1986 law bans whale hunts.  Norway and Japan still hunt whales, claiming their hunts are for scientific research.  This claim is heavily criticized by environmental organizations who state that whale meat still makes its way to market in these countries.</a:t>
            </a:r>
          </a:p>
          <a:p>
            <a:endParaRPr lang="en-US" dirty="0"/>
          </a:p>
        </p:txBody>
      </p:sp>
      <p:pic>
        <p:nvPicPr>
          <p:cNvPr id="4" name="Picture 3"/>
          <p:cNvPicPr>
            <a:picLocks noChangeAspect="1"/>
          </p:cNvPicPr>
          <p:nvPr/>
        </p:nvPicPr>
        <p:blipFill>
          <a:blip r:embed="rId2"/>
          <a:stretch>
            <a:fillRect/>
          </a:stretch>
        </p:blipFill>
        <p:spPr>
          <a:xfrm>
            <a:off x="4834467" y="697291"/>
            <a:ext cx="4042213" cy="4931164"/>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BOUNDARY CONFLICTS</a:t>
            </a:r>
          </a:p>
        </p:txBody>
      </p:sp>
      <p:sp>
        <p:nvSpPr>
          <p:cNvPr id="3" name="Text Placeholder 2"/>
          <p:cNvSpPr>
            <a:spLocks noGrp="1"/>
          </p:cNvSpPr>
          <p:nvPr>
            <p:ph type="body" idx="1"/>
          </p:nvPr>
        </p:nvSpPr>
        <p:spPr/>
        <p:txBody>
          <a:bodyPr/>
          <a:lstStyle/>
          <a:p>
            <a:endParaRPr lang="en-US"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1408176"/>
          </a:xfrm>
        </p:spPr>
        <p:style>
          <a:lnRef idx="2">
            <a:schemeClr val="accent2"/>
          </a:lnRef>
          <a:fillRef idx="1">
            <a:schemeClr val="lt1"/>
          </a:fillRef>
          <a:effectRef idx="0">
            <a:schemeClr val="accent2"/>
          </a:effectRef>
          <a:fontRef idx="minor">
            <a:schemeClr val="dk1"/>
          </a:fontRef>
        </p:style>
        <p:txBody>
          <a:bodyPr/>
          <a:lstStyle/>
          <a:p>
            <a:r>
              <a:rPr lang="en-US" dirty="0"/>
              <a:t>RECAP: Boundaries</a:t>
            </a:r>
          </a:p>
        </p:txBody>
      </p:sp>
      <p:sp>
        <p:nvSpPr>
          <p:cNvPr id="7" name="Content Placeholder 6"/>
          <p:cNvSpPr>
            <a:spLocks noGrp="1"/>
          </p:cNvSpPr>
          <p:nvPr>
            <p:ph idx="1"/>
          </p:nvPr>
        </p:nvSpPr>
        <p:spPr>
          <a:xfrm>
            <a:off x="457200" y="1408177"/>
            <a:ext cx="8229600" cy="4992624"/>
          </a:xfrm>
        </p:spPr>
        <p:txBody>
          <a:bodyPr/>
          <a:lstStyle/>
          <a:p>
            <a:r>
              <a:rPr lang="en-US" dirty="0">
                <a:solidFill>
                  <a:srgbClr val="1FAECD"/>
                </a:solidFill>
              </a:rPr>
              <a:t>Frontiers </a:t>
            </a:r>
          </a:p>
          <a:p>
            <a:r>
              <a:rPr lang="en-US" dirty="0">
                <a:solidFill>
                  <a:srgbClr val="1FAECD"/>
                </a:solidFill>
              </a:rPr>
              <a:t>Physical boundaries</a:t>
            </a:r>
          </a:p>
          <a:p>
            <a:r>
              <a:rPr lang="en-US" dirty="0">
                <a:solidFill>
                  <a:srgbClr val="1FAECD"/>
                </a:solidFill>
              </a:rPr>
              <a:t>Geometric boundaries</a:t>
            </a:r>
          </a:p>
          <a:p>
            <a:r>
              <a:rPr lang="en-US" dirty="0">
                <a:solidFill>
                  <a:srgbClr val="1FAECD"/>
                </a:solidFill>
              </a:rPr>
              <a:t>Cultural boundaries: language, religion</a:t>
            </a:r>
          </a:p>
          <a:p>
            <a:endParaRPr lang="en-US" dirty="0"/>
          </a:p>
          <a:p>
            <a:pPr>
              <a:buClr>
                <a:schemeClr val="accent2"/>
              </a:buClr>
            </a:pPr>
            <a:r>
              <a:rPr lang="en-US" dirty="0">
                <a:solidFill>
                  <a:schemeClr val="accent2"/>
                </a:solidFill>
              </a:rPr>
              <a:t>Antecedent</a:t>
            </a:r>
          </a:p>
          <a:p>
            <a:pPr>
              <a:buClr>
                <a:schemeClr val="accent2"/>
              </a:buClr>
            </a:pPr>
            <a:r>
              <a:rPr lang="en-US" dirty="0">
                <a:solidFill>
                  <a:schemeClr val="accent2"/>
                </a:solidFill>
              </a:rPr>
              <a:t>Subsequent</a:t>
            </a:r>
          </a:p>
          <a:p>
            <a:pPr>
              <a:buClr>
                <a:schemeClr val="accent2"/>
              </a:buClr>
            </a:pPr>
            <a:r>
              <a:rPr lang="en-US" dirty="0">
                <a:solidFill>
                  <a:schemeClr val="accent2"/>
                </a:solidFill>
              </a:rPr>
              <a:t>Superimposed</a:t>
            </a:r>
          </a:p>
          <a:p>
            <a:pPr>
              <a:buClr>
                <a:schemeClr val="accent2"/>
              </a:buClr>
            </a:pPr>
            <a:r>
              <a:rPr lang="en-US" dirty="0">
                <a:solidFill>
                  <a:schemeClr val="accent2"/>
                </a:solidFill>
              </a:rPr>
              <a:t>Relic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465101"/>
            <a:ext cx="8924902" cy="5935699"/>
          </a:xfrm>
        </p:spPr>
        <p:txBody>
          <a:bodyPr/>
          <a:lstStyle/>
          <a:p>
            <a:pPr lvl="0"/>
            <a:r>
              <a:rPr lang="en-US" sz="3600" b="1" u="sng" dirty="0">
                <a:solidFill>
                  <a:schemeClr val="accent1"/>
                </a:solidFill>
              </a:rPr>
              <a:t>Definitional/Positional</a:t>
            </a:r>
            <a:r>
              <a:rPr lang="en-US" sz="3600" b="1" dirty="0">
                <a:solidFill>
                  <a:schemeClr val="accent1"/>
                </a:solidFill>
              </a:rPr>
              <a:t> </a:t>
            </a:r>
            <a:r>
              <a:rPr lang="en-US" sz="3600" dirty="0"/>
              <a:t>boundary disputes are fights over the </a:t>
            </a:r>
            <a:r>
              <a:rPr lang="en-US" sz="3600" dirty="0">
                <a:solidFill>
                  <a:srgbClr val="DA1F28"/>
                </a:solidFill>
              </a:rPr>
              <a:t>language of the border agreement </a:t>
            </a:r>
            <a:r>
              <a:rPr lang="en-US" sz="3600" dirty="0"/>
              <a:t>in a treaty or boundary contract</a:t>
            </a:r>
          </a:p>
          <a:p>
            <a:pPr lvl="1"/>
            <a:r>
              <a:rPr lang="en-US" sz="3200" dirty="0"/>
              <a:t>Ambiguous phrases </a:t>
            </a:r>
          </a:p>
          <a:p>
            <a:pPr lvl="1">
              <a:buNone/>
            </a:pPr>
            <a:endParaRPr lang="en-US" u="sng" dirty="0">
              <a:solidFill>
                <a:srgbClr val="DA1F28"/>
              </a:solidFill>
            </a:endParaRPr>
          </a:p>
          <a:p>
            <a:pPr lvl="1">
              <a:buNone/>
            </a:pPr>
            <a:endParaRPr lang="en-US" u="sng" dirty="0">
              <a:solidFill>
                <a:srgbClr val="DA1F28"/>
              </a:solidFill>
            </a:endParaRPr>
          </a:p>
          <a:p>
            <a:endParaRPr lang="en-US" dirty="0"/>
          </a:p>
        </p:txBody>
      </p:sp>
      <p:pic>
        <p:nvPicPr>
          <p:cNvPr id="4" name="Picture 3"/>
          <p:cNvPicPr/>
          <p:nvPr/>
        </p:nvPicPr>
        <p:blipFill>
          <a:blip r:embed="rId2"/>
          <a:srcRect/>
          <a:stretch>
            <a:fillRect/>
          </a:stretch>
        </p:blipFill>
        <p:spPr bwMode="auto">
          <a:xfrm>
            <a:off x="5079503" y="2687926"/>
            <a:ext cx="3845399" cy="33583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465101"/>
            <a:ext cx="8924902" cy="5935699"/>
          </a:xfrm>
        </p:spPr>
        <p:txBody>
          <a:bodyPr/>
          <a:lstStyle/>
          <a:p>
            <a:pPr lvl="0"/>
            <a:r>
              <a:rPr lang="en-US" b="1" u="sng" dirty="0" err="1">
                <a:solidFill>
                  <a:schemeClr val="accent1"/>
                </a:solidFill>
              </a:rPr>
              <a:t>Locational</a:t>
            </a:r>
            <a:r>
              <a:rPr lang="en-US" b="1" u="sng" dirty="0">
                <a:solidFill>
                  <a:schemeClr val="accent1"/>
                </a:solidFill>
              </a:rPr>
              <a:t>/territorial</a:t>
            </a:r>
            <a:r>
              <a:rPr lang="en-US" dirty="0"/>
              <a:t> boundary disputes occur when the conflicting parties </a:t>
            </a:r>
            <a:r>
              <a:rPr lang="en-US" dirty="0">
                <a:solidFill>
                  <a:srgbClr val="000000"/>
                </a:solidFill>
              </a:rPr>
              <a:t>agree on the definition </a:t>
            </a:r>
            <a:r>
              <a:rPr lang="en-US" dirty="0"/>
              <a:t>but not on </a:t>
            </a:r>
            <a:r>
              <a:rPr lang="en-US" dirty="0">
                <a:solidFill>
                  <a:srgbClr val="DA1F28"/>
                </a:solidFill>
              </a:rPr>
              <a:t>where the boundary exists</a:t>
            </a:r>
            <a:r>
              <a:rPr lang="en-US" dirty="0"/>
              <a:t> on the Earth of the map (The interpretation is in dispute)</a:t>
            </a:r>
          </a:p>
          <a:p>
            <a:pPr lvl="1">
              <a:buNone/>
            </a:pPr>
            <a:endParaRPr lang="en-US" u="sng" dirty="0">
              <a:solidFill>
                <a:srgbClr val="DA1F28"/>
              </a:solidFill>
            </a:endParaRPr>
          </a:p>
          <a:p>
            <a:endParaRPr lang="en-US" dirty="0"/>
          </a:p>
        </p:txBody>
      </p:sp>
      <p:pic>
        <p:nvPicPr>
          <p:cNvPr id="4" name="Picture 3"/>
          <p:cNvPicPr>
            <a:picLocks noChangeAspect="1"/>
          </p:cNvPicPr>
          <p:nvPr/>
        </p:nvPicPr>
        <p:blipFill>
          <a:blip r:embed="rId2"/>
          <a:stretch>
            <a:fillRect/>
          </a:stretch>
        </p:blipFill>
        <p:spPr>
          <a:xfrm>
            <a:off x="267942" y="3436003"/>
            <a:ext cx="3492500" cy="3390900"/>
          </a:xfrm>
          <a:prstGeom prst="rect">
            <a:avLst/>
          </a:prstGeom>
        </p:spPr>
      </p:pic>
      <p:sp>
        <p:nvSpPr>
          <p:cNvPr id="5" name="TextBox 4"/>
          <p:cNvSpPr txBox="1"/>
          <p:nvPr/>
        </p:nvSpPr>
        <p:spPr>
          <a:xfrm>
            <a:off x="3976860" y="3436003"/>
            <a:ext cx="4948042" cy="2831544"/>
          </a:xfrm>
          <a:prstGeom prst="rect">
            <a:avLst/>
          </a:prstGeom>
          <a:noFill/>
        </p:spPr>
        <p:txBody>
          <a:bodyPr wrap="square" rtlCol="0">
            <a:spAutoFit/>
          </a:bodyPr>
          <a:lstStyle/>
          <a:p>
            <a:pPr marL="0" lvl="1"/>
            <a:r>
              <a:rPr lang="en-US" sz="3200" dirty="0"/>
              <a:t>Dispute over </a:t>
            </a:r>
            <a:r>
              <a:rPr lang="en-US" sz="3200" b="1" dirty="0">
                <a:solidFill>
                  <a:schemeClr val="accent1"/>
                </a:solidFill>
              </a:rPr>
              <a:t>delimitation: </a:t>
            </a:r>
            <a:r>
              <a:rPr lang="en-US" sz="3200" dirty="0"/>
              <a:t>The process of mapmakers </a:t>
            </a:r>
            <a:r>
              <a:rPr lang="en-US" sz="3200" dirty="0">
                <a:solidFill>
                  <a:schemeClr val="accent2"/>
                </a:solidFill>
              </a:rPr>
              <a:t>placing the boundary </a:t>
            </a:r>
            <a:r>
              <a:rPr lang="en-US" sz="3200" dirty="0"/>
              <a:t>on the map. </a:t>
            </a:r>
            <a:endParaRPr lang="en-US" sz="3200" u="sng" dirty="0">
              <a:solidFill>
                <a:srgbClr val="DA1F28"/>
              </a:solidFill>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465101"/>
            <a:ext cx="8924902" cy="5935699"/>
          </a:xfrm>
        </p:spPr>
        <p:txBody>
          <a:bodyPr/>
          <a:lstStyle/>
          <a:p>
            <a:pPr lvl="0"/>
            <a:r>
              <a:rPr lang="en-US" b="1" u="sng" dirty="0">
                <a:solidFill>
                  <a:schemeClr val="accent1"/>
                </a:solidFill>
              </a:rPr>
              <a:t>Operational</a:t>
            </a:r>
            <a:r>
              <a:rPr lang="en-US" dirty="0"/>
              <a:t> boundary disputes are conflicts over the way a boundary should </a:t>
            </a:r>
            <a:r>
              <a:rPr lang="en-US" dirty="0">
                <a:solidFill>
                  <a:schemeClr val="accent2"/>
                </a:solidFill>
              </a:rPr>
              <a:t>operate or function</a:t>
            </a:r>
            <a:endParaRPr lang="en-US" dirty="0"/>
          </a:p>
          <a:p>
            <a:pPr lvl="1"/>
            <a:r>
              <a:rPr lang="en-US" dirty="0"/>
              <a:t>Example: US/Mexico - if migration should be allowed across the border. </a:t>
            </a:r>
          </a:p>
          <a:p>
            <a:pPr lvl="1"/>
            <a:endParaRPr lang="en-US" u="sng" dirty="0">
              <a:solidFill>
                <a:srgbClr val="DA1F28"/>
              </a:solidFill>
            </a:endParaRPr>
          </a:p>
          <a:p>
            <a:pPr lvl="1">
              <a:buNone/>
            </a:pPr>
            <a:endParaRPr lang="en-US" u="sng" dirty="0">
              <a:solidFill>
                <a:srgbClr val="DA1F28"/>
              </a:solidFill>
            </a:endParaRPr>
          </a:p>
          <a:p>
            <a:endParaRPr lang="en-US" dirty="0"/>
          </a:p>
        </p:txBody>
      </p:sp>
      <p:pic>
        <p:nvPicPr>
          <p:cNvPr id="4" name="Picture 3"/>
          <p:cNvPicPr>
            <a:picLocks noChangeAspect="1"/>
          </p:cNvPicPr>
          <p:nvPr/>
        </p:nvPicPr>
        <p:blipFill>
          <a:blip r:embed="rId2"/>
          <a:stretch>
            <a:fillRect/>
          </a:stretch>
        </p:blipFill>
        <p:spPr>
          <a:xfrm>
            <a:off x="1886227" y="3230590"/>
            <a:ext cx="5489582" cy="31702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1F98-164E-4CC3-90AB-EC12DAD24A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A51584-4FC9-406B-8394-9FB6CD2E91D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CF1B6AC-2F07-457E-953E-C2E22BE21AE7}"/>
              </a:ext>
            </a:extLst>
          </p:cNvPr>
          <p:cNvPicPr>
            <a:picLocks noChangeAspect="1"/>
          </p:cNvPicPr>
          <p:nvPr/>
        </p:nvPicPr>
        <p:blipFill>
          <a:blip r:embed="rId2"/>
          <a:stretch>
            <a:fillRect/>
          </a:stretch>
        </p:blipFill>
        <p:spPr>
          <a:xfrm>
            <a:off x="769257" y="457200"/>
            <a:ext cx="7315200" cy="5486400"/>
          </a:xfrm>
          <a:prstGeom prst="rect">
            <a:avLst/>
          </a:prstGeom>
        </p:spPr>
      </p:pic>
    </p:spTree>
    <p:extLst>
      <p:ext uri="{BB962C8B-B14F-4D97-AF65-F5344CB8AC3E}">
        <p14:creationId xmlns:p14="http://schemas.microsoft.com/office/powerpoint/2010/main" val="365449682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465101"/>
            <a:ext cx="8924902" cy="5935699"/>
          </a:xfrm>
        </p:spPr>
        <p:txBody>
          <a:bodyPr/>
          <a:lstStyle/>
          <a:p>
            <a:pPr lvl="0"/>
            <a:r>
              <a:rPr lang="en-US" b="1" u="sng" dirty="0" err="1">
                <a:solidFill>
                  <a:schemeClr val="accent1"/>
                </a:solidFill>
              </a:rPr>
              <a:t>Allocational</a:t>
            </a:r>
            <a:r>
              <a:rPr lang="en-US" dirty="0"/>
              <a:t> boundary disputes are fights over </a:t>
            </a:r>
            <a:r>
              <a:rPr lang="en-US" dirty="0">
                <a:solidFill>
                  <a:schemeClr val="accent2"/>
                </a:solidFill>
              </a:rPr>
              <a:t>natural resources</a:t>
            </a:r>
            <a:r>
              <a:rPr lang="en-US" dirty="0"/>
              <a:t> that may not be divided by the border</a:t>
            </a:r>
          </a:p>
          <a:p>
            <a:pPr lvl="1"/>
            <a:r>
              <a:rPr lang="en-US" dirty="0"/>
              <a:t>Example: mineral deposits, fertile farmland, fishing groups, natural gas or oil reserves</a:t>
            </a:r>
          </a:p>
          <a:p>
            <a:pPr lvl="1"/>
            <a:endParaRPr lang="en-US" u="sng" dirty="0">
              <a:solidFill>
                <a:srgbClr val="DA1F28"/>
              </a:solidFill>
            </a:endParaRPr>
          </a:p>
          <a:p>
            <a:pPr lvl="1">
              <a:buNone/>
            </a:pPr>
            <a:endParaRPr lang="en-US" u="sng" dirty="0">
              <a:solidFill>
                <a:srgbClr val="DA1F28"/>
              </a:solidFill>
            </a:endParaRPr>
          </a:p>
          <a:p>
            <a:endParaRPr lang="en-US" dirty="0"/>
          </a:p>
        </p:txBody>
      </p:sp>
      <p:pic>
        <p:nvPicPr>
          <p:cNvPr id="4" name="Picture 3"/>
          <p:cNvPicPr>
            <a:picLocks noChangeAspect="1"/>
          </p:cNvPicPr>
          <p:nvPr/>
        </p:nvPicPr>
        <p:blipFill>
          <a:blip r:embed="rId2"/>
          <a:stretch>
            <a:fillRect/>
          </a:stretch>
        </p:blipFill>
        <p:spPr>
          <a:xfrm>
            <a:off x="456517" y="3156930"/>
            <a:ext cx="3818136" cy="3701070"/>
          </a:xfrm>
          <a:prstGeom prst="rect">
            <a:avLst/>
          </a:prstGeom>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133997"/>
            <a:ext cx="8229600" cy="1266803"/>
          </a:xfrm>
        </p:spPr>
        <p:txBody>
          <a:bodyPr>
            <a:normAutofit fontScale="92500" lnSpcReduction="20000"/>
          </a:bodyPr>
          <a:lstStyle/>
          <a:p>
            <a:r>
              <a:rPr lang="en-US" dirty="0">
                <a:hlinkClick r:id="rId2"/>
              </a:rPr>
              <a:t>https://www.nationalgeographic.com/culture/2018/07/grey-zone-disputed-border-us-canada-news/</a:t>
            </a:r>
            <a:endParaRPr lang="en-US" dirty="0"/>
          </a:p>
          <a:p>
            <a:endParaRPr lang="en-US" dirty="0"/>
          </a:p>
        </p:txBody>
      </p:sp>
      <p:pic>
        <p:nvPicPr>
          <p:cNvPr id="4" name="Picture 3" descr="mage result for grey zone us canada"/>
          <p:cNvPicPr/>
          <p:nvPr/>
        </p:nvPicPr>
        <p:blipFill>
          <a:blip r:embed="rId3"/>
          <a:srcRect/>
          <a:stretch>
            <a:fillRect/>
          </a:stretch>
        </p:blipFill>
        <p:spPr bwMode="auto">
          <a:xfrm>
            <a:off x="1721290" y="554250"/>
            <a:ext cx="6112592" cy="4579747"/>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1971"/>
            <a:ext cx="9192372" cy="6308491"/>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254000"/>
            <a:ext cx="7924800" cy="7366000"/>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0688" y="0"/>
            <a:ext cx="6858000" cy="685800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3D759-CD2F-4A63-B6B1-D0B0904C2750}"/>
              </a:ext>
            </a:extLst>
          </p:cNvPr>
          <p:cNvSpPr>
            <a:spLocks noGrp="1"/>
          </p:cNvSpPr>
          <p:nvPr>
            <p:ph type="ctrTitle" idx="4294967295"/>
          </p:nvPr>
        </p:nvSpPr>
        <p:spPr>
          <a:xfrm>
            <a:off x="304055" y="1258899"/>
            <a:ext cx="8516938" cy="1674813"/>
          </a:xfrm>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en-US" dirty="0"/>
              <a:t>DISPUTED BOUNDARIES PROJECT</a:t>
            </a:r>
          </a:p>
        </p:txBody>
      </p:sp>
    </p:spTree>
    <p:extLst>
      <p:ext uri="{BB962C8B-B14F-4D97-AF65-F5344CB8AC3E}">
        <p14:creationId xmlns:p14="http://schemas.microsoft.com/office/powerpoint/2010/main" val="25774819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KASHMIR</a:t>
            </a:r>
          </a:p>
        </p:txBody>
      </p:sp>
      <p:pic>
        <p:nvPicPr>
          <p:cNvPr id="5" name="Picture 4"/>
          <p:cNvPicPr>
            <a:picLocks noChangeAspect="1"/>
          </p:cNvPicPr>
          <p:nvPr/>
        </p:nvPicPr>
        <p:blipFill>
          <a:blip r:embed="rId2"/>
          <a:stretch>
            <a:fillRect/>
          </a:stretch>
        </p:blipFill>
        <p:spPr>
          <a:xfrm>
            <a:off x="986688" y="1408176"/>
            <a:ext cx="6705600" cy="5422900"/>
          </a:xfrm>
          <a:prstGeom prst="rect">
            <a:avLst/>
          </a:prstGeom>
        </p:spPr>
      </p:pic>
      <p:sp>
        <p:nvSpPr>
          <p:cNvPr id="6" name="TextBox 5"/>
          <p:cNvSpPr txBox="1"/>
          <p:nvPr/>
        </p:nvSpPr>
        <p:spPr>
          <a:xfrm>
            <a:off x="457200" y="155448"/>
            <a:ext cx="176061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SAMPLE PPT</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0" y="381000"/>
            <a:ext cx="8128000" cy="6096000"/>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9826" y="522287"/>
            <a:ext cx="8229600" cy="1252538"/>
          </a:xfrm>
        </p:spPr>
        <p:txBody>
          <a:bodyPr>
            <a:normAutofit/>
          </a:bodyPr>
          <a:lstStyle/>
          <a:p>
            <a:pPr algn="ctr"/>
            <a:r>
              <a:rPr lang="en-US" i="1" dirty="0">
                <a:solidFill>
                  <a:schemeClr val="accent6"/>
                </a:solidFill>
                <a:latin typeface="Comic Sans MS"/>
                <a:cs typeface="Comic Sans MS"/>
              </a:rPr>
              <a:t>Kashmir Conflict Quick Facts</a:t>
            </a:r>
          </a:p>
        </p:txBody>
      </p:sp>
      <p:sp>
        <p:nvSpPr>
          <p:cNvPr id="3" name="Content Placeholder 2"/>
          <p:cNvSpPr>
            <a:spLocks noGrp="1"/>
          </p:cNvSpPr>
          <p:nvPr>
            <p:ph idx="4294967295"/>
          </p:nvPr>
        </p:nvSpPr>
        <p:spPr>
          <a:xfrm>
            <a:off x="0" y="1774825"/>
            <a:ext cx="8817588" cy="4625975"/>
          </a:xfrm>
        </p:spPr>
        <p:txBody>
          <a:bodyPr/>
          <a:lstStyle/>
          <a:p>
            <a:r>
              <a:rPr lang="en-US" dirty="0"/>
              <a:t>Main conflict:</a:t>
            </a:r>
          </a:p>
          <a:p>
            <a:pPr lvl="1"/>
            <a:r>
              <a:rPr lang="en-US" dirty="0"/>
              <a:t>Who controls the territory?</a:t>
            </a:r>
          </a:p>
          <a:p>
            <a:pPr lvl="1"/>
            <a:r>
              <a:rPr lang="en-US" dirty="0"/>
              <a:t>Ethnic conflict: Muslim vs. Hindus</a:t>
            </a:r>
          </a:p>
          <a:p>
            <a:pPr lvl="1"/>
            <a:endParaRPr lang="en-US" dirty="0"/>
          </a:p>
          <a:p>
            <a:r>
              <a:rPr lang="en-US" dirty="0"/>
              <a:t>One of the longest running conflicts in the world today </a:t>
            </a:r>
          </a:p>
          <a:p>
            <a:endParaRPr lang="en-US" dirty="0"/>
          </a:p>
          <a:p>
            <a:r>
              <a:rPr lang="en-US" dirty="0"/>
              <a:t>Ongoing violence has killed more than 47,000 people since 1989</a:t>
            </a:r>
          </a:p>
          <a:p>
            <a:endParaRPr lang="en-US" dirty="0"/>
          </a:p>
          <a:p>
            <a:endParaRPr lang="en-US" dirty="0"/>
          </a:p>
        </p:txBody>
      </p:sp>
      <p:sp>
        <p:nvSpPr>
          <p:cNvPr id="4" name="TextBox 3"/>
          <p:cNvSpPr txBox="1"/>
          <p:nvPr/>
        </p:nvSpPr>
        <p:spPr>
          <a:xfrm>
            <a:off x="457200" y="155448"/>
            <a:ext cx="176061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SAMPLE PPT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503" y="155448"/>
            <a:ext cx="5723384" cy="971527"/>
          </a:xfrm>
        </p:spPr>
        <p:style>
          <a:lnRef idx="2">
            <a:schemeClr val="accent3"/>
          </a:lnRef>
          <a:fillRef idx="1">
            <a:schemeClr val="lt1"/>
          </a:fillRef>
          <a:effectRef idx="0">
            <a:schemeClr val="accent3"/>
          </a:effectRef>
          <a:fontRef idx="minor">
            <a:schemeClr val="dk1"/>
          </a:fontRef>
        </p:style>
        <p:txBody>
          <a:bodyPr/>
          <a:lstStyle/>
          <a:p>
            <a:pPr algn="ctr"/>
            <a:r>
              <a:rPr lang="en-US" dirty="0">
                <a:solidFill>
                  <a:srgbClr val="EB641B"/>
                </a:solidFill>
              </a:rPr>
              <a:t>Multinational State</a:t>
            </a:r>
          </a:p>
        </p:txBody>
      </p:sp>
      <p:sp>
        <p:nvSpPr>
          <p:cNvPr id="3" name="Content Placeholder 2"/>
          <p:cNvSpPr>
            <a:spLocks noGrp="1"/>
          </p:cNvSpPr>
          <p:nvPr>
            <p:ph idx="1"/>
          </p:nvPr>
        </p:nvSpPr>
        <p:spPr>
          <a:xfrm>
            <a:off x="152400" y="1644563"/>
            <a:ext cx="8839200" cy="4683666"/>
          </a:xfrm>
        </p:spPr>
        <p:style>
          <a:lnRef idx="2">
            <a:schemeClr val="accent1"/>
          </a:lnRef>
          <a:fillRef idx="1">
            <a:schemeClr val="lt1"/>
          </a:fillRef>
          <a:effectRef idx="0">
            <a:schemeClr val="accent1"/>
          </a:effectRef>
          <a:fontRef idx="minor">
            <a:schemeClr val="dk1"/>
          </a:fontRef>
        </p:style>
        <p:txBody>
          <a:bodyPr>
            <a:normAutofit/>
          </a:bodyPr>
          <a:lstStyle/>
          <a:p>
            <a:r>
              <a:rPr lang="en-US" dirty="0"/>
              <a:t>A state that contains </a:t>
            </a:r>
            <a:r>
              <a:rPr lang="en-US" dirty="0">
                <a:highlight>
                  <a:srgbClr val="FFFF00"/>
                </a:highlight>
              </a:rPr>
              <a:t>more than one nation</a:t>
            </a:r>
            <a:r>
              <a:rPr lang="en-US" dirty="0"/>
              <a:t>, and no single ethnic group dominates the population </a:t>
            </a:r>
          </a:p>
          <a:p>
            <a:r>
              <a:rPr lang="en-US" dirty="0"/>
              <a:t>Every state to a degree is multinational (no state has 100% of a single ethnicity)</a:t>
            </a:r>
          </a:p>
          <a:p>
            <a:r>
              <a:rPr lang="en-US" dirty="0"/>
              <a:t>Examples: </a:t>
            </a:r>
            <a:r>
              <a:rPr lang="en-US" dirty="0">
                <a:highlight>
                  <a:srgbClr val="FFFF00"/>
                </a:highlight>
              </a:rPr>
              <a:t>former Yugoslavia, former USSR</a:t>
            </a:r>
            <a:r>
              <a:rPr lang="en-US" dirty="0"/>
              <a:t>, Lebanon  </a:t>
            </a:r>
          </a:p>
          <a:p>
            <a:endParaRPr lang="en-US" dirty="0"/>
          </a:p>
          <a:p>
            <a:endParaRPr lang="en-US" dirty="0"/>
          </a:p>
        </p:txBody>
      </p:sp>
    </p:spTree>
    <p:extLst>
      <p:ext uri="{BB962C8B-B14F-4D97-AF65-F5344CB8AC3E}">
        <p14:creationId xmlns:p14="http://schemas.microsoft.com/office/powerpoint/2010/main" val="22680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51990" y="133985"/>
            <a:ext cx="8229600" cy="1252538"/>
          </a:xfrm>
        </p:spPr>
        <p:txBody>
          <a:bodyPr>
            <a:normAutofit/>
          </a:bodyPr>
          <a:lstStyle/>
          <a:p>
            <a:r>
              <a:rPr lang="en-US" dirty="0">
                <a:solidFill>
                  <a:schemeClr val="accent6"/>
                </a:solidFill>
                <a:latin typeface="Comic Sans MS"/>
                <a:cs typeface="Comic Sans MS"/>
              </a:rPr>
              <a:t>How did it start?</a:t>
            </a:r>
          </a:p>
        </p:txBody>
      </p:sp>
      <p:sp>
        <p:nvSpPr>
          <p:cNvPr id="3" name="Content Placeholder 2"/>
          <p:cNvSpPr>
            <a:spLocks noGrp="1"/>
          </p:cNvSpPr>
          <p:nvPr>
            <p:ph idx="4294967295"/>
          </p:nvPr>
        </p:nvSpPr>
        <p:spPr>
          <a:xfrm>
            <a:off x="4686020" y="1774825"/>
            <a:ext cx="4457980" cy="4625975"/>
          </a:xfrm>
        </p:spPr>
        <p:txBody>
          <a:bodyPr/>
          <a:lstStyle/>
          <a:p>
            <a:r>
              <a:rPr lang="en-US" dirty="0"/>
              <a:t>Legacy of colonialism</a:t>
            </a:r>
          </a:p>
          <a:p>
            <a:endParaRPr lang="en-US" dirty="0"/>
          </a:p>
          <a:p>
            <a:r>
              <a:rPr lang="en-US" dirty="0"/>
              <a:t>1947 India won its independence, India and Pakistan were created as two separate states</a:t>
            </a:r>
          </a:p>
          <a:p>
            <a:endParaRPr lang="en-US" dirty="0"/>
          </a:p>
          <a:p>
            <a:endParaRPr lang="en-US" dirty="0"/>
          </a:p>
        </p:txBody>
      </p:sp>
      <p:pic>
        <p:nvPicPr>
          <p:cNvPr id="5" name="Picture 4"/>
          <p:cNvPicPr>
            <a:picLocks noChangeAspect="1"/>
          </p:cNvPicPr>
          <p:nvPr/>
        </p:nvPicPr>
        <p:blipFill>
          <a:blip r:embed="rId2"/>
          <a:stretch>
            <a:fillRect/>
          </a:stretch>
        </p:blipFill>
        <p:spPr>
          <a:xfrm>
            <a:off x="0" y="1386523"/>
            <a:ext cx="4686021" cy="5471477"/>
          </a:xfrm>
          <a:prstGeom prst="rect">
            <a:avLst/>
          </a:prstGeom>
        </p:spPr>
      </p:pic>
      <p:sp>
        <p:nvSpPr>
          <p:cNvPr id="6" name="TextBox 5"/>
          <p:cNvSpPr txBox="1"/>
          <p:nvPr/>
        </p:nvSpPr>
        <p:spPr>
          <a:xfrm>
            <a:off x="457200" y="155448"/>
            <a:ext cx="176061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SAMPLE PPT</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339881"/>
            <a:ext cx="4471988" cy="6060919"/>
          </a:xfrm>
        </p:spPr>
        <p:txBody>
          <a:bodyPr>
            <a:normAutofit/>
          </a:bodyPr>
          <a:lstStyle/>
          <a:p>
            <a:endParaRPr lang="en-US" dirty="0"/>
          </a:p>
          <a:p>
            <a:r>
              <a:rPr lang="en-US" dirty="0"/>
              <a:t>Both countries agree to allow </a:t>
            </a:r>
            <a:r>
              <a:rPr lang="en-US" dirty="0" err="1"/>
              <a:t>Kashmiris</a:t>
            </a:r>
            <a:r>
              <a:rPr lang="en-US" dirty="0"/>
              <a:t> to decide their own future</a:t>
            </a:r>
          </a:p>
          <a:p>
            <a:endParaRPr lang="en-US" dirty="0"/>
          </a:p>
          <a:p>
            <a:r>
              <a:rPr lang="en-US" dirty="0"/>
              <a:t>Pakistan forces invade Kashmir</a:t>
            </a:r>
          </a:p>
          <a:p>
            <a:endParaRPr lang="en-US" dirty="0"/>
          </a:p>
          <a:p>
            <a:r>
              <a:rPr lang="en-US" dirty="0"/>
              <a:t>Kashmir chose India </a:t>
            </a:r>
            <a:r>
              <a:rPr lang="en-US" dirty="0" err="1">
                <a:sym typeface="Wingdings"/>
              </a:rPr>
              <a:t></a:t>
            </a:r>
            <a:r>
              <a:rPr lang="en-US" dirty="0">
                <a:sym typeface="Wingdings"/>
              </a:rPr>
              <a:t> war erupted</a:t>
            </a:r>
          </a:p>
          <a:p>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4471988" y="871877"/>
            <a:ext cx="4373422" cy="3939795"/>
          </a:xfrm>
          <a:prstGeom prst="rect">
            <a:avLst/>
          </a:prstGeom>
        </p:spPr>
      </p:pic>
      <p:sp>
        <p:nvSpPr>
          <p:cNvPr id="4" name="TextBox 3"/>
          <p:cNvSpPr txBox="1"/>
          <p:nvPr/>
        </p:nvSpPr>
        <p:spPr>
          <a:xfrm>
            <a:off x="457200" y="155448"/>
            <a:ext cx="176061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SAMPLE PPT</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1832" y="142764"/>
            <a:ext cx="8229600" cy="1252538"/>
          </a:xfrm>
        </p:spPr>
        <p:txBody>
          <a:bodyPr>
            <a:normAutofit fontScale="90000"/>
          </a:bodyPr>
          <a:lstStyle/>
          <a:p>
            <a:pPr algn="ctr"/>
            <a:r>
              <a:rPr lang="en-US" dirty="0">
                <a:solidFill>
                  <a:schemeClr val="accent6"/>
                </a:solidFill>
                <a:latin typeface="Comic Sans MS"/>
                <a:cs typeface="Comic Sans MS"/>
              </a:rPr>
              <a:t>Kashmir – symbolic importance</a:t>
            </a:r>
          </a:p>
        </p:txBody>
      </p:sp>
      <p:sp>
        <p:nvSpPr>
          <p:cNvPr id="3" name="Content Placeholder 2"/>
          <p:cNvSpPr>
            <a:spLocks noGrp="1"/>
          </p:cNvSpPr>
          <p:nvPr>
            <p:ph idx="4294967295"/>
          </p:nvPr>
        </p:nvSpPr>
        <p:spPr>
          <a:xfrm>
            <a:off x="0" y="1395303"/>
            <a:ext cx="9144000" cy="5005498"/>
          </a:xfrm>
        </p:spPr>
        <p:txBody>
          <a:bodyPr>
            <a:normAutofit/>
          </a:bodyPr>
          <a:lstStyle/>
          <a:p>
            <a:r>
              <a:rPr lang="en-US" dirty="0"/>
              <a:t>Indian authorities wanted to show that they could guarantee the rights of Muslims in a secular state, but Kashmir is also key to Pakistani identity as a homeland for Muslims after partition </a:t>
            </a:r>
          </a:p>
          <a:p>
            <a:endParaRPr lang="en-US" dirty="0"/>
          </a:p>
          <a:p>
            <a:endParaRPr lang="en-US" dirty="0"/>
          </a:p>
          <a:p>
            <a:pPr>
              <a:buNone/>
            </a:pPr>
            <a:endParaRPr lang="en-US" dirty="0"/>
          </a:p>
          <a:p>
            <a:endParaRPr lang="en-US" dirty="0"/>
          </a:p>
        </p:txBody>
      </p:sp>
      <p:sp>
        <p:nvSpPr>
          <p:cNvPr id="4" name="TextBox 3"/>
          <p:cNvSpPr txBox="1"/>
          <p:nvPr/>
        </p:nvSpPr>
        <p:spPr>
          <a:xfrm>
            <a:off x="457200" y="155448"/>
            <a:ext cx="176061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SAMPLE PPT</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42668"/>
            <a:ext cx="9144000" cy="6060919"/>
          </a:xfrm>
        </p:spPr>
        <p:txBody>
          <a:bodyPr>
            <a:normAutofit/>
          </a:bodyPr>
          <a:lstStyle/>
          <a:p>
            <a:r>
              <a:rPr lang="en-US" dirty="0"/>
              <a:t>In 1949, India and Pakistan signed an agreement to establish a ceasefire line as recommended by the UN and the region became divided </a:t>
            </a:r>
          </a:p>
          <a:p>
            <a:endParaRPr lang="en-US" dirty="0"/>
          </a:p>
          <a:p>
            <a:r>
              <a:rPr lang="en-US" dirty="0"/>
              <a:t>“Line of Control”</a:t>
            </a:r>
          </a:p>
          <a:p>
            <a:endParaRPr lang="en-US" dirty="0"/>
          </a:p>
        </p:txBody>
      </p:sp>
      <p:pic>
        <p:nvPicPr>
          <p:cNvPr id="6" name="Picture 5"/>
          <p:cNvPicPr>
            <a:picLocks noChangeAspect="1"/>
          </p:cNvPicPr>
          <p:nvPr/>
        </p:nvPicPr>
        <p:blipFill>
          <a:blip r:embed="rId2"/>
          <a:stretch>
            <a:fillRect/>
          </a:stretch>
        </p:blipFill>
        <p:spPr>
          <a:xfrm>
            <a:off x="4008087" y="2438647"/>
            <a:ext cx="5135913" cy="3962153"/>
          </a:xfrm>
          <a:prstGeom prst="rect">
            <a:avLst/>
          </a:prstGeom>
        </p:spPr>
      </p:pic>
      <p:sp>
        <p:nvSpPr>
          <p:cNvPr id="7" name="TextBox 6"/>
          <p:cNvSpPr txBox="1"/>
          <p:nvPr/>
        </p:nvSpPr>
        <p:spPr>
          <a:xfrm>
            <a:off x="457200" y="173336"/>
            <a:ext cx="176061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SAMPLE PPT</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1832" y="142764"/>
            <a:ext cx="8229600" cy="1252538"/>
          </a:xfrm>
        </p:spPr>
        <p:txBody>
          <a:bodyPr>
            <a:normAutofit/>
          </a:bodyPr>
          <a:lstStyle/>
          <a:p>
            <a:r>
              <a:rPr lang="en-US" dirty="0">
                <a:solidFill>
                  <a:schemeClr val="accent6"/>
                </a:solidFill>
                <a:latin typeface="Comic Sans MS"/>
                <a:cs typeface="Comic Sans MS"/>
              </a:rPr>
              <a:t>Why is there still conflict?</a:t>
            </a:r>
          </a:p>
        </p:txBody>
      </p:sp>
      <p:sp>
        <p:nvSpPr>
          <p:cNvPr id="3" name="Content Placeholder 2"/>
          <p:cNvSpPr>
            <a:spLocks noGrp="1"/>
          </p:cNvSpPr>
          <p:nvPr>
            <p:ph idx="4294967295"/>
          </p:nvPr>
        </p:nvSpPr>
        <p:spPr>
          <a:xfrm>
            <a:off x="0" y="1395303"/>
            <a:ext cx="8681432" cy="5005498"/>
          </a:xfrm>
        </p:spPr>
        <p:txBody>
          <a:bodyPr>
            <a:normAutofit/>
          </a:bodyPr>
          <a:lstStyle/>
          <a:p>
            <a:r>
              <a:rPr lang="en-US" dirty="0"/>
              <a:t>Armed conflicts occurred on and off in the decades after the independence movement</a:t>
            </a:r>
          </a:p>
          <a:p>
            <a:endParaRPr lang="en-US" dirty="0"/>
          </a:p>
          <a:p>
            <a:r>
              <a:rPr lang="en-US" dirty="0"/>
              <a:t>Both countries have maintained a fragile ceasefire since 2003, according to the Council on Foreign Relations, although the two rivals regularly exchange fire across the border.</a:t>
            </a:r>
          </a:p>
          <a:p>
            <a:pPr>
              <a:buNone/>
            </a:pPr>
            <a:endParaRPr lang="en-US" dirty="0"/>
          </a:p>
          <a:p>
            <a:endParaRPr lang="en-US" dirty="0"/>
          </a:p>
          <a:p>
            <a:pPr>
              <a:buNone/>
            </a:pPr>
            <a:endParaRPr lang="en-US" dirty="0"/>
          </a:p>
          <a:p>
            <a:endParaRPr lang="en-US" dirty="0"/>
          </a:p>
        </p:txBody>
      </p:sp>
      <p:sp>
        <p:nvSpPr>
          <p:cNvPr id="5" name="TextBox 4"/>
          <p:cNvSpPr txBox="1"/>
          <p:nvPr/>
        </p:nvSpPr>
        <p:spPr>
          <a:xfrm>
            <a:off x="457200" y="155448"/>
            <a:ext cx="176061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SAMPLE PPT</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1832" y="142764"/>
            <a:ext cx="8229600" cy="1252538"/>
          </a:xfrm>
        </p:spPr>
        <p:txBody>
          <a:bodyPr>
            <a:normAutofit/>
          </a:bodyPr>
          <a:lstStyle/>
          <a:p>
            <a:pPr algn="ctr"/>
            <a:r>
              <a:rPr lang="en-US" dirty="0">
                <a:solidFill>
                  <a:schemeClr val="accent6"/>
                </a:solidFill>
                <a:latin typeface="Comic Sans MS"/>
                <a:cs typeface="Comic Sans MS"/>
              </a:rPr>
              <a:t>IMPACT</a:t>
            </a:r>
          </a:p>
        </p:txBody>
      </p:sp>
      <p:sp>
        <p:nvSpPr>
          <p:cNvPr id="3" name="Content Placeholder 2"/>
          <p:cNvSpPr>
            <a:spLocks noGrp="1"/>
          </p:cNvSpPr>
          <p:nvPr>
            <p:ph idx="4294967295"/>
          </p:nvPr>
        </p:nvSpPr>
        <p:spPr>
          <a:xfrm>
            <a:off x="0" y="1395303"/>
            <a:ext cx="8681432" cy="5005498"/>
          </a:xfrm>
        </p:spPr>
        <p:txBody>
          <a:bodyPr>
            <a:normAutofit/>
          </a:bodyPr>
          <a:lstStyle/>
          <a:p>
            <a:r>
              <a:rPr lang="en-US" dirty="0"/>
              <a:t>US President Donald Trump has offered to mediate in the crisis - an overture that Delhi has rejected</a:t>
            </a:r>
          </a:p>
          <a:p>
            <a:r>
              <a:rPr lang="en-US" dirty="0"/>
              <a:t>Still fierce tensions between India and Pakistan over the region</a:t>
            </a:r>
          </a:p>
          <a:p>
            <a:r>
              <a:rPr lang="en-US" dirty="0"/>
              <a:t>Should Kashmir (mostly Muslim) realign with India or become an independent state?</a:t>
            </a:r>
          </a:p>
          <a:p>
            <a:endParaRPr lang="en-US" dirty="0"/>
          </a:p>
          <a:p>
            <a:pPr>
              <a:buNone/>
            </a:pPr>
            <a:endParaRPr lang="en-US" dirty="0"/>
          </a:p>
          <a:p>
            <a:endParaRPr lang="en-US" dirty="0"/>
          </a:p>
        </p:txBody>
      </p:sp>
      <p:sp>
        <p:nvSpPr>
          <p:cNvPr id="4" name="TextBox 3"/>
          <p:cNvSpPr txBox="1"/>
          <p:nvPr/>
        </p:nvSpPr>
        <p:spPr>
          <a:xfrm>
            <a:off x="457200" y="155448"/>
            <a:ext cx="176061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SAMPLE PPT</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4917" y="966898"/>
            <a:ext cx="6429490" cy="3612556"/>
          </a:xfrm>
          <a:prstGeom prst="rect">
            <a:avLst/>
          </a:prstGeom>
        </p:spPr>
      </p:pic>
      <p:sp>
        <p:nvSpPr>
          <p:cNvPr id="3" name="TextBox 2"/>
          <p:cNvSpPr txBox="1"/>
          <p:nvPr/>
        </p:nvSpPr>
        <p:spPr>
          <a:xfrm>
            <a:off x="457200" y="155448"/>
            <a:ext cx="176061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SAMPLE PPT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02296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673352"/>
          </a:xfrm>
        </p:spPr>
        <p:style>
          <a:lnRef idx="2">
            <a:schemeClr val="accent4"/>
          </a:lnRef>
          <a:fillRef idx="1">
            <a:schemeClr val="lt1"/>
          </a:fillRef>
          <a:effectRef idx="0">
            <a:schemeClr val="accent4"/>
          </a:effectRef>
          <a:fontRef idx="minor">
            <a:schemeClr val="dk1"/>
          </a:fontRef>
        </p:style>
        <p:txBody>
          <a:bodyPr>
            <a:normAutofit fontScale="90000"/>
          </a:bodyPr>
          <a:lstStyle/>
          <a:p>
            <a:pPr algn="ctr"/>
            <a:r>
              <a:rPr lang="en-US" dirty="0">
                <a:solidFill>
                  <a:srgbClr val="2B4A76"/>
                </a:solidFill>
              </a:rPr>
              <a:t>AIM: How are states organized? </a:t>
            </a:r>
            <a:r>
              <a:rPr lang="en-US" sz="4400" dirty="0">
                <a:solidFill>
                  <a:srgbClr val="2B4A76"/>
                </a:solidFill>
              </a:rPr>
              <a:t>Are there boundaries within states?</a:t>
            </a:r>
            <a:endParaRPr lang="en-US" dirty="0">
              <a:solidFill>
                <a:srgbClr val="2B4A76"/>
              </a:solidFill>
            </a:endParaRPr>
          </a:p>
        </p:txBody>
      </p:sp>
      <p:pic>
        <p:nvPicPr>
          <p:cNvPr id="4" name="Picture 3"/>
          <p:cNvPicPr>
            <a:picLocks noChangeAspect="1"/>
          </p:cNvPicPr>
          <p:nvPr/>
        </p:nvPicPr>
        <p:blipFill>
          <a:blip r:embed="rId2"/>
          <a:stretch>
            <a:fillRect/>
          </a:stretch>
        </p:blipFill>
        <p:spPr>
          <a:xfrm>
            <a:off x="897803" y="1937758"/>
            <a:ext cx="3873530" cy="3053131"/>
          </a:xfrm>
          <a:prstGeom prst="rect">
            <a:avLst/>
          </a:prstGeom>
        </p:spPr>
      </p:pic>
      <p:pic>
        <p:nvPicPr>
          <p:cNvPr id="5" name="Picture 4" descr="Screen Shot 2016-11-20 at 6.08.18 PM.png"/>
          <p:cNvPicPr>
            <a:picLocks noChangeAspect="1"/>
          </p:cNvPicPr>
          <p:nvPr/>
        </p:nvPicPr>
        <p:blipFill>
          <a:blip r:embed="rId3"/>
          <a:stretch>
            <a:fillRect/>
          </a:stretch>
        </p:blipFill>
        <p:spPr>
          <a:xfrm>
            <a:off x="5043135" y="1825626"/>
            <a:ext cx="3327314" cy="3165264"/>
          </a:xfrm>
          <a:prstGeom prst="rect">
            <a:avLst/>
          </a:prstGeom>
        </p:spPr>
      </p:pic>
      <p:sp>
        <p:nvSpPr>
          <p:cNvPr id="6" name="TextBox 5"/>
          <p:cNvSpPr txBox="1"/>
          <p:nvPr/>
        </p:nvSpPr>
        <p:spPr>
          <a:xfrm>
            <a:off x="679652" y="5509655"/>
            <a:ext cx="7690797" cy="1077218"/>
          </a:xfrm>
          <a:prstGeom prst="rect">
            <a:avLst/>
          </a:prstGeom>
          <a:noFill/>
        </p:spPr>
        <p:txBody>
          <a:bodyPr wrap="square" rtlCol="0">
            <a:spAutoFit/>
          </a:bodyPr>
          <a:lstStyle/>
          <a:p>
            <a:pPr algn="ctr"/>
            <a:r>
              <a:rPr lang="en-US" sz="3200" dirty="0"/>
              <a:t>What can you tell me about the situation in the these countries?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72A4-44FC-43BD-A7A2-85075D14AB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C09F51-9F7D-4034-A394-E835BF547073}"/>
              </a:ext>
            </a:extLst>
          </p:cNvPr>
          <p:cNvSpPr>
            <a:spLocks noGrp="1"/>
          </p:cNvSpPr>
          <p:nvPr>
            <p:ph idx="1"/>
          </p:nvPr>
        </p:nvSpPr>
        <p:spPr/>
        <p:txBody>
          <a:bodyPr/>
          <a:lstStyle/>
          <a:p>
            <a:endParaRPr lang="en-US"/>
          </a:p>
        </p:txBody>
      </p:sp>
      <p:pic>
        <p:nvPicPr>
          <p:cNvPr id="4" name="Picture 3" descr="Screen Shot 2016-11-19 at 7.20.02 PM.png">
            <a:extLst>
              <a:ext uri="{FF2B5EF4-FFF2-40B4-BE49-F238E27FC236}">
                <a16:creationId xmlns:a16="http://schemas.microsoft.com/office/drawing/2014/main" id="{66C8DFE6-A075-4948-98E0-4AAEFBB1F563}"/>
              </a:ext>
            </a:extLst>
          </p:cNvPr>
          <p:cNvPicPr>
            <a:picLocks noChangeAspect="1"/>
          </p:cNvPicPr>
          <p:nvPr/>
        </p:nvPicPr>
        <p:blipFill>
          <a:blip r:embed="rId2"/>
          <a:stretch>
            <a:fillRect/>
          </a:stretch>
        </p:blipFill>
        <p:spPr>
          <a:xfrm>
            <a:off x="-336469" y="713241"/>
            <a:ext cx="9480469" cy="5431518"/>
          </a:xfrm>
          <a:prstGeom prst="rect">
            <a:avLst/>
          </a:prstGeom>
        </p:spPr>
      </p:pic>
    </p:spTree>
    <p:extLst>
      <p:ext uri="{BB962C8B-B14F-4D97-AF65-F5344CB8AC3E}">
        <p14:creationId xmlns:p14="http://schemas.microsoft.com/office/powerpoint/2010/main" val="61816997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AF1A38-3E48-4BA8-8EAA-7A6713C02019}"/>
              </a:ext>
            </a:extLst>
          </p:cNvPr>
          <p:cNvPicPr>
            <a:picLocks noChangeAspect="1"/>
          </p:cNvPicPr>
          <p:nvPr/>
        </p:nvPicPr>
        <p:blipFill>
          <a:blip r:embed="rId2"/>
          <a:stretch>
            <a:fillRect/>
          </a:stretch>
        </p:blipFill>
        <p:spPr>
          <a:xfrm>
            <a:off x="426669" y="123473"/>
            <a:ext cx="3873530" cy="3053131"/>
          </a:xfrm>
          <a:prstGeom prst="rect">
            <a:avLst/>
          </a:prstGeom>
        </p:spPr>
      </p:pic>
      <p:pic>
        <p:nvPicPr>
          <p:cNvPr id="5" name="Picture 4" descr="Screen Shot 2016-11-20 at 6.08.18 PM.png">
            <a:extLst>
              <a:ext uri="{FF2B5EF4-FFF2-40B4-BE49-F238E27FC236}">
                <a16:creationId xmlns:a16="http://schemas.microsoft.com/office/drawing/2014/main" id="{C6B32945-7F9C-4902-86AA-4EDE48C6E0A5}"/>
              </a:ext>
            </a:extLst>
          </p:cNvPr>
          <p:cNvPicPr>
            <a:picLocks noChangeAspect="1"/>
          </p:cNvPicPr>
          <p:nvPr/>
        </p:nvPicPr>
        <p:blipFill>
          <a:blip r:embed="rId3"/>
          <a:stretch>
            <a:fillRect/>
          </a:stretch>
        </p:blipFill>
        <p:spPr>
          <a:xfrm>
            <a:off x="426669" y="3329574"/>
            <a:ext cx="3873530" cy="3404953"/>
          </a:xfrm>
          <a:prstGeom prst="rect">
            <a:avLst/>
          </a:prstGeom>
        </p:spPr>
      </p:pic>
    </p:spTree>
    <p:extLst>
      <p:ext uri="{BB962C8B-B14F-4D97-AF65-F5344CB8AC3E}">
        <p14:creationId xmlns:p14="http://schemas.microsoft.com/office/powerpoint/2010/main" val="222166243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927100"/>
            <a:ext cx="6400800" cy="5003800"/>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4FE086-7AC8-428A-BABB-3C5A192F220B}"/>
              </a:ext>
            </a:extLst>
          </p:cNvPr>
          <p:cNvPicPr>
            <a:picLocks noChangeAspect="1"/>
          </p:cNvPicPr>
          <p:nvPr/>
        </p:nvPicPr>
        <p:blipFill>
          <a:blip r:embed="rId2"/>
          <a:stretch>
            <a:fillRect/>
          </a:stretch>
        </p:blipFill>
        <p:spPr>
          <a:xfrm>
            <a:off x="580571" y="851505"/>
            <a:ext cx="7732485" cy="5154990"/>
          </a:xfrm>
          <a:prstGeom prst="rect">
            <a:avLst/>
          </a:prstGeom>
        </p:spPr>
      </p:pic>
    </p:spTree>
    <p:extLst>
      <p:ext uri="{BB962C8B-B14F-4D97-AF65-F5344CB8AC3E}">
        <p14:creationId xmlns:p14="http://schemas.microsoft.com/office/powerpoint/2010/main" val="313726822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32A23-7EFE-4904-868E-B75FDFD90691}"/>
              </a:ext>
            </a:extLst>
          </p:cNvPr>
          <p:cNvPicPr>
            <a:picLocks noChangeAspect="1"/>
          </p:cNvPicPr>
          <p:nvPr/>
        </p:nvPicPr>
        <p:blipFill>
          <a:blip r:embed="rId2"/>
          <a:stretch>
            <a:fillRect/>
          </a:stretch>
        </p:blipFill>
        <p:spPr>
          <a:xfrm>
            <a:off x="2432807" y="0"/>
            <a:ext cx="4278385" cy="6858000"/>
          </a:xfrm>
          <a:prstGeom prst="rect">
            <a:avLst/>
          </a:prstGeom>
        </p:spPr>
      </p:pic>
    </p:spTree>
    <p:extLst>
      <p:ext uri="{BB962C8B-B14F-4D97-AF65-F5344CB8AC3E}">
        <p14:creationId xmlns:p14="http://schemas.microsoft.com/office/powerpoint/2010/main" val="142826208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solidFill>
                  <a:schemeClr val="accent6">
                    <a:lumMod val="60000"/>
                    <a:lumOff val="40000"/>
                  </a:schemeClr>
                </a:solidFill>
              </a:rPr>
              <a:t>Organization of State </a:t>
            </a:r>
          </a:p>
        </p:txBody>
      </p:sp>
      <p:sp>
        <p:nvSpPr>
          <p:cNvPr id="3" name="Content Placeholder 2"/>
          <p:cNvSpPr>
            <a:spLocks noGrp="1"/>
          </p:cNvSpPr>
          <p:nvPr>
            <p:ph idx="1"/>
          </p:nvPr>
        </p:nvSpPr>
        <p:spPr/>
        <p:txBody>
          <a:bodyPr/>
          <a:lstStyle/>
          <a:p>
            <a:r>
              <a:rPr lang="en-US" dirty="0"/>
              <a:t>A state’s </a:t>
            </a:r>
            <a:r>
              <a:rPr lang="en-US" dirty="0">
                <a:solidFill>
                  <a:srgbClr val="FF0000"/>
                </a:solidFill>
              </a:rPr>
              <a:t>size</a:t>
            </a:r>
            <a:r>
              <a:rPr lang="en-US" dirty="0"/>
              <a:t> and </a:t>
            </a:r>
            <a:r>
              <a:rPr lang="en-US" dirty="0">
                <a:solidFill>
                  <a:srgbClr val="FF0000"/>
                </a:solidFill>
              </a:rPr>
              <a:t>cultural</a:t>
            </a:r>
            <a:r>
              <a:rPr lang="en-US" dirty="0"/>
              <a:t> composition are factors in its political situation and </a:t>
            </a:r>
            <a:r>
              <a:rPr lang="en-US" dirty="0">
                <a:solidFill>
                  <a:srgbClr val="FF0000"/>
                </a:solidFill>
              </a:rPr>
              <a:t>internal organization </a:t>
            </a:r>
          </a:p>
          <a:p>
            <a:endParaRPr lang="en-US" dirty="0"/>
          </a:p>
          <a:p>
            <a:r>
              <a:rPr lang="en-US" dirty="0"/>
              <a:t>Governments of states are organized according to one of two approaches – </a:t>
            </a:r>
            <a:r>
              <a:rPr lang="en-US" u="sng" dirty="0">
                <a:solidFill>
                  <a:srgbClr val="7030A0"/>
                </a:solidFill>
              </a:rPr>
              <a:t>unitary system</a:t>
            </a:r>
            <a:r>
              <a:rPr lang="en-US" dirty="0">
                <a:solidFill>
                  <a:srgbClr val="7030A0"/>
                </a:solidFill>
              </a:rPr>
              <a:t> </a:t>
            </a:r>
            <a:r>
              <a:rPr lang="en-US" dirty="0"/>
              <a:t>or the </a:t>
            </a:r>
            <a:r>
              <a:rPr lang="en-US" u="sng" dirty="0">
                <a:solidFill>
                  <a:schemeClr val="bg2">
                    <a:lumMod val="50000"/>
                  </a:schemeClr>
                </a:solidFill>
              </a:rPr>
              <a:t>federal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408176"/>
          </a:xfrm>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en-US" sz="5400" dirty="0">
                <a:solidFill>
                  <a:schemeClr val="accent2">
                    <a:lumMod val="75000"/>
                  </a:schemeClr>
                </a:solidFill>
              </a:rPr>
              <a:t>UNITARY STATES </a:t>
            </a:r>
          </a:p>
        </p:txBody>
      </p:sp>
      <p:sp>
        <p:nvSpPr>
          <p:cNvPr id="8" name="Content Placeholder 7"/>
          <p:cNvSpPr>
            <a:spLocks noGrp="1"/>
          </p:cNvSpPr>
          <p:nvPr>
            <p:ph idx="1"/>
          </p:nvPr>
        </p:nvSpPr>
        <p:spPr>
          <a:xfrm>
            <a:off x="275772" y="1644563"/>
            <a:ext cx="4963886" cy="4625609"/>
          </a:xfrm>
        </p:spPr>
        <p:txBody>
          <a:bodyPr>
            <a:normAutofit/>
          </a:bodyPr>
          <a:lstStyle/>
          <a:p>
            <a:r>
              <a:rPr lang="en-US" sz="3600" dirty="0"/>
              <a:t>Places </a:t>
            </a:r>
            <a:r>
              <a:rPr lang="en-US" sz="3600" dirty="0">
                <a:solidFill>
                  <a:srgbClr val="FF0000"/>
                </a:solidFill>
              </a:rPr>
              <a:t>most power </a:t>
            </a:r>
            <a:r>
              <a:rPr lang="en-US" sz="3600" dirty="0"/>
              <a:t>in the hands of </a:t>
            </a:r>
            <a:r>
              <a:rPr lang="en-US" sz="3600" dirty="0">
                <a:solidFill>
                  <a:srgbClr val="FF0000"/>
                </a:solidFill>
              </a:rPr>
              <a:t>one</a:t>
            </a:r>
            <a:r>
              <a:rPr lang="en-US" sz="3600" dirty="0"/>
              <a:t> </a:t>
            </a:r>
            <a:r>
              <a:rPr lang="en-US" sz="3600" dirty="0">
                <a:solidFill>
                  <a:srgbClr val="FF0000"/>
                </a:solidFill>
              </a:rPr>
              <a:t>central government</a:t>
            </a:r>
            <a:r>
              <a:rPr lang="en-US" sz="3600" dirty="0"/>
              <a:t> who make decisions for entire state</a:t>
            </a:r>
          </a:p>
          <a:p>
            <a:r>
              <a:rPr lang="en-US" sz="3600" dirty="0">
                <a:solidFill>
                  <a:srgbClr val="FF0000"/>
                </a:solidFill>
              </a:rPr>
              <a:t>Centralized</a:t>
            </a:r>
            <a:r>
              <a:rPr lang="en-US" sz="3600" dirty="0"/>
              <a:t> government  </a:t>
            </a:r>
          </a:p>
          <a:p>
            <a:endParaRPr lang="en-US" sz="3600" dirty="0"/>
          </a:p>
          <a:p>
            <a:endParaRPr lang="en-US" dirty="0"/>
          </a:p>
        </p:txBody>
      </p:sp>
      <p:pic>
        <p:nvPicPr>
          <p:cNvPr id="2" name="Picture 1">
            <a:extLst>
              <a:ext uri="{FF2B5EF4-FFF2-40B4-BE49-F238E27FC236}">
                <a16:creationId xmlns:a16="http://schemas.microsoft.com/office/drawing/2014/main" id="{9B77300E-F4A1-4986-8B4C-A67D470F2DD5}"/>
              </a:ext>
            </a:extLst>
          </p:cNvPr>
          <p:cNvPicPr>
            <a:picLocks noChangeAspect="1"/>
          </p:cNvPicPr>
          <p:nvPr/>
        </p:nvPicPr>
        <p:blipFill>
          <a:blip r:embed="rId2"/>
          <a:stretch>
            <a:fillRect/>
          </a:stretch>
        </p:blipFill>
        <p:spPr>
          <a:xfrm>
            <a:off x="5399315" y="1644563"/>
            <a:ext cx="3197376" cy="48792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0" y="1563623"/>
            <a:ext cx="9144000" cy="4096947"/>
          </a:xfrm>
        </p:spPr>
        <p:txBody>
          <a:bodyPr>
            <a:noAutofit/>
          </a:bodyPr>
          <a:lstStyle/>
          <a:p>
            <a:r>
              <a:rPr lang="en-US" sz="4400" dirty="0"/>
              <a:t>Works best in </a:t>
            </a:r>
            <a:r>
              <a:rPr lang="en-US" sz="4400" dirty="0">
                <a:solidFill>
                  <a:srgbClr val="FF0000"/>
                </a:solidFill>
              </a:rPr>
              <a:t>nation-states</a:t>
            </a:r>
            <a:r>
              <a:rPr lang="en-US" sz="4400" dirty="0"/>
              <a:t> with</a:t>
            </a:r>
          </a:p>
          <a:p>
            <a:pPr lvl="1"/>
            <a:r>
              <a:rPr lang="en-US" sz="4000" dirty="0"/>
              <a:t>few internal cultural differences (</a:t>
            </a:r>
            <a:r>
              <a:rPr lang="en-US" sz="4000" dirty="0">
                <a:solidFill>
                  <a:srgbClr val="FF0000"/>
                </a:solidFill>
              </a:rPr>
              <a:t>homogenous</a:t>
            </a:r>
            <a:r>
              <a:rPr lang="en-US" sz="4000" dirty="0"/>
              <a:t>)</a:t>
            </a:r>
          </a:p>
          <a:p>
            <a:pPr lvl="1"/>
            <a:r>
              <a:rPr lang="en-US" sz="4000" dirty="0">
                <a:solidFill>
                  <a:srgbClr val="FF0000"/>
                </a:solidFill>
              </a:rPr>
              <a:t>National unity</a:t>
            </a:r>
          </a:p>
          <a:p>
            <a:pPr lvl="1"/>
            <a:r>
              <a:rPr lang="en-US" sz="4000" dirty="0"/>
              <a:t>Smaller, </a:t>
            </a:r>
            <a:r>
              <a:rPr lang="en-US" sz="4000" dirty="0">
                <a:solidFill>
                  <a:srgbClr val="FF0000"/>
                </a:solidFill>
              </a:rPr>
              <a:t>compact sizes </a:t>
            </a:r>
          </a:p>
        </p:txBody>
      </p:sp>
      <p:sp>
        <p:nvSpPr>
          <p:cNvPr id="3" name="Title 2">
            <a:extLst>
              <a:ext uri="{FF2B5EF4-FFF2-40B4-BE49-F238E27FC236}">
                <a16:creationId xmlns:a16="http://schemas.microsoft.com/office/drawing/2014/main" id="{139BD971-FAAD-48A7-9C71-E2B50E122D2E}"/>
              </a:ext>
            </a:extLst>
          </p:cNvPr>
          <p:cNvSpPr>
            <a:spLocks noGrp="1"/>
          </p:cNvSpPr>
          <p:nvPr>
            <p:ph type="title"/>
          </p:nvPr>
        </p:nvSpPr>
        <p:spPr/>
        <p:txBody>
          <a:bodyPr/>
          <a:lstStyle/>
          <a:p>
            <a:endParaRPr lang="en-US"/>
          </a:p>
        </p:txBody>
      </p:sp>
      <p:sp>
        <p:nvSpPr>
          <p:cNvPr id="6" name="Title 6">
            <a:extLst>
              <a:ext uri="{FF2B5EF4-FFF2-40B4-BE49-F238E27FC236}">
                <a16:creationId xmlns:a16="http://schemas.microsoft.com/office/drawing/2014/main" id="{267671E4-D7EC-47AD-BB5C-93FDDE0DE75A}"/>
              </a:ext>
            </a:extLst>
          </p:cNvPr>
          <p:cNvSpPr txBox="1">
            <a:spLocks/>
          </p:cNvSpPr>
          <p:nvPr/>
        </p:nvSpPr>
        <p:spPr>
          <a:xfrm>
            <a:off x="0" y="0"/>
            <a:ext cx="9144000" cy="1408176"/>
          </a:xfrm>
          <a:prstGeom prst="rect">
            <a:avLst/>
          </a:prstGeom>
        </p:spPr>
        <p:style>
          <a:lnRef idx="2">
            <a:schemeClr val="accent1"/>
          </a:lnRef>
          <a:fillRef idx="1">
            <a:schemeClr val="lt1"/>
          </a:fillRef>
          <a:effectRef idx="0">
            <a:schemeClr val="accent1"/>
          </a:effectRef>
          <a:fontRef idx="minor">
            <a:schemeClr val="dk1"/>
          </a:fontRef>
        </p:style>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400"/>
            <a:r>
              <a:rPr lang="en-US" sz="5400">
                <a:solidFill>
                  <a:schemeClr val="accent2">
                    <a:lumMod val="75000"/>
                  </a:schemeClr>
                </a:solidFill>
              </a:rPr>
              <a:t>UNITARY STATES </a:t>
            </a:r>
            <a:endParaRPr lang="en-US" sz="5400"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408176"/>
          </a:xfrm>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en-US" sz="5400" dirty="0">
                <a:solidFill>
                  <a:schemeClr val="accent2">
                    <a:lumMod val="75000"/>
                  </a:schemeClr>
                </a:solidFill>
              </a:rPr>
              <a:t>UNITARY STATES </a:t>
            </a:r>
          </a:p>
        </p:txBody>
      </p:sp>
      <p:sp>
        <p:nvSpPr>
          <p:cNvPr id="8" name="Content Placeholder 7"/>
          <p:cNvSpPr>
            <a:spLocks noGrp="1"/>
          </p:cNvSpPr>
          <p:nvPr>
            <p:ph idx="1"/>
          </p:nvPr>
        </p:nvSpPr>
        <p:spPr>
          <a:xfrm>
            <a:off x="3468914" y="1644563"/>
            <a:ext cx="5675086" cy="4625609"/>
          </a:xfrm>
        </p:spPr>
        <p:txBody>
          <a:bodyPr>
            <a:normAutofit/>
          </a:bodyPr>
          <a:lstStyle/>
          <a:p>
            <a:r>
              <a:rPr lang="en-US" sz="4400" dirty="0"/>
              <a:t>Example:</a:t>
            </a:r>
          </a:p>
          <a:p>
            <a:pPr lvl="1"/>
            <a:r>
              <a:rPr lang="en-US" sz="4000" dirty="0"/>
              <a:t>Especially common </a:t>
            </a:r>
            <a:r>
              <a:rPr lang="en-US" sz="4000" dirty="0">
                <a:solidFill>
                  <a:srgbClr val="FF0000"/>
                </a:solidFill>
              </a:rPr>
              <a:t>in Europe – UK, Norway, Finland</a:t>
            </a:r>
          </a:p>
          <a:p>
            <a:pPr lvl="1"/>
            <a:r>
              <a:rPr lang="en-US" sz="4000" dirty="0">
                <a:solidFill>
                  <a:srgbClr val="FF0000"/>
                </a:solidFill>
              </a:rPr>
              <a:t>Japan, China </a:t>
            </a:r>
          </a:p>
          <a:p>
            <a:endParaRPr lang="en-US" dirty="0"/>
          </a:p>
        </p:txBody>
      </p:sp>
      <p:pic>
        <p:nvPicPr>
          <p:cNvPr id="2" name="Picture 1">
            <a:extLst>
              <a:ext uri="{FF2B5EF4-FFF2-40B4-BE49-F238E27FC236}">
                <a16:creationId xmlns:a16="http://schemas.microsoft.com/office/drawing/2014/main" id="{7E9AE7E0-1A8C-4508-89F3-98C6D1CECFAA}"/>
              </a:ext>
            </a:extLst>
          </p:cNvPr>
          <p:cNvPicPr>
            <a:picLocks noChangeAspect="1"/>
          </p:cNvPicPr>
          <p:nvPr/>
        </p:nvPicPr>
        <p:blipFill>
          <a:blip r:embed="rId2"/>
          <a:stretch>
            <a:fillRect/>
          </a:stretch>
        </p:blipFill>
        <p:spPr>
          <a:xfrm>
            <a:off x="0" y="2081212"/>
            <a:ext cx="3468914" cy="2978604"/>
          </a:xfrm>
          <a:prstGeom prst="rect">
            <a:avLst/>
          </a:prstGeom>
        </p:spPr>
      </p:pic>
    </p:spTree>
    <p:extLst>
      <p:ext uri="{BB962C8B-B14F-4D97-AF65-F5344CB8AC3E}">
        <p14:creationId xmlns:p14="http://schemas.microsoft.com/office/powerpoint/2010/main" val="244251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410857" y="1563623"/>
            <a:ext cx="5733142" cy="4096947"/>
          </a:xfrm>
        </p:spPr>
        <p:txBody>
          <a:bodyPr>
            <a:normAutofit fontScale="85000" lnSpcReduction="20000"/>
          </a:bodyPr>
          <a:lstStyle/>
          <a:p>
            <a:r>
              <a:rPr lang="en-US" sz="4000" dirty="0"/>
              <a:t>Multinational states often adopt unitary systems to that the values of one nationality can be </a:t>
            </a:r>
            <a:r>
              <a:rPr lang="en-US" sz="4000" dirty="0">
                <a:solidFill>
                  <a:srgbClr val="FF0000"/>
                </a:solidFill>
              </a:rPr>
              <a:t>imposed on others </a:t>
            </a:r>
          </a:p>
          <a:p>
            <a:endParaRPr lang="en-US" sz="4000" dirty="0">
              <a:solidFill>
                <a:srgbClr val="FF0000"/>
              </a:solidFill>
            </a:endParaRPr>
          </a:p>
          <a:p>
            <a:r>
              <a:rPr lang="en-US" sz="4000" dirty="0">
                <a:solidFill>
                  <a:srgbClr val="FF0000"/>
                </a:solidFill>
              </a:rPr>
              <a:t>Examples: Ghana, Kenya, Rwanda</a:t>
            </a:r>
            <a:endParaRPr lang="en-US" sz="3600" dirty="0">
              <a:solidFill>
                <a:srgbClr val="FF0000"/>
              </a:solidFill>
            </a:endParaRPr>
          </a:p>
        </p:txBody>
      </p:sp>
      <p:sp>
        <p:nvSpPr>
          <p:cNvPr id="3" name="Title 2">
            <a:extLst>
              <a:ext uri="{FF2B5EF4-FFF2-40B4-BE49-F238E27FC236}">
                <a16:creationId xmlns:a16="http://schemas.microsoft.com/office/drawing/2014/main" id="{139BD971-FAAD-48A7-9C71-E2B50E122D2E}"/>
              </a:ext>
            </a:extLst>
          </p:cNvPr>
          <p:cNvSpPr>
            <a:spLocks noGrp="1"/>
          </p:cNvSpPr>
          <p:nvPr>
            <p:ph type="title"/>
          </p:nvPr>
        </p:nvSpPr>
        <p:spPr/>
        <p:txBody>
          <a:bodyPr/>
          <a:lstStyle/>
          <a:p>
            <a:endParaRPr lang="en-US"/>
          </a:p>
        </p:txBody>
      </p:sp>
      <p:sp>
        <p:nvSpPr>
          <p:cNvPr id="6" name="Title 6">
            <a:extLst>
              <a:ext uri="{FF2B5EF4-FFF2-40B4-BE49-F238E27FC236}">
                <a16:creationId xmlns:a16="http://schemas.microsoft.com/office/drawing/2014/main" id="{267671E4-D7EC-47AD-BB5C-93FDDE0DE75A}"/>
              </a:ext>
            </a:extLst>
          </p:cNvPr>
          <p:cNvSpPr txBox="1">
            <a:spLocks/>
          </p:cNvSpPr>
          <p:nvPr/>
        </p:nvSpPr>
        <p:spPr>
          <a:xfrm>
            <a:off x="0" y="0"/>
            <a:ext cx="9144000" cy="1408176"/>
          </a:xfrm>
          <a:prstGeom prst="rect">
            <a:avLst/>
          </a:prstGeom>
        </p:spPr>
        <p:style>
          <a:lnRef idx="2">
            <a:schemeClr val="accent1"/>
          </a:lnRef>
          <a:fillRef idx="1">
            <a:schemeClr val="lt1"/>
          </a:fillRef>
          <a:effectRef idx="0">
            <a:schemeClr val="accent1"/>
          </a:effectRef>
          <a:fontRef idx="minor">
            <a:schemeClr val="dk1"/>
          </a:fontRef>
        </p:style>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400"/>
            <a:r>
              <a:rPr lang="en-US" sz="5400">
                <a:solidFill>
                  <a:schemeClr val="accent2">
                    <a:lumMod val="75000"/>
                  </a:schemeClr>
                </a:solidFill>
              </a:rPr>
              <a:t>UNITARY STATES </a:t>
            </a:r>
            <a:endParaRPr lang="en-US" sz="5400" dirty="0">
              <a:solidFill>
                <a:schemeClr val="accent2">
                  <a:lumMod val="75000"/>
                </a:schemeClr>
              </a:solidFill>
            </a:endParaRPr>
          </a:p>
        </p:txBody>
      </p:sp>
      <p:pic>
        <p:nvPicPr>
          <p:cNvPr id="4" name="Picture 3">
            <a:extLst>
              <a:ext uri="{FF2B5EF4-FFF2-40B4-BE49-F238E27FC236}">
                <a16:creationId xmlns:a16="http://schemas.microsoft.com/office/drawing/2014/main" id="{AA6F40C4-890B-4F7E-BAB9-D9A65AD89B2A}"/>
              </a:ext>
            </a:extLst>
          </p:cNvPr>
          <p:cNvPicPr>
            <a:picLocks noChangeAspect="1"/>
          </p:cNvPicPr>
          <p:nvPr/>
        </p:nvPicPr>
        <p:blipFill>
          <a:blip r:embed="rId2"/>
          <a:stretch>
            <a:fillRect/>
          </a:stretch>
        </p:blipFill>
        <p:spPr>
          <a:xfrm>
            <a:off x="172357" y="1809750"/>
            <a:ext cx="3238500" cy="3238500"/>
          </a:xfrm>
          <a:prstGeom prst="rect">
            <a:avLst/>
          </a:prstGeom>
        </p:spPr>
      </p:pic>
    </p:spTree>
    <p:extLst>
      <p:ext uri="{BB962C8B-B14F-4D97-AF65-F5344CB8AC3E}">
        <p14:creationId xmlns:p14="http://schemas.microsoft.com/office/powerpoint/2010/main" val="149857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7D1852-F8DC-4663-88A7-D5F6747B7B34}"/>
              </a:ext>
            </a:extLst>
          </p:cNvPr>
          <p:cNvPicPr>
            <a:picLocks noChangeAspect="1"/>
          </p:cNvPicPr>
          <p:nvPr/>
        </p:nvPicPr>
        <p:blipFill>
          <a:blip r:embed="rId2"/>
          <a:stretch>
            <a:fillRect/>
          </a:stretch>
        </p:blipFill>
        <p:spPr>
          <a:xfrm>
            <a:off x="0" y="-78549"/>
            <a:ext cx="4868555" cy="4244149"/>
          </a:xfrm>
          <a:prstGeom prst="rect">
            <a:avLst/>
          </a:prstGeom>
        </p:spPr>
      </p:pic>
      <p:sp>
        <p:nvSpPr>
          <p:cNvPr id="2" name="Title 1">
            <a:extLst>
              <a:ext uri="{FF2B5EF4-FFF2-40B4-BE49-F238E27FC236}">
                <a16:creationId xmlns:a16="http://schemas.microsoft.com/office/drawing/2014/main" id="{CB34FD9D-25E9-4A95-9523-EF1B39F6888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93BD4B9-247C-4BA9-B62B-33DE81DA9505}"/>
              </a:ext>
            </a:extLst>
          </p:cNvPr>
          <p:cNvPicPr>
            <a:picLocks noGrp="1" noChangeAspect="1"/>
          </p:cNvPicPr>
          <p:nvPr>
            <p:ph idx="1"/>
          </p:nvPr>
        </p:nvPicPr>
        <p:blipFill>
          <a:blip r:embed="rId3"/>
          <a:stretch>
            <a:fillRect/>
          </a:stretch>
        </p:blipFill>
        <p:spPr>
          <a:xfrm>
            <a:off x="4155559" y="3116844"/>
            <a:ext cx="5155355" cy="3585708"/>
          </a:xfrm>
          <a:prstGeom prst="rect">
            <a:avLst/>
          </a:prstGeom>
        </p:spPr>
      </p:pic>
    </p:spTree>
    <p:extLst>
      <p:ext uri="{BB962C8B-B14F-4D97-AF65-F5344CB8AC3E}">
        <p14:creationId xmlns:p14="http://schemas.microsoft.com/office/powerpoint/2010/main" val="1402502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3132-6569-4395-A8B1-447D5C81389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5A537E5-2ED6-44F8-B77C-C12B51C57B5A}"/>
              </a:ext>
            </a:extLst>
          </p:cNvPr>
          <p:cNvPicPr>
            <a:picLocks noGrp="1" noChangeAspect="1"/>
          </p:cNvPicPr>
          <p:nvPr>
            <p:ph idx="1"/>
          </p:nvPr>
        </p:nvPicPr>
        <p:blipFill>
          <a:blip r:embed="rId2"/>
          <a:stretch>
            <a:fillRect/>
          </a:stretch>
        </p:blipFill>
        <p:spPr>
          <a:xfrm>
            <a:off x="0" y="781812"/>
            <a:ext cx="8795657" cy="5439182"/>
          </a:xfrm>
          <a:prstGeom prst="rect">
            <a:avLst/>
          </a:prstGeom>
        </p:spPr>
      </p:pic>
    </p:spTree>
    <p:extLst>
      <p:ext uri="{BB962C8B-B14F-4D97-AF65-F5344CB8AC3E}">
        <p14:creationId xmlns:p14="http://schemas.microsoft.com/office/powerpoint/2010/main" val="161548849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6F30-D273-4B0A-8ADE-74180453E4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209717-29BD-4A8E-82AF-C892974D751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3398AF4-CB55-4EC1-928E-D9FF1E28DF9C}"/>
              </a:ext>
            </a:extLst>
          </p:cNvPr>
          <p:cNvPicPr>
            <a:picLocks noChangeAspect="1"/>
          </p:cNvPicPr>
          <p:nvPr/>
        </p:nvPicPr>
        <p:blipFill>
          <a:blip r:embed="rId2"/>
          <a:stretch>
            <a:fillRect/>
          </a:stretch>
        </p:blipFill>
        <p:spPr>
          <a:xfrm>
            <a:off x="845890" y="457201"/>
            <a:ext cx="7452220" cy="5943600"/>
          </a:xfrm>
          <a:prstGeom prst="rect">
            <a:avLst/>
          </a:prstGeom>
        </p:spPr>
      </p:pic>
    </p:spTree>
    <p:extLst>
      <p:ext uri="{BB962C8B-B14F-4D97-AF65-F5344CB8AC3E}">
        <p14:creationId xmlns:p14="http://schemas.microsoft.com/office/powerpoint/2010/main" val="104942970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B8175-A7E1-4C52-AF39-3FC70FFA0D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AA2D45-2587-44E8-8B22-17AFFB8984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3CC5015-83DF-484A-8852-E391CB7EF6C7}"/>
              </a:ext>
            </a:extLst>
          </p:cNvPr>
          <p:cNvPicPr>
            <a:picLocks noChangeAspect="1"/>
          </p:cNvPicPr>
          <p:nvPr/>
        </p:nvPicPr>
        <p:blipFill>
          <a:blip r:embed="rId2"/>
          <a:stretch>
            <a:fillRect/>
          </a:stretch>
        </p:blipFill>
        <p:spPr>
          <a:xfrm>
            <a:off x="1874669" y="457200"/>
            <a:ext cx="6006588" cy="4625609"/>
          </a:xfrm>
          <a:prstGeom prst="rect">
            <a:avLst/>
          </a:prstGeom>
        </p:spPr>
      </p:pic>
    </p:spTree>
    <p:extLst>
      <p:ext uri="{BB962C8B-B14F-4D97-AF65-F5344CB8AC3E}">
        <p14:creationId xmlns:p14="http://schemas.microsoft.com/office/powerpoint/2010/main" val="217936430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9022" y="174171"/>
            <a:ext cx="9762044" cy="4999350"/>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0629" y="0"/>
            <a:ext cx="9274629" cy="1408176"/>
          </a:xfrm>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en-US" sz="5400" dirty="0">
                <a:solidFill>
                  <a:schemeClr val="accent4">
                    <a:lumMod val="60000"/>
                    <a:lumOff val="40000"/>
                  </a:schemeClr>
                </a:solidFill>
              </a:rPr>
              <a:t>FEDERAL STATES</a:t>
            </a:r>
          </a:p>
        </p:txBody>
      </p:sp>
      <p:sp>
        <p:nvSpPr>
          <p:cNvPr id="8" name="Content Placeholder 7"/>
          <p:cNvSpPr>
            <a:spLocks noGrp="1"/>
          </p:cNvSpPr>
          <p:nvPr>
            <p:ph idx="1"/>
          </p:nvPr>
        </p:nvSpPr>
        <p:spPr>
          <a:xfrm>
            <a:off x="0" y="1644562"/>
            <a:ext cx="6437086" cy="5061038"/>
          </a:xfrm>
        </p:spPr>
        <p:txBody>
          <a:bodyPr>
            <a:normAutofit fontScale="85000" lnSpcReduction="10000"/>
          </a:bodyPr>
          <a:lstStyle/>
          <a:p>
            <a:r>
              <a:rPr lang="en-US" dirty="0"/>
              <a:t>Allocates strong power to units of </a:t>
            </a:r>
            <a:r>
              <a:rPr lang="en-US" dirty="0">
                <a:solidFill>
                  <a:srgbClr val="FF0000"/>
                </a:solidFill>
              </a:rPr>
              <a:t>local government </a:t>
            </a:r>
            <a:r>
              <a:rPr lang="en-US" dirty="0"/>
              <a:t>within the country </a:t>
            </a:r>
          </a:p>
          <a:p>
            <a:pPr>
              <a:buNone/>
            </a:pPr>
            <a:endParaRPr lang="en-US" dirty="0"/>
          </a:p>
          <a:p>
            <a:r>
              <a:rPr lang="en-US" dirty="0"/>
              <a:t>Local governments have authority to </a:t>
            </a:r>
            <a:r>
              <a:rPr lang="en-US" dirty="0">
                <a:solidFill>
                  <a:srgbClr val="FF0000"/>
                </a:solidFill>
              </a:rPr>
              <a:t>adopt their own laws </a:t>
            </a:r>
          </a:p>
          <a:p>
            <a:pPr>
              <a:buNone/>
            </a:pPr>
            <a:endParaRPr lang="en-US" dirty="0"/>
          </a:p>
          <a:p>
            <a:r>
              <a:rPr lang="en-US" dirty="0">
                <a:solidFill>
                  <a:srgbClr val="FF0000"/>
                </a:solidFill>
              </a:rPr>
              <a:t>Boundaries</a:t>
            </a:r>
            <a:r>
              <a:rPr lang="en-US" dirty="0"/>
              <a:t> can be drawn to correspond with regions inhabited by different </a:t>
            </a:r>
            <a:r>
              <a:rPr lang="en-US" dirty="0">
                <a:solidFill>
                  <a:srgbClr val="FF0000"/>
                </a:solidFill>
              </a:rPr>
              <a:t>ethnicities</a:t>
            </a:r>
          </a:p>
          <a:p>
            <a:endParaRPr lang="en-US" dirty="0"/>
          </a:p>
          <a:p>
            <a:r>
              <a:rPr lang="en-US" dirty="0">
                <a:solidFill>
                  <a:srgbClr val="FF0000"/>
                </a:solidFill>
              </a:rPr>
              <a:t>Empowers</a:t>
            </a:r>
            <a:r>
              <a:rPr lang="en-US" dirty="0"/>
              <a:t> different nationalities, especially if the live in </a:t>
            </a:r>
            <a:r>
              <a:rPr lang="en-US" dirty="0">
                <a:solidFill>
                  <a:srgbClr val="FF0000"/>
                </a:solidFill>
              </a:rPr>
              <a:t>separate regions</a:t>
            </a:r>
            <a:r>
              <a:rPr lang="en-US" dirty="0"/>
              <a:t>  </a:t>
            </a:r>
          </a:p>
        </p:txBody>
      </p:sp>
      <p:pic>
        <p:nvPicPr>
          <p:cNvPr id="4" name="Picture 3">
            <a:extLst>
              <a:ext uri="{FF2B5EF4-FFF2-40B4-BE49-F238E27FC236}">
                <a16:creationId xmlns:a16="http://schemas.microsoft.com/office/drawing/2014/main" id="{5D8B6A1E-2242-438F-8432-8C3CC68BA65A}"/>
              </a:ext>
            </a:extLst>
          </p:cNvPr>
          <p:cNvPicPr>
            <a:picLocks noChangeAspect="1"/>
          </p:cNvPicPr>
          <p:nvPr/>
        </p:nvPicPr>
        <p:blipFill>
          <a:blip r:embed="rId2"/>
          <a:stretch>
            <a:fillRect/>
          </a:stretch>
        </p:blipFill>
        <p:spPr>
          <a:xfrm>
            <a:off x="6437086" y="1644562"/>
            <a:ext cx="2698694" cy="40794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en-US" sz="3600" dirty="0">
                <a:solidFill>
                  <a:schemeClr val="accent2">
                    <a:lumMod val="75000"/>
                  </a:schemeClr>
                </a:solidFill>
              </a:rPr>
              <a:t>FEDERAL STATES</a:t>
            </a:r>
          </a:p>
        </p:txBody>
      </p:sp>
      <p:sp>
        <p:nvSpPr>
          <p:cNvPr id="8" name="Content Placeholder 7"/>
          <p:cNvSpPr>
            <a:spLocks noGrp="1"/>
          </p:cNvSpPr>
          <p:nvPr>
            <p:ph idx="1"/>
          </p:nvPr>
        </p:nvSpPr>
        <p:spPr>
          <a:xfrm>
            <a:off x="130629" y="1563625"/>
            <a:ext cx="9013371" cy="5011346"/>
          </a:xfrm>
        </p:spPr>
        <p:txBody>
          <a:bodyPr>
            <a:normAutofit/>
          </a:bodyPr>
          <a:lstStyle/>
          <a:p>
            <a:r>
              <a:rPr lang="en-US" sz="4400" dirty="0"/>
              <a:t>Works best in:</a:t>
            </a:r>
          </a:p>
          <a:p>
            <a:pPr lvl="1"/>
            <a:r>
              <a:rPr lang="en-US" sz="4000" dirty="0">
                <a:solidFill>
                  <a:srgbClr val="FF0000"/>
                </a:solidFill>
              </a:rPr>
              <a:t>Larger states – </a:t>
            </a:r>
            <a:r>
              <a:rPr lang="en-US" sz="4000" dirty="0"/>
              <a:t>capital may be </a:t>
            </a:r>
            <a:r>
              <a:rPr lang="en-US" sz="4000" dirty="0">
                <a:solidFill>
                  <a:srgbClr val="FF0000"/>
                </a:solidFill>
              </a:rPr>
              <a:t>too remote </a:t>
            </a:r>
            <a:r>
              <a:rPr lang="en-US" sz="4000" dirty="0"/>
              <a:t>to provide </a:t>
            </a:r>
            <a:r>
              <a:rPr lang="en-US" sz="4000" dirty="0">
                <a:solidFill>
                  <a:srgbClr val="FF0000"/>
                </a:solidFill>
              </a:rPr>
              <a:t>effective control</a:t>
            </a:r>
            <a:r>
              <a:rPr lang="en-US" sz="4000" dirty="0"/>
              <a:t> over isolated regions</a:t>
            </a:r>
          </a:p>
          <a:p>
            <a:pPr lvl="1"/>
            <a:r>
              <a:rPr lang="en-US" sz="4000" dirty="0"/>
              <a:t>Heterogeneous states (multiple </a:t>
            </a:r>
            <a:r>
              <a:rPr lang="en-US" sz="4000" dirty="0">
                <a:solidFill>
                  <a:srgbClr val="FF0000"/>
                </a:solidFill>
              </a:rPr>
              <a:t>ethnicities, languages, religions</a:t>
            </a:r>
            <a:r>
              <a:rPr lang="en-US" sz="4000" dirty="0"/>
              <a:t>)</a:t>
            </a:r>
          </a:p>
          <a:p>
            <a:pPr lvl="2"/>
            <a:r>
              <a:rPr lang="en-US" sz="3600" dirty="0"/>
              <a:t>Example: Belgium</a:t>
            </a:r>
          </a:p>
          <a:p>
            <a:pPr lvl="1"/>
            <a:endParaRPr lang="en-US" dirty="0"/>
          </a:p>
        </p:txBody>
      </p:sp>
      <p:sp>
        <p:nvSpPr>
          <p:cNvPr id="4" name="Title 6">
            <a:extLst>
              <a:ext uri="{FF2B5EF4-FFF2-40B4-BE49-F238E27FC236}">
                <a16:creationId xmlns:a16="http://schemas.microsoft.com/office/drawing/2014/main" id="{DDD9E7CB-3BCD-4550-B203-9A9277F3B08F}"/>
              </a:ext>
            </a:extLst>
          </p:cNvPr>
          <p:cNvSpPr txBox="1">
            <a:spLocks/>
          </p:cNvSpPr>
          <p:nvPr/>
        </p:nvSpPr>
        <p:spPr>
          <a:xfrm>
            <a:off x="-130629" y="0"/>
            <a:ext cx="9274629" cy="1408176"/>
          </a:xfrm>
          <a:prstGeom prst="rect">
            <a:avLst/>
          </a:prstGeom>
        </p:spPr>
        <p:style>
          <a:lnRef idx="2">
            <a:schemeClr val="accent1"/>
          </a:lnRef>
          <a:fillRef idx="1">
            <a:schemeClr val="lt1"/>
          </a:fillRef>
          <a:effectRef idx="0">
            <a:schemeClr val="accent1"/>
          </a:effectRef>
          <a:fontRef idx="minor">
            <a:schemeClr val="dk1"/>
          </a:fontRef>
        </p:style>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400"/>
            <a:r>
              <a:rPr lang="en-US" sz="5400">
                <a:solidFill>
                  <a:schemeClr val="accent4">
                    <a:lumMod val="60000"/>
                    <a:lumOff val="40000"/>
                  </a:schemeClr>
                </a:solidFill>
              </a:rPr>
              <a:t>FEDERAL STATES</a:t>
            </a:r>
            <a:endParaRPr lang="en-US" sz="5400" dirty="0">
              <a:solidFill>
                <a:schemeClr val="accent4">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0629" y="0"/>
            <a:ext cx="9274629" cy="1408176"/>
          </a:xfrm>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en-US" sz="5400" dirty="0">
                <a:solidFill>
                  <a:schemeClr val="accent4">
                    <a:lumMod val="60000"/>
                    <a:lumOff val="40000"/>
                  </a:schemeClr>
                </a:solidFill>
              </a:rPr>
              <a:t>FEDERAL STATES</a:t>
            </a:r>
          </a:p>
        </p:txBody>
      </p:sp>
      <p:sp>
        <p:nvSpPr>
          <p:cNvPr id="8" name="Content Placeholder 7"/>
          <p:cNvSpPr>
            <a:spLocks noGrp="1"/>
          </p:cNvSpPr>
          <p:nvPr>
            <p:ph idx="1"/>
          </p:nvPr>
        </p:nvSpPr>
        <p:spPr>
          <a:xfrm>
            <a:off x="319314" y="1427138"/>
            <a:ext cx="8824686" cy="4625609"/>
          </a:xfrm>
        </p:spPr>
        <p:txBody>
          <a:bodyPr>
            <a:normAutofit/>
          </a:bodyPr>
          <a:lstStyle/>
          <a:p>
            <a:r>
              <a:rPr lang="en-US" sz="4000" dirty="0"/>
              <a:t>Examples: </a:t>
            </a:r>
            <a:r>
              <a:rPr lang="en-US" sz="4000" dirty="0">
                <a:solidFill>
                  <a:srgbClr val="FF0000"/>
                </a:solidFill>
              </a:rPr>
              <a:t>United States, Russia, Canada, Brazil, India</a:t>
            </a:r>
          </a:p>
        </p:txBody>
      </p:sp>
      <p:pic>
        <p:nvPicPr>
          <p:cNvPr id="2" name="Picture 1">
            <a:extLst>
              <a:ext uri="{FF2B5EF4-FFF2-40B4-BE49-F238E27FC236}">
                <a16:creationId xmlns:a16="http://schemas.microsoft.com/office/drawing/2014/main" id="{561DA430-206F-433F-AAA9-DADCF6907D67}"/>
              </a:ext>
            </a:extLst>
          </p:cNvPr>
          <p:cNvPicPr>
            <a:picLocks noChangeAspect="1"/>
          </p:cNvPicPr>
          <p:nvPr/>
        </p:nvPicPr>
        <p:blipFill>
          <a:blip r:embed="rId2"/>
          <a:stretch>
            <a:fillRect/>
          </a:stretch>
        </p:blipFill>
        <p:spPr>
          <a:xfrm>
            <a:off x="4371428" y="3010073"/>
            <a:ext cx="4772572" cy="2628373"/>
          </a:xfrm>
          <a:prstGeom prst="rect">
            <a:avLst/>
          </a:prstGeom>
        </p:spPr>
      </p:pic>
      <p:pic>
        <p:nvPicPr>
          <p:cNvPr id="3" name="Picture 2">
            <a:extLst>
              <a:ext uri="{FF2B5EF4-FFF2-40B4-BE49-F238E27FC236}">
                <a16:creationId xmlns:a16="http://schemas.microsoft.com/office/drawing/2014/main" id="{F24BFA45-463F-4844-B89F-2EC2C2313552}"/>
              </a:ext>
            </a:extLst>
          </p:cNvPr>
          <p:cNvPicPr>
            <a:picLocks noChangeAspect="1"/>
          </p:cNvPicPr>
          <p:nvPr/>
        </p:nvPicPr>
        <p:blipFill>
          <a:blip r:embed="rId3"/>
          <a:stretch>
            <a:fillRect/>
          </a:stretch>
        </p:blipFill>
        <p:spPr>
          <a:xfrm>
            <a:off x="494449" y="2807871"/>
            <a:ext cx="3701844" cy="3657599"/>
          </a:xfrm>
          <a:prstGeom prst="rect">
            <a:avLst/>
          </a:prstGeom>
        </p:spPr>
      </p:pic>
    </p:spTree>
    <p:extLst>
      <p:ext uri="{BB962C8B-B14F-4D97-AF65-F5344CB8AC3E}">
        <p14:creationId xmlns:p14="http://schemas.microsoft.com/office/powerpoint/2010/main" val="34626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en-US" sz="3600" dirty="0">
                <a:solidFill>
                  <a:schemeClr val="accent2">
                    <a:lumMod val="75000"/>
                  </a:schemeClr>
                </a:solidFill>
              </a:rPr>
              <a:t>FEDERAL STATES</a:t>
            </a:r>
          </a:p>
        </p:txBody>
      </p:sp>
      <p:sp>
        <p:nvSpPr>
          <p:cNvPr id="8" name="Content Placeholder 7"/>
          <p:cNvSpPr>
            <a:spLocks noGrp="1"/>
          </p:cNvSpPr>
          <p:nvPr>
            <p:ph idx="1"/>
          </p:nvPr>
        </p:nvSpPr>
        <p:spPr>
          <a:xfrm>
            <a:off x="0" y="1563625"/>
            <a:ext cx="9144000" cy="5011346"/>
          </a:xfrm>
        </p:spPr>
        <p:txBody>
          <a:bodyPr>
            <a:normAutofit/>
          </a:bodyPr>
          <a:lstStyle/>
          <a:p>
            <a:r>
              <a:rPr lang="en-US" sz="4400" dirty="0"/>
              <a:t>Heterogeneous states (multiple </a:t>
            </a:r>
            <a:r>
              <a:rPr lang="en-US" sz="4400" dirty="0">
                <a:solidFill>
                  <a:srgbClr val="FF0000"/>
                </a:solidFill>
              </a:rPr>
              <a:t>ethnicities, languages, religions</a:t>
            </a:r>
            <a:r>
              <a:rPr lang="en-US" sz="4400" dirty="0"/>
              <a:t>)</a:t>
            </a:r>
          </a:p>
          <a:p>
            <a:pPr lvl="2"/>
            <a:r>
              <a:rPr lang="en-US" sz="3600" dirty="0"/>
              <a:t>Example: </a:t>
            </a:r>
            <a:r>
              <a:rPr lang="en-US" sz="3600" dirty="0">
                <a:solidFill>
                  <a:srgbClr val="FF0000"/>
                </a:solidFill>
              </a:rPr>
              <a:t>Belgium</a:t>
            </a:r>
          </a:p>
          <a:p>
            <a:pPr lvl="1"/>
            <a:endParaRPr lang="en-US" dirty="0"/>
          </a:p>
        </p:txBody>
      </p:sp>
      <p:sp>
        <p:nvSpPr>
          <p:cNvPr id="4" name="Title 6">
            <a:extLst>
              <a:ext uri="{FF2B5EF4-FFF2-40B4-BE49-F238E27FC236}">
                <a16:creationId xmlns:a16="http://schemas.microsoft.com/office/drawing/2014/main" id="{DDD9E7CB-3BCD-4550-B203-9A9277F3B08F}"/>
              </a:ext>
            </a:extLst>
          </p:cNvPr>
          <p:cNvSpPr txBox="1">
            <a:spLocks/>
          </p:cNvSpPr>
          <p:nvPr/>
        </p:nvSpPr>
        <p:spPr>
          <a:xfrm>
            <a:off x="-130629" y="0"/>
            <a:ext cx="9274629" cy="1408176"/>
          </a:xfrm>
          <a:prstGeom prst="rect">
            <a:avLst/>
          </a:prstGeom>
        </p:spPr>
        <p:style>
          <a:lnRef idx="2">
            <a:schemeClr val="accent1"/>
          </a:lnRef>
          <a:fillRef idx="1">
            <a:schemeClr val="lt1"/>
          </a:fillRef>
          <a:effectRef idx="0">
            <a:schemeClr val="accent1"/>
          </a:effectRef>
          <a:fontRef idx="minor">
            <a:schemeClr val="dk1"/>
          </a:fontRef>
        </p:style>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400"/>
            <a:r>
              <a:rPr lang="en-US" sz="5400">
                <a:solidFill>
                  <a:schemeClr val="accent4">
                    <a:lumMod val="60000"/>
                    <a:lumOff val="40000"/>
                  </a:schemeClr>
                </a:solidFill>
              </a:rPr>
              <a:t>FEDERAL STATES</a:t>
            </a:r>
            <a:endParaRPr lang="en-US" sz="5400" dirty="0">
              <a:solidFill>
                <a:schemeClr val="accent4">
                  <a:lumMod val="60000"/>
                  <a:lumOff val="40000"/>
                </a:schemeClr>
              </a:solidFill>
            </a:endParaRPr>
          </a:p>
        </p:txBody>
      </p:sp>
      <p:pic>
        <p:nvPicPr>
          <p:cNvPr id="2" name="Picture 1">
            <a:extLst>
              <a:ext uri="{FF2B5EF4-FFF2-40B4-BE49-F238E27FC236}">
                <a16:creationId xmlns:a16="http://schemas.microsoft.com/office/drawing/2014/main" id="{D210FEFC-A9A2-4F44-ADCB-E404D3776105}"/>
              </a:ext>
            </a:extLst>
          </p:cNvPr>
          <p:cNvPicPr>
            <a:picLocks noChangeAspect="1"/>
          </p:cNvPicPr>
          <p:nvPr/>
        </p:nvPicPr>
        <p:blipFill>
          <a:blip r:embed="rId2"/>
          <a:stretch>
            <a:fillRect/>
          </a:stretch>
        </p:blipFill>
        <p:spPr>
          <a:xfrm>
            <a:off x="1997075" y="3679311"/>
            <a:ext cx="5149849" cy="3051109"/>
          </a:xfrm>
          <a:prstGeom prst="rect">
            <a:avLst/>
          </a:prstGeom>
        </p:spPr>
      </p:pic>
    </p:spTree>
    <p:extLst>
      <p:ext uri="{BB962C8B-B14F-4D97-AF65-F5344CB8AC3E}">
        <p14:creationId xmlns:p14="http://schemas.microsoft.com/office/powerpoint/2010/main" val="68864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10-06 at 5.55.27 PM.png"/>
          <p:cNvPicPr>
            <a:picLocks noChangeAspect="1"/>
          </p:cNvPicPr>
          <p:nvPr/>
        </p:nvPicPr>
        <p:blipFill>
          <a:blip r:embed="rId2"/>
          <a:stretch>
            <a:fillRect/>
          </a:stretch>
        </p:blipFill>
        <p:spPr>
          <a:xfrm>
            <a:off x="1797407" y="1049109"/>
            <a:ext cx="5956300" cy="3911600"/>
          </a:xfrm>
          <a:prstGeom prst="rect">
            <a:avLst/>
          </a:prstGeo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D573-FCDD-4386-835C-20B57A97CD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ECC164-95AC-4813-A671-D2BAD4BEB89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0B22C85-6C3A-4357-84E5-81390DA4CAE5}"/>
              </a:ext>
            </a:extLst>
          </p:cNvPr>
          <p:cNvPicPr>
            <a:picLocks noChangeAspect="1"/>
          </p:cNvPicPr>
          <p:nvPr/>
        </p:nvPicPr>
        <p:blipFill>
          <a:blip r:embed="rId2"/>
          <a:stretch>
            <a:fillRect/>
          </a:stretch>
        </p:blipFill>
        <p:spPr>
          <a:xfrm>
            <a:off x="-338554" y="355600"/>
            <a:ext cx="9711225" cy="6045200"/>
          </a:xfrm>
          <a:prstGeom prst="rect">
            <a:avLst/>
          </a:prstGeom>
        </p:spPr>
      </p:pic>
    </p:spTree>
    <p:extLst>
      <p:ext uri="{BB962C8B-B14F-4D97-AF65-F5344CB8AC3E}">
        <p14:creationId xmlns:p14="http://schemas.microsoft.com/office/powerpoint/2010/main" val="337291731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101-A302-41AE-AC6B-A6A393A20D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96E12B-569F-4E2C-820D-0D4D4F2631B4}"/>
              </a:ext>
            </a:extLst>
          </p:cNvPr>
          <p:cNvSpPr>
            <a:spLocks noGrp="1"/>
          </p:cNvSpPr>
          <p:nvPr>
            <p:ph idx="1"/>
          </p:nvPr>
        </p:nvSpPr>
        <p:spPr/>
        <p:txBody>
          <a:bodyPr/>
          <a:lstStyle/>
          <a:p>
            <a:endParaRPr lang="en-US"/>
          </a:p>
        </p:txBody>
      </p:sp>
      <p:pic>
        <p:nvPicPr>
          <p:cNvPr id="1026" name="Picture 2" descr="https://upload.wikimedia.org/wikipedia/commons/thumb/4/46/Map_of_unitary_and_federal_states.svg/1280px-Map_of_unitary_and_federal_states.svg.png">
            <a:extLst>
              <a:ext uri="{FF2B5EF4-FFF2-40B4-BE49-F238E27FC236}">
                <a16:creationId xmlns:a16="http://schemas.microsoft.com/office/drawing/2014/main" id="{E0B3A64D-F7D8-4C4F-BAC4-64621659B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0859"/>
            <a:ext cx="9144000" cy="4694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749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1257300" y="431800"/>
            <a:ext cx="6629400" cy="59944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126C7-9776-4184-8D87-69731BD445D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802C454-2143-4B63-8CBF-3923E0538902}"/>
              </a:ext>
            </a:extLst>
          </p:cNvPr>
          <p:cNvPicPr>
            <a:picLocks noGrp="1" noChangeAspect="1"/>
          </p:cNvPicPr>
          <p:nvPr>
            <p:ph idx="1"/>
          </p:nvPr>
        </p:nvPicPr>
        <p:blipFill>
          <a:blip r:embed="rId2"/>
          <a:stretch>
            <a:fillRect/>
          </a:stretch>
        </p:blipFill>
        <p:spPr>
          <a:xfrm>
            <a:off x="2496457" y="155448"/>
            <a:ext cx="4934687" cy="6608956"/>
          </a:xfrm>
          <a:prstGeom prst="rect">
            <a:avLst/>
          </a:prstGeom>
        </p:spPr>
      </p:pic>
    </p:spTree>
    <p:extLst>
      <p:ext uri="{BB962C8B-B14F-4D97-AF65-F5344CB8AC3E}">
        <p14:creationId xmlns:p14="http://schemas.microsoft.com/office/powerpoint/2010/main" val="372151462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chor="ctr">
            <a:noAutofit/>
          </a:bodyPr>
          <a:lstStyle/>
          <a:p>
            <a:pPr algn="ctr"/>
            <a:r>
              <a:rPr lang="en-US" sz="3600" dirty="0">
                <a:solidFill>
                  <a:schemeClr val="accent2">
                    <a:lumMod val="75000"/>
                  </a:schemeClr>
                </a:solidFill>
              </a:rPr>
              <a:t>FEDERAL STATES</a:t>
            </a:r>
          </a:p>
        </p:txBody>
      </p:sp>
      <p:sp>
        <p:nvSpPr>
          <p:cNvPr id="8" name="Content Placeholder 7"/>
          <p:cNvSpPr>
            <a:spLocks noGrp="1"/>
          </p:cNvSpPr>
          <p:nvPr>
            <p:ph idx="1"/>
          </p:nvPr>
        </p:nvSpPr>
        <p:spPr>
          <a:xfrm>
            <a:off x="0" y="1563625"/>
            <a:ext cx="9144000" cy="5011346"/>
          </a:xfrm>
        </p:spPr>
        <p:txBody>
          <a:bodyPr>
            <a:normAutofit lnSpcReduction="10000"/>
          </a:bodyPr>
          <a:lstStyle/>
          <a:p>
            <a:pPr lvl="0"/>
            <a:r>
              <a:rPr lang="en-US" sz="4400" dirty="0"/>
              <a:t>A system consisting of a league </a:t>
            </a:r>
            <a:r>
              <a:rPr lang="en-US" sz="4400" dirty="0">
                <a:solidFill>
                  <a:srgbClr val="DA1F28"/>
                </a:solidFill>
              </a:rPr>
              <a:t>of independent states</a:t>
            </a:r>
            <a:r>
              <a:rPr lang="en-US" sz="4400" dirty="0"/>
              <a:t>, each having essentially sovereign powers. </a:t>
            </a:r>
          </a:p>
          <a:p>
            <a:pPr lvl="0">
              <a:buNone/>
            </a:pPr>
            <a:endParaRPr lang="en-US" sz="4400" dirty="0"/>
          </a:p>
          <a:p>
            <a:pPr lvl="0"/>
            <a:r>
              <a:rPr lang="en-US" sz="4400" dirty="0"/>
              <a:t>The central government created by such a league has only limited powers over the states.</a:t>
            </a:r>
          </a:p>
          <a:p>
            <a:pPr lvl="1"/>
            <a:endParaRPr lang="en-US" dirty="0"/>
          </a:p>
        </p:txBody>
      </p:sp>
      <p:sp>
        <p:nvSpPr>
          <p:cNvPr id="4" name="Title 6">
            <a:extLst>
              <a:ext uri="{FF2B5EF4-FFF2-40B4-BE49-F238E27FC236}">
                <a16:creationId xmlns:a16="http://schemas.microsoft.com/office/drawing/2014/main" id="{DDD9E7CB-3BCD-4550-B203-9A9277F3B08F}"/>
              </a:ext>
            </a:extLst>
          </p:cNvPr>
          <p:cNvSpPr txBox="1">
            <a:spLocks/>
          </p:cNvSpPr>
          <p:nvPr/>
        </p:nvSpPr>
        <p:spPr>
          <a:xfrm>
            <a:off x="-130629" y="0"/>
            <a:ext cx="9274629" cy="1408176"/>
          </a:xfrm>
          <a:prstGeom prst="rect">
            <a:avLst/>
          </a:prstGeom>
        </p:spPr>
        <p:style>
          <a:lnRef idx="2">
            <a:schemeClr val="accent1"/>
          </a:lnRef>
          <a:fillRef idx="1">
            <a:schemeClr val="lt1"/>
          </a:fillRef>
          <a:effectRef idx="0">
            <a:schemeClr val="accent1"/>
          </a:effectRef>
          <a:fontRef idx="minor">
            <a:schemeClr val="dk1"/>
          </a:fontRef>
        </p:style>
        <p:txBody>
          <a:bodyPr vert="horz" lIns="91440" rIns="45720" rtlCol="0" anchor="ctr">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dk1"/>
                </a:solidFill>
                <a:effectLst/>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400"/>
            <a:r>
              <a:rPr lang="en-US" sz="5400" dirty="0">
                <a:solidFill>
                  <a:schemeClr val="accent4">
                    <a:lumMod val="60000"/>
                    <a:lumOff val="40000"/>
                  </a:schemeClr>
                </a:solidFill>
              </a:rPr>
              <a:t>CONFEDERAL STATES</a:t>
            </a:r>
          </a:p>
        </p:txBody>
      </p:sp>
    </p:spTree>
    <p:extLst>
      <p:ext uri="{BB962C8B-B14F-4D97-AF65-F5344CB8AC3E}">
        <p14:creationId xmlns:p14="http://schemas.microsoft.com/office/powerpoint/2010/main" val="68864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769205"/>
            <a:ext cx="8077200" cy="3200400"/>
          </a:xfrm>
          <a:solidFill>
            <a:srgbClr val="FFFF00"/>
          </a:solidFill>
        </p:spPr>
        <p:txBody>
          <a:bodyPr anchor="ctr"/>
          <a:lstStyle/>
          <a:p>
            <a:pPr algn="ctr"/>
            <a:r>
              <a:rPr lang="en-US" dirty="0">
                <a:solidFill>
                  <a:srgbClr val="000090"/>
                </a:solidFill>
              </a:rPr>
              <a:t>UNITARY VS. FEDERAL</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BAECF3-A66E-47A8-AB70-A9BD8266DF8B}"/>
              </a:ext>
            </a:extLst>
          </p:cNvPr>
          <p:cNvSpPr>
            <a:spLocks noGrp="1"/>
          </p:cNvSpPr>
          <p:nvPr>
            <p:ph idx="4294967295"/>
          </p:nvPr>
        </p:nvSpPr>
        <p:spPr>
          <a:xfrm>
            <a:off x="0" y="4130675"/>
            <a:ext cx="8229600" cy="2533650"/>
          </a:xfrm>
        </p:spPr>
        <p:txBody>
          <a:bodyPr>
            <a:normAutofit fontScale="92500" lnSpcReduction="20000"/>
          </a:bodyPr>
          <a:lstStyle/>
          <a:p>
            <a:pPr marL="118872" indent="0">
              <a:buNone/>
            </a:pPr>
            <a:r>
              <a:rPr lang="en-US" sz="2400" dirty="0"/>
              <a:t>Political geographers classify most countries as either unitary states or federal states.</a:t>
            </a:r>
          </a:p>
          <a:p>
            <a:pPr marL="633222" indent="-514350">
              <a:buFont typeface="+mj-lt"/>
              <a:buAutoNum type="alphaUcPeriod"/>
            </a:pPr>
            <a:r>
              <a:rPr lang="en-US" sz="2400" dirty="0"/>
              <a:t>Define unitary state and identify the country that fits the definition.</a:t>
            </a:r>
          </a:p>
          <a:p>
            <a:pPr marL="633222" indent="-514350">
              <a:buFont typeface="+mj-lt"/>
              <a:buAutoNum type="alphaUcPeriod"/>
            </a:pPr>
            <a:r>
              <a:rPr lang="en-US" sz="2400" dirty="0"/>
              <a:t>Explain ONE positive and ONE negative impact of a unitary state.</a:t>
            </a:r>
          </a:p>
          <a:p>
            <a:pPr marL="633222" indent="-514350">
              <a:buFont typeface="+mj-lt"/>
              <a:buAutoNum type="alphaUcPeriod"/>
            </a:pPr>
            <a:r>
              <a:rPr lang="en-US" sz="2400" dirty="0"/>
              <a:t>Identify and explain ONE reason why some countries are governed as federal states</a:t>
            </a:r>
            <a:r>
              <a:rPr lang="en-US" sz="2900" dirty="0"/>
              <a:t>. </a:t>
            </a:r>
          </a:p>
          <a:p>
            <a:endParaRPr lang="en-US" dirty="0"/>
          </a:p>
        </p:txBody>
      </p:sp>
      <p:pic>
        <p:nvPicPr>
          <p:cNvPr id="4" name="Picture 3">
            <a:extLst>
              <a:ext uri="{FF2B5EF4-FFF2-40B4-BE49-F238E27FC236}">
                <a16:creationId xmlns:a16="http://schemas.microsoft.com/office/drawing/2014/main" id="{99712F68-F8D1-482B-84CB-ABCE89D7D8A2}"/>
              </a:ext>
            </a:extLst>
          </p:cNvPr>
          <p:cNvPicPr>
            <a:picLocks noChangeAspect="1"/>
          </p:cNvPicPr>
          <p:nvPr/>
        </p:nvPicPr>
        <p:blipFill>
          <a:blip r:embed="rId2"/>
          <a:stretch>
            <a:fillRect/>
          </a:stretch>
        </p:blipFill>
        <p:spPr>
          <a:xfrm>
            <a:off x="1617785" y="42203"/>
            <a:ext cx="6284108" cy="3975771"/>
          </a:xfrm>
          <a:prstGeom prst="rect">
            <a:avLst/>
          </a:prstGeom>
        </p:spPr>
      </p:pic>
    </p:spTree>
    <p:extLst>
      <p:ext uri="{BB962C8B-B14F-4D97-AF65-F5344CB8AC3E}">
        <p14:creationId xmlns:p14="http://schemas.microsoft.com/office/powerpoint/2010/main" val="359817213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D6B04-4E67-4433-AB96-516802726230}"/>
              </a:ext>
            </a:extLst>
          </p:cNvPr>
          <p:cNvSpPr>
            <a:spLocks noGrp="1"/>
          </p:cNvSpPr>
          <p:nvPr>
            <p:ph type="title" idx="4294967295"/>
          </p:nvPr>
        </p:nvSpPr>
        <p:spPr>
          <a:xfrm>
            <a:off x="562708" y="379412"/>
            <a:ext cx="8229600" cy="1252538"/>
          </a:xfrm>
        </p:spPr>
        <p:txBody>
          <a:bodyPr>
            <a:normAutofit fontScale="90000"/>
          </a:bodyPr>
          <a:lstStyle/>
          <a:p>
            <a:r>
              <a:rPr lang="en-US" i="1" dirty="0"/>
              <a:t>Positive </a:t>
            </a:r>
            <a:br>
              <a:rPr lang="en-US" i="1" dirty="0"/>
            </a:br>
            <a:r>
              <a:rPr lang="en-US" i="1" dirty="0"/>
              <a:t>Impacts:</a:t>
            </a:r>
          </a:p>
        </p:txBody>
      </p:sp>
      <p:sp>
        <p:nvSpPr>
          <p:cNvPr id="3" name="Content Placeholder 2">
            <a:extLst>
              <a:ext uri="{FF2B5EF4-FFF2-40B4-BE49-F238E27FC236}">
                <a16:creationId xmlns:a16="http://schemas.microsoft.com/office/drawing/2014/main" id="{2B6BEFA2-F5E7-4BE1-9FCE-87F25E2291F5}"/>
              </a:ext>
            </a:extLst>
          </p:cNvPr>
          <p:cNvSpPr>
            <a:spLocks noGrp="1"/>
          </p:cNvSpPr>
          <p:nvPr>
            <p:ph idx="4294967295"/>
          </p:nvPr>
        </p:nvSpPr>
        <p:spPr>
          <a:xfrm>
            <a:off x="273783" y="2754580"/>
            <a:ext cx="8518525" cy="4298096"/>
          </a:xfrm>
        </p:spPr>
        <p:txBody>
          <a:bodyPr>
            <a:normAutofit/>
          </a:bodyPr>
          <a:lstStyle/>
          <a:p>
            <a:pPr lvl="0"/>
            <a:r>
              <a:rPr lang="en-US" dirty="0">
                <a:solidFill>
                  <a:srgbClr val="FF0000"/>
                </a:solidFill>
              </a:rPr>
              <a:t>Standardization of laws </a:t>
            </a:r>
            <a:r>
              <a:rPr lang="en-US" dirty="0"/>
              <a:t>and their implementation across the country </a:t>
            </a:r>
          </a:p>
          <a:p>
            <a:endParaRPr lang="en-US" dirty="0"/>
          </a:p>
          <a:p>
            <a:pPr lvl="0"/>
            <a:r>
              <a:rPr lang="en-US" dirty="0">
                <a:solidFill>
                  <a:srgbClr val="FF0000"/>
                </a:solidFill>
              </a:rPr>
              <a:t>Patriotism</a:t>
            </a:r>
            <a:r>
              <a:rPr lang="en-US" dirty="0"/>
              <a:t> or pride in one’s country is bolstered due to </a:t>
            </a:r>
            <a:r>
              <a:rPr lang="en-US" dirty="0">
                <a:solidFill>
                  <a:srgbClr val="FF0000"/>
                </a:solidFill>
              </a:rPr>
              <a:t>uniformity</a:t>
            </a:r>
            <a:r>
              <a:rPr lang="en-US" dirty="0"/>
              <a:t> </a:t>
            </a:r>
          </a:p>
          <a:p>
            <a:endParaRPr lang="en-US" dirty="0">
              <a:solidFill>
                <a:srgbClr val="FF0000"/>
              </a:solidFill>
            </a:endParaRPr>
          </a:p>
          <a:p>
            <a:endParaRPr lang="en-US" dirty="0"/>
          </a:p>
        </p:txBody>
      </p:sp>
      <p:pic>
        <p:nvPicPr>
          <p:cNvPr id="4" name="Picture 3">
            <a:extLst>
              <a:ext uri="{FF2B5EF4-FFF2-40B4-BE49-F238E27FC236}">
                <a16:creationId xmlns:a16="http://schemas.microsoft.com/office/drawing/2014/main" id="{EECDDE1C-0A84-450E-8F44-D99133C31822}"/>
              </a:ext>
            </a:extLst>
          </p:cNvPr>
          <p:cNvPicPr>
            <a:picLocks noChangeAspect="1"/>
          </p:cNvPicPr>
          <p:nvPr/>
        </p:nvPicPr>
        <p:blipFill>
          <a:blip r:embed="rId2"/>
          <a:stretch>
            <a:fillRect/>
          </a:stretch>
        </p:blipFill>
        <p:spPr>
          <a:xfrm>
            <a:off x="4811152" y="220529"/>
            <a:ext cx="4332848" cy="2375168"/>
          </a:xfrm>
          <a:prstGeom prst="rect">
            <a:avLst/>
          </a:prstGeom>
        </p:spPr>
      </p:pic>
    </p:spTree>
    <p:extLst>
      <p:ext uri="{BB962C8B-B14F-4D97-AF65-F5344CB8AC3E}">
        <p14:creationId xmlns:p14="http://schemas.microsoft.com/office/powerpoint/2010/main" val="274596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6BEFA2-F5E7-4BE1-9FCE-87F25E2291F5}"/>
              </a:ext>
            </a:extLst>
          </p:cNvPr>
          <p:cNvSpPr>
            <a:spLocks noGrp="1"/>
          </p:cNvSpPr>
          <p:nvPr>
            <p:ph idx="4294967295"/>
          </p:nvPr>
        </p:nvSpPr>
        <p:spPr>
          <a:xfrm>
            <a:off x="267285" y="436098"/>
            <a:ext cx="8468751" cy="6147582"/>
          </a:xfrm>
        </p:spPr>
        <p:txBody>
          <a:bodyPr>
            <a:normAutofit fontScale="92500"/>
          </a:bodyPr>
          <a:lstStyle/>
          <a:p>
            <a:r>
              <a:rPr lang="en-US" dirty="0">
                <a:solidFill>
                  <a:srgbClr val="FF0000"/>
                </a:solidFill>
              </a:rPr>
              <a:t>Efficiencies </a:t>
            </a:r>
            <a:r>
              <a:rPr lang="en-US" dirty="0"/>
              <a:t>are achieved through less duplication OR faster countrywide implementation of laws or governmental services across multiple scales </a:t>
            </a:r>
          </a:p>
          <a:p>
            <a:pPr marL="118872" indent="0">
              <a:buNone/>
            </a:pPr>
            <a:endParaRPr lang="en-US" dirty="0"/>
          </a:p>
          <a:p>
            <a:r>
              <a:rPr lang="en-US" dirty="0"/>
              <a:t>Fewer government or taxation agencies, or </a:t>
            </a:r>
            <a:r>
              <a:rPr lang="en-US" dirty="0">
                <a:solidFill>
                  <a:srgbClr val="FF0000"/>
                </a:solidFill>
              </a:rPr>
              <a:t>fewer scales of government </a:t>
            </a:r>
            <a:r>
              <a:rPr lang="en-US" dirty="0"/>
              <a:t>or taxation </a:t>
            </a:r>
          </a:p>
          <a:p>
            <a:endParaRPr lang="en-US" dirty="0"/>
          </a:p>
          <a:p>
            <a:pPr lvl="0"/>
            <a:r>
              <a:rPr lang="en-US" dirty="0"/>
              <a:t>The potential for corruption </a:t>
            </a:r>
            <a:r>
              <a:rPr lang="en-US" dirty="0">
                <a:solidFill>
                  <a:srgbClr val="FF0000"/>
                </a:solidFill>
              </a:rPr>
              <a:t>of local government</a:t>
            </a:r>
            <a:r>
              <a:rPr lang="en-US" dirty="0"/>
              <a:t> reduced</a:t>
            </a:r>
          </a:p>
          <a:p>
            <a:endParaRPr lang="en-US" dirty="0"/>
          </a:p>
          <a:p>
            <a:pPr lvl="0"/>
            <a:r>
              <a:rPr lang="en-US" dirty="0"/>
              <a:t>Creation of a </a:t>
            </a:r>
            <a:r>
              <a:rPr lang="en-US" dirty="0">
                <a:solidFill>
                  <a:srgbClr val="FF0000"/>
                </a:solidFill>
              </a:rPr>
              <a:t>national identity </a:t>
            </a:r>
            <a:r>
              <a:rPr lang="en-US" dirty="0"/>
              <a:t>that reduces the potential for devolutionary processes</a:t>
            </a:r>
          </a:p>
          <a:p>
            <a:endParaRPr lang="en-US" dirty="0"/>
          </a:p>
        </p:txBody>
      </p:sp>
    </p:spTree>
    <p:extLst>
      <p:ext uri="{BB962C8B-B14F-4D97-AF65-F5344CB8AC3E}">
        <p14:creationId xmlns:p14="http://schemas.microsoft.com/office/powerpoint/2010/main" val="362031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D6B04-4E67-4433-AB96-516802726230}"/>
              </a:ext>
            </a:extLst>
          </p:cNvPr>
          <p:cNvSpPr>
            <a:spLocks noGrp="1"/>
          </p:cNvSpPr>
          <p:nvPr>
            <p:ph type="title" idx="4294967295"/>
          </p:nvPr>
        </p:nvSpPr>
        <p:spPr>
          <a:xfrm>
            <a:off x="562708" y="379412"/>
            <a:ext cx="8229600" cy="1252538"/>
          </a:xfrm>
        </p:spPr>
        <p:txBody>
          <a:bodyPr>
            <a:normAutofit fontScale="90000"/>
          </a:bodyPr>
          <a:lstStyle/>
          <a:p>
            <a:r>
              <a:rPr lang="en-US" i="1" dirty="0"/>
              <a:t>Negative</a:t>
            </a:r>
            <a:br>
              <a:rPr lang="en-US" i="1" dirty="0"/>
            </a:br>
            <a:r>
              <a:rPr lang="en-US" i="1" dirty="0"/>
              <a:t>Impacts:</a:t>
            </a:r>
          </a:p>
        </p:txBody>
      </p:sp>
      <p:sp>
        <p:nvSpPr>
          <p:cNvPr id="3" name="Content Placeholder 2">
            <a:extLst>
              <a:ext uri="{FF2B5EF4-FFF2-40B4-BE49-F238E27FC236}">
                <a16:creationId xmlns:a16="http://schemas.microsoft.com/office/drawing/2014/main" id="{2B6BEFA2-F5E7-4BE1-9FCE-87F25E2291F5}"/>
              </a:ext>
            </a:extLst>
          </p:cNvPr>
          <p:cNvSpPr>
            <a:spLocks noGrp="1"/>
          </p:cNvSpPr>
          <p:nvPr>
            <p:ph idx="4294967295"/>
          </p:nvPr>
        </p:nvSpPr>
        <p:spPr>
          <a:xfrm>
            <a:off x="273783" y="2754580"/>
            <a:ext cx="8870217" cy="4298096"/>
          </a:xfrm>
        </p:spPr>
        <p:txBody>
          <a:bodyPr>
            <a:normAutofit/>
          </a:bodyPr>
          <a:lstStyle/>
          <a:p>
            <a:pPr lvl="0"/>
            <a:r>
              <a:rPr lang="en-US" dirty="0"/>
              <a:t>Centralization of power can lead to a </a:t>
            </a:r>
            <a:r>
              <a:rPr lang="en-US" dirty="0">
                <a:solidFill>
                  <a:srgbClr val="FF0000"/>
                </a:solidFill>
              </a:rPr>
              <a:t>disconnect with local areas</a:t>
            </a:r>
            <a:r>
              <a:rPr lang="en-US" dirty="0"/>
              <a:t>, minority groups, regional political parties, or disparate regions</a:t>
            </a:r>
          </a:p>
          <a:p>
            <a:endParaRPr lang="en-US" dirty="0"/>
          </a:p>
          <a:p>
            <a:pPr lvl="0"/>
            <a:r>
              <a:rPr lang="en-US" dirty="0"/>
              <a:t> Marginalization of </a:t>
            </a:r>
            <a:r>
              <a:rPr lang="en-US" dirty="0">
                <a:solidFill>
                  <a:srgbClr val="FF0000"/>
                </a:solidFill>
              </a:rPr>
              <a:t>local cultures </a:t>
            </a:r>
            <a:r>
              <a:rPr lang="en-US" dirty="0"/>
              <a:t>through standardization at a country level </a:t>
            </a:r>
          </a:p>
          <a:p>
            <a:endParaRPr lang="en-US" dirty="0">
              <a:solidFill>
                <a:srgbClr val="FF0000"/>
              </a:solidFill>
            </a:endParaRPr>
          </a:p>
          <a:p>
            <a:endParaRPr lang="en-US" dirty="0"/>
          </a:p>
        </p:txBody>
      </p:sp>
      <p:pic>
        <p:nvPicPr>
          <p:cNvPr id="4" name="Picture 3">
            <a:extLst>
              <a:ext uri="{FF2B5EF4-FFF2-40B4-BE49-F238E27FC236}">
                <a16:creationId xmlns:a16="http://schemas.microsoft.com/office/drawing/2014/main" id="{EECDDE1C-0A84-450E-8F44-D99133C31822}"/>
              </a:ext>
            </a:extLst>
          </p:cNvPr>
          <p:cNvPicPr>
            <a:picLocks noChangeAspect="1"/>
          </p:cNvPicPr>
          <p:nvPr/>
        </p:nvPicPr>
        <p:blipFill>
          <a:blip r:embed="rId2"/>
          <a:stretch>
            <a:fillRect/>
          </a:stretch>
        </p:blipFill>
        <p:spPr>
          <a:xfrm>
            <a:off x="4811152" y="220529"/>
            <a:ext cx="4332848" cy="2375168"/>
          </a:xfrm>
          <a:prstGeom prst="rect">
            <a:avLst/>
          </a:prstGeom>
        </p:spPr>
      </p:pic>
    </p:spTree>
    <p:extLst>
      <p:ext uri="{BB962C8B-B14F-4D97-AF65-F5344CB8AC3E}">
        <p14:creationId xmlns:p14="http://schemas.microsoft.com/office/powerpoint/2010/main" val="428875581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6BEFA2-F5E7-4BE1-9FCE-87F25E2291F5}"/>
              </a:ext>
            </a:extLst>
          </p:cNvPr>
          <p:cNvSpPr>
            <a:spLocks noGrp="1"/>
          </p:cNvSpPr>
          <p:nvPr>
            <p:ph idx="4294967295"/>
          </p:nvPr>
        </p:nvSpPr>
        <p:spPr>
          <a:xfrm>
            <a:off x="267285" y="436098"/>
            <a:ext cx="8468751" cy="6147582"/>
          </a:xfrm>
        </p:spPr>
        <p:txBody>
          <a:bodyPr>
            <a:normAutofit/>
          </a:bodyPr>
          <a:lstStyle/>
          <a:p>
            <a:pPr lvl="0"/>
            <a:r>
              <a:rPr lang="en-US" dirty="0"/>
              <a:t>Central government may not effectively </a:t>
            </a:r>
            <a:r>
              <a:rPr lang="en-US" dirty="0">
                <a:solidFill>
                  <a:srgbClr val="FF0000"/>
                </a:solidFill>
              </a:rPr>
              <a:t>provide services </a:t>
            </a:r>
            <a:r>
              <a:rPr lang="en-US" dirty="0"/>
              <a:t>on a subnational scale </a:t>
            </a:r>
          </a:p>
          <a:p>
            <a:pPr marL="118872" indent="0">
              <a:buNone/>
            </a:pPr>
            <a:r>
              <a:rPr lang="en-US" dirty="0"/>
              <a:t> </a:t>
            </a:r>
          </a:p>
          <a:p>
            <a:pPr lvl="0"/>
            <a:r>
              <a:rPr lang="en-US" dirty="0"/>
              <a:t>Decisions and policies of the central government could become dominated by interests of the politically or culturally </a:t>
            </a:r>
            <a:r>
              <a:rPr lang="en-US" dirty="0">
                <a:solidFill>
                  <a:srgbClr val="FF0000"/>
                </a:solidFill>
              </a:rPr>
              <a:t>dominant group </a:t>
            </a:r>
          </a:p>
          <a:p>
            <a:endParaRPr lang="en-US" dirty="0"/>
          </a:p>
          <a:p>
            <a:r>
              <a:rPr lang="en-US" dirty="0"/>
              <a:t>Central government bogged down by competing local problems OR </a:t>
            </a:r>
            <a:r>
              <a:rPr lang="en-US" dirty="0">
                <a:solidFill>
                  <a:srgbClr val="FF0000"/>
                </a:solidFill>
              </a:rPr>
              <a:t>slow response to local issues</a:t>
            </a:r>
            <a:r>
              <a:rPr lang="en-US" dirty="0"/>
              <a:t>. (e.g., natural disasters, infrastructure, public services</a:t>
            </a:r>
          </a:p>
        </p:txBody>
      </p:sp>
    </p:spTree>
    <p:extLst>
      <p:ext uri="{BB962C8B-B14F-4D97-AF65-F5344CB8AC3E}">
        <p14:creationId xmlns:p14="http://schemas.microsoft.com/office/powerpoint/2010/main" val="101037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8813" y="1519311"/>
            <a:ext cx="8699416" cy="4881489"/>
          </a:xfrm>
        </p:spPr>
        <p:txBody>
          <a:bodyPr/>
          <a:lstStyle/>
          <a:p>
            <a:r>
              <a:rPr lang="en-US" sz="3600" dirty="0"/>
              <a:t>In recent years, there has been a strong global trend </a:t>
            </a:r>
            <a:r>
              <a:rPr lang="en-US" sz="3600" u="sng" dirty="0"/>
              <a:t>toward federal government</a:t>
            </a:r>
            <a:r>
              <a:rPr lang="en-US" sz="3600" dirty="0"/>
              <a:t>. Unitary systems have been sharply curtailed in a number of countries and scrapped altogether in others. </a:t>
            </a:r>
          </a:p>
          <a:p>
            <a:endParaRPr lang="en-US" dirty="0"/>
          </a:p>
        </p:txBody>
      </p:sp>
      <p:sp>
        <p:nvSpPr>
          <p:cNvPr id="6" name="Title 1"/>
          <p:cNvSpPr>
            <a:spLocks noGrp="1"/>
          </p:cNvSpPr>
          <p:nvPr>
            <p:ph type="title"/>
          </p:nvPr>
        </p:nvSpPr>
        <p:spPr>
          <a:solidFill>
            <a:srgbClr val="FFFF00"/>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en-US" sz="6600" dirty="0">
                <a:solidFill>
                  <a:schemeClr val="bg1">
                    <a:lumMod val="75000"/>
                  </a:schemeClr>
                </a:solidFill>
              </a:rPr>
              <a:t>DEVOLUTION</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en-US" sz="6600" dirty="0">
                <a:solidFill>
                  <a:schemeClr val="bg1">
                    <a:lumMod val="75000"/>
                  </a:schemeClr>
                </a:solidFill>
              </a:rPr>
              <a:t>DEVOLUTION</a:t>
            </a:r>
          </a:p>
        </p:txBody>
      </p:sp>
      <p:sp>
        <p:nvSpPr>
          <p:cNvPr id="3" name="Content Placeholder 2"/>
          <p:cNvSpPr>
            <a:spLocks noGrp="1"/>
          </p:cNvSpPr>
          <p:nvPr>
            <p:ph idx="1"/>
          </p:nvPr>
        </p:nvSpPr>
        <p:spPr>
          <a:xfrm>
            <a:off x="295422" y="1408176"/>
            <a:ext cx="8391378" cy="5189571"/>
          </a:xfrm>
        </p:spPr>
        <p:txBody>
          <a:bodyPr/>
          <a:lstStyle/>
          <a:p>
            <a:r>
              <a:rPr lang="en-US" dirty="0"/>
              <a:t>Process of </a:t>
            </a:r>
            <a:r>
              <a:rPr lang="en-US" dirty="0">
                <a:solidFill>
                  <a:srgbClr val="FF0000"/>
                </a:solidFill>
              </a:rPr>
              <a:t>transferring some power </a:t>
            </a:r>
            <a:r>
              <a:rPr lang="en-US" dirty="0"/>
              <a:t>from the central government </a:t>
            </a:r>
            <a:r>
              <a:rPr lang="en-US" dirty="0">
                <a:solidFill>
                  <a:srgbClr val="FF0000"/>
                </a:solidFill>
              </a:rPr>
              <a:t>to regional governments</a:t>
            </a:r>
          </a:p>
          <a:p>
            <a:pPr lvl="1"/>
            <a:r>
              <a:rPr lang="en-US" dirty="0"/>
              <a:t>Transfer of power that occurs when a state </a:t>
            </a:r>
            <a:r>
              <a:rPr lang="en-US" u="sng" dirty="0"/>
              <a:t>breaks up</a:t>
            </a:r>
            <a:r>
              <a:rPr lang="en-US" dirty="0"/>
              <a:t>, when regions that were once unified in one, central government </a:t>
            </a:r>
            <a:r>
              <a:rPr lang="en-US" u="sng" dirty="0"/>
              <a:t>gain power</a:t>
            </a:r>
            <a:r>
              <a:rPr lang="en-US" dirty="0"/>
              <a:t>, and sometimes, </a:t>
            </a:r>
            <a:r>
              <a:rPr lang="en-US" u="sng" dirty="0"/>
              <a:t>independence.</a:t>
            </a:r>
          </a:p>
        </p:txBody>
      </p:sp>
    </p:spTree>
    <p:extLst>
      <p:ext uri="{BB962C8B-B14F-4D97-AF65-F5344CB8AC3E}">
        <p14:creationId xmlns:p14="http://schemas.microsoft.com/office/powerpoint/2010/main" val="75076969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federal states?</a:t>
            </a:r>
          </a:p>
        </p:txBody>
      </p:sp>
      <p:sp>
        <p:nvSpPr>
          <p:cNvPr id="3" name="Content Placeholder 2"/>
          <p:cNvSpPr>
            <a:spLocks noGrp="1"/>
          </p:cNvSpPr>
          <p:nvPr>
            <p:ph idx="1"/>
          </p:nvPr>
        </p:nvSpPr>
        <p:spPr>
          <a:xfrm>
            <a:off x="457200" y="1408176"/>
            <a:ext cx="8229600" cy="4625609"/>
          </a:xfrm>
        </p:spPr>
        <p:txBody>
          <a:bodyPr>
            <a:normAutofit/>
          </a:bodyPr>
          <a:lstStyle/>
          <a:p>
            <a:pPr algn="ctr"/>
            <a:r>
              <a:rPr lang="en-US" sz="4400" i="1" dirty="0"/>
              <a:t>Advantages:</a:t>
            </a:r>
          </a:p>
        </p:txBody>
      </p:sp>
      <p:pic>
        <p:nvPicPr>
          <p:cNvPr id="4" name="Picture 3"/>
          <p:cNvPicPr>
            <a:picLocks noChangeAspect="1"/>
          </p:cNvPicPr>
          <p:nvPr/>
        </p:nvPicPr>
        <p:blipFill>
          <a:blip r:embed="rId2"/>
          <a:stretch>
            <a:fillRect/>
          </a:stretch>
        </p:blipFill>
        <p:spPr>
          <a:xfrm>
            <a:off x="1717014" y="2444734"/>
            <a:ext cx="5884355" cy="441326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503" y="155448"/>
            <a:ext cx="5723384" cy="971527"/>
          </a:xfrm>
        </p:spPr>
        <p:style>
          <a:lnRef idx="2">
            <a:schemeClr val="accent3"/>
          </a:lnRef>
          <a:fillRef idx="1">
            <a:schemeClr val="lt1"/>
          </a:fillRef>
          <a:effectRef idx="0">
            <a:schemeClr val="accent3"/>
          </a:effectRef>
          <a:fontRef idx="minor">
            <a:schemeClr val="dk1"/>
          </a:fontRef>
        </p:style>
        <p:txBody>
          <a:bodyPr/>
          <a:lstStyle/>
          <a:p>
            <a:pPr algn="ctr"/>
            <a:r>
              <a:rPr lang="en-US" dirty="0">
                <a:solidFill>
                  <a:srgbClr val="EB641B"/>
                </a:solidFill>
              </a:rPr>
              <a:t>Multi-state Nation</a:t>
            </a:r>
          </a:p>
        </p:txBody>
      </p:sp>
      <p:sp>
        <p:nvSpPr>
          <p:cNvPr id="3" name="Content Placeholder 2"/>
          <p:cNvSpPr>
            <a:spLocks noGrp="1"/>
          </p:cNvSpPr>
          <p:nvPr>
            <p:ph idx="1"/>
          </p:nvPr>
        </p:nvSpPr>
        <p:spPr>
          <a:xfrm>
            <a:off x="3875314" y="1644563"/>
            <a:ext cx="5116286" cy="4683666"/>
          </a:xfrm>
        </p:spPr>
        <p:style>
          <a:lnRef idx="2">
            <a:schemeClr val="accent1"/>
          </a:lnRef>
          <a:fillRef idx="1">
            <a:schemeClr val="lt1"/>
          </a:fillRef>
          <a:effectRef idx="0">
            <a:schemeClr val="accent1"/>
          </a:effectRef>
          <a:fontRef idx="minor">
            <a:schemeClr val="dk1"/>
          </a:fontRef>
        </p:style>
        <p:txBody>
          <a:bodyPr>
            <a:normAutofit/>
          </a:bodyPr>
          <a:lstStyle/>
          <a:p>
            <a:r>
              <a:rPr lang="en-US" dirty="0">
                <a:highlight>
                  <a:srgbClr val="FFFF00"/>
                </a:highlight>
              </a:rPr>
              <a:t>Nation stretches across borders </a:t>
            </a:r>
            <a:r>
              <a:rPr lang="en-US" dirty="0"/>
              <a:t>and across states</a:t>
            </a:r>
          </a:p>
          <a:p>
            <a:r>
              <a:rPr lang="en-US" dirty="0"/>
              <a:t>people share a common characteristic and live in </a:t>
            </a:r>
            <a:r>
              <a:rPr lang="en-US" dirty="0">
                <a:highlight>
                  <a:srgbClr val="FFFF00"/>
                </a:highlight>
              </a:rPr>
              <a:t>multiple states</a:t>
            </a:r>
            <a:r>
              <a:rPr lang="en-US" dirty="0"/>
              <a:t>.</a:t>
            </a:r>
          </a:p>
          <a:p>
            <a:r>
              <a:rPr lang="en-US" dirty="0"/>
              <a:t>Example: </a:t>
            </a:r>
            <a:r>
              <a:rPr lang="en-US" dirty="0">
                <a:highlight>
                  <a:srgbClr val="FFFF00"/>
                </a:highlight>
              </a:rPr>
              <a:t>Kurds, Koreans </a:t>
            </a:r>
          </a:p>
          <a:p>
            <a:endParaRPr lang="en-US" dirty="0"/>
          </a:p>
        </p:txBody>
      </p:sp>
      <p:pic>
        <p:nvPicPr>
          <p:cNvPr id="5" name="Picture 4">
            <a:extLst>
              <a:ext uri="{FF2B5EF4-FFF2-40B4-BE49-F238E27FC236}">
                <a16:creationId xmlns:a16="http://schemas.microsoft.com/office/drawing/2014/main" id="{EBD7A062-CCB5-4891-8C46-1C4AAC4C8DFC}"/>
              </a:ext>
            </a:extLst>
          </p:cNvPr>
          <p:cNvPicPr>
            <a:picLocks noChangeAspect="1"/>
          </p:cNvPicPr>
          <p:nvPr/>
        </p:nvPicPr>
        <p:blipFill>
          <a:blip r:embed="rId2"/>
          <a:stretch>
            <a:fillRect/>
          </a:stretch>
        </p:blipFill>
        <p:spPr>
          <a:xfrm>
            <a:off x="152400" y="1644563"/>
            <a:ext cx="3601530" cy="4683666"/>
          </a:xfrm>
          <a:prstGeom prst="rect">
            <a:avLst/>
          </a:prstGeom>
        </p:spPr>
      </p:pic>
    </p:spTree>
    <p:extLst>
      <p:ext uri="{BB962C8B-B14F-4D97-AF65-F5344CB8AC3E}">
        <p14:creationId xmlns:p14="http://schemas.microsoft.com/office/powerpoint/2010/main" val="259673657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D4C2-7AA6-4712-8E40-57A8314C46ED}"/>
              </a:ext>
            </a:extLst>
          </p:cNvPr>
          <p:cNvSpPr>
            <a:spLocks noGrp="1"/>
          </p:cNvSpPr>
          <p:nvPr>
            <p:ph type="title" idx="4294967295"/>
          </p:nvPr>
        </p:nvSpPr>
        <p:spPr>
          <a:xfrm>
            <a:off x="733308" y="155575"/>
            <a:ext cx="7496291" cy="1025065"/>
          </a:xfrm>
        </p:spPr>
        <p:txBody>
          <a:bodyPr>
            <a:normAutofit fontScale="90000"/>
          </a:bodyPr>
          <a:lstStyle/>
          <a:p>
            <a:r>
              <a:rPr lang="en-US" dirty="0"/>
              <a:t>Advantages of federal states:</a:t>
            </a:r>
          </a:p>
        </p:txBody>
      </p:sp>
      <p:sp>
        <p:nvSpPr>
          <p:cNvPr id="3" name="Content Placeholder 2">
            <a:extLst>
              <a:ext uri="{FF2B5EF4-FFF2-40B4-BE49-F238E27FC236}">
                <a16:creationId xmlns:a16="http://schemas.microsoft.com/office/drawing/2014/main" id="{A4C56BCC-855C-4D4A-9845-8E923D3FC96B}"/>
              </a:ext>
            </a:extLst>
          </p:cNvPr>
          <p:cNvSpPr>
            <a:spLocks noGrp="1"/>
          </p:cNvSpPr>
          <p:nvPr>
            <p:ph idx="4294967295"/>
          </p:nvPr>
        </p:nvSpPr>
        <p:spPr>
          <a:xfrm>
            <a:off x="357711" y="1408113"/>
            <a:ext cx="8229600" cy="4625975"/>
          </a:xfrm>
        </p:spPr>
        <p:txBody>
          <a:bodyPr/>
          <a:lstStyle/>
          <a:p>
            <a:r>
              <a:rPr lang="en-US" dirty="0"/>
              <a:t>Multiple nationalities, ethnicities, or cultures </a:t>
            </a:r>
            <a:r>
              <a:rPr lang="en-US" dirty="0">
                <a:sym typeface="Wingdings" panose="05000000000000000000" pitchFamily="2" charset="2"/>
              </a:rPr>
              <a:t></a:t>
            </a:r>
            <a:r>
              <a:rPr lang="en-US" dirty="0"/>
              <a:t> diverse states devolve power in order to </a:t>
            </a:r>
            <a:r>
              <a:rPr lang="en-US" u="sng" dirty="0">
                <a:solidFill>
                  <a:srgbClr val="FF0000"/>
                </a:solidFill>
              </a:rPr>
              <a:t>reduce separatist tendencies</a:t>
            </a:r>
            <a:r>
              <a:rPr lang="en-US" dirty="0"/>
              <a:t> or to enhance </a:t>
            </a:r>
            <a:r>
              <a:rPr lang="en-US" u="sng" dirty="0">
                <a:solidFill>
                  <a:srgbClr val="FF0000"/>
                </a:solidFill>
              </a:rPr>
              <a:t>loyalty</a:t>
            </a:r>
            <a:r>
              <a:rPr lang="en-US" dirty="0"/>
              <a:t> to the country </a:t>
            </a:r>
          </a:p>
          <a:p>
            <a:endParaRPr lang="en-US" dirty="0"/>
          </a:p>
        </p:txBody>
      </p:sp>
      <p:pic>
        <p:nvPicPr>
          <p:cNvPr id="4" name="Picture 3"/>
          <p:cNvPicPr>
            <a:picLocks noChangeAspect="1"/>
          </p:cNvPicPr>
          <p:nvPr/>
        </p:nvPicPr>
        <p:blipFill>
          <a:blip r:embed="rId2"/>
          <a:stretch>
            <a:fillRect/>
          </a:stretch>
        </p:blipFill>
        <p:spPr>
          <a:xfrm>
            <a:off x="2209334" y="3313584"/>
            <a:ext cx="6020266" cy="3315509"/>
          </a:xfrm>
          <a:prstGeom prst="rect">
            <a:avLst/>
          </a:prstGeom>
        </p:spPr>
      </p:pic>
    </p:spTree>
    <p:extLst>
      <p:ext uri="{BB962C8B-B14F-4D97-AF65-F5344CB8AC3E}">
        <p14:creationId xmlns:p14="http://schemas.microsoft.com/office/powerpoint/2010/main" val="333996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C56BCC-855C-4D4A-9845-8E923D3FC96B}"/>
              </a:ext>
            </a:extLst>
          </p:cNvPr>
          <p:cNvSpPr>
            <a:spLocks noGrp="1"/>
          </p:cNvSpPr>
          <p:nvPr>
            <p:ph idx="4294967295"/>
          </p:nvPr>
        </p:nvSpPr>
        <p:spPr>
          <a:xfrm>
            <a:off x="-1" y="858648"/>
            <a:ext cx="8907017" cy="4992687"/>
          </a:xfrm>
        </p:spPr>
        <p:txBody>
          <a:bodyPr/>
          <a:lstStyle/>
          <a:p>
            <a:pPr lvl="0"/>
            <a:r>
              <a:rPr lang="en-US" dirty="0"/>
              <a:t>To address devolutionary forces arising from </a:t>
            </a:r>
            <a:r>
              <a:rPr lang="en-US" dirty="0">
                <a:solidFill>
                  <a:srgbClr val="FF0000"/>
                </a:solidFill>
              </a:rPr>
              <a:t>physical, economic, or political differences </a:t>
            </a:r>
            <a:r>
              <a:rPr lang="en-US" dirty="0">
                <a:sym typeface="Wingdings" panose="05000000000000000000" pitchFamily="2" charset="2"/>
              </a:rPr>
              <a:t></a:t>
            </a:r>
            <a:r>
              <a:rPr lang="en-US" dirty="0"/>
              <a:t> federal governments are able to maintain </a:t>
            </a:r>
            <a:r>
              <a:rPr lang="en-US" dirty="0">
                <a:solidFill>
                  <a:schemeClr val="accent2"/>
                </a:solidFill>
              </a:rPr>
              <a:t>national cohesion </a:t>
            </a:r>
            <a:r>
              <a:rPr lang="en-US" dirty="0"/>
              <a:t>by bridging physical or cultural barriers or providing means for </a:t>
            </a:r>
            <a:r>
              <a:rPr lang="en-US" dirty="0">
                <a:solidFill>
                  <a:srgbClr val="DA1F28"/>
                </a:solidFill>
              </a:rPr>
              <a:t>resolving conflicts </a:t>
            </a:r>
            <a:r>
              <a:rPr lang="en-US" dirty="0"/>
              <a:t>between subnational areas</a:t>
            </a:r>
          </a:p>
          <a:p>
            <a:endParaRPr lang="en-US" dirty="0"/>
          </a:p>
        </p:txBody>
      </p:sp>
      <p:sp>
        <p:nvSpPr>
          <p:cNvPr id="4" name="Title 1">
            <a:extLst>
              <a:ext uri="{FF2B5EF4-FFF2-40B4-BE49-F238E27FC236}">
                <a16:creationId xmlns:a16="http://schemas.microsoft.com/office/drawing/2014/main" id="{B903D4C2-7AA6-4712-8E40-57A8314C46ED}"/>
              </a:ext>
            </a:extLst>
          </p:cNvPr>
          <p:cNvSpPr>
            <a:spLocks noGrp="1"/>
          </p:cNvSpPr>
          <p:nvPr>
            <p:ph type="title" idx="4294967295"/>
          </p:nvPr>
        </p:nvSpPr>
        <p:spPr>
          <a:xfrm>
            <a:off x="518682" y="155575"/>
            <a:ext cx="7710918" cy="703073"/>
          </a:xfrm>
        </p:spPr>
        <p:txBody>
          <a:bodyPr>
            <a:normAutofit fontScale="90000"/>
          </a:bodyPr>
          <a:lstStyle/>
          <a:p>
            <a:r>
              <a:rPr lang="en-US" dirty="0"/>
              <a:t>Advantages of federal states:</a:t>
            </a:r>
          </a:p>
        </p:txBody>
      </p:sp>
      <p:pic>
        <p:nvPicPr>
          <p:cNvPr id="5" name="Picture 4"/>
          <p:cNvPicPr>
            <a:picLocks noChangeAspect="1"/>
          </p:cNvPicPr>
          <p:nvPr/>
        </p:nvPicPr>
        <p:blipFill>
          <a:blip r:embed="rId2"/>
          <a:stretch>
            <a:fillRect/>
          </a:stretch>
        </p:blipFill>
        <p:spPr>
          <a:xfrm>
            <a:off x="5272376" y="4609975"/>
            <a:ext cx="3634640" cy="2248025"/>
          </a:xfrm>
          <a:prstGeom prst="rect">
            <a:avLst/>
          </a:prstGeom>
        </p:spPr>
      </p:pic>
    </p:spTree>
    <p:extLst>
      <p:ext uri="{BB962C8B-B14F-4D97-AF65-F5344CB8AC3E}">
        <p14:creationId xmlns:p14="http://schemas.microsoft.com/office/powerpoint/2010/main" val="183405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C56BCC-855C-4D4A-9845-8E923D3FC96B}"/>
              </a:ext>
            </a:extLst>
          </p:cNvPr>
          <p:cNvSpPr>
            <a:spLocks noGrp="1"/>
          </p:cNvSpPr>
          <p:nvPr>
            <p:ph idx="4294967295"/>
          </p:nvPr>
        </p:nvSpPr>
        <p:spPr>
          <a:xfrm>
            <a:off x="0" y="1408113"/>
            <a:ext cx="8746046" cy="4992687"/>
          </a:xfrm>
        </p:spPr>
        <p:txBody>
          <a:bodyPr/>
          <a:lstStyle/>
          <a:p>
            <a:pPr lvl="0"/>
            <a:r>
              <a:rPr lang="en-US" dirty="0"/>
              <a:t>Larger countries, or territorial control over large or </a:t>
            </a:r>
            <a:r>
              <a:rPr lang="en-US" dirty="0">
                <a:solidFill>
                  <a:srgbClr val="DA1F28"/>
                </a:solidFill>
              </a:rPr>
              <a:t>fragmented area </a:t>
            </a:r>
            <a:r>
              <a:rPr lang="en-US" dirty="0">
                <a:sym typeface="Wingdings" panose="05000000000000000000" pitchFamily="2" charset="2"/>
              </a:rPr>
              <a:t></a:t>
            </a:r>
            <a:r>
              <a:rPr lang="en-US" dirty="0"/>
              <a:t> allow units to provide </a:t>
            </a:r>
            <a:r>
              <a:rPr lang="en-US" dirty="0">
                <a:solidFill>
                  <a:srgbClr val="DA1F28"/>
                </a:solidFill>
              </a:rPr>
              <a:t>more effective </a:t>
            </a:r>
            <a:r>
              <a:rPr lang="en-US" dirty="0"/>
              <a:t>governmental services to address local issues. </a:t>
            </a:r>
          </a:p>
          <a:p>
            <a:pPr lvl="1"/>
            <a:r>
              <a:rPr lang="en-US" sz="3200" dirty="0"/>
              <a:t>As distance from </a:t>
            </a:r>
            <a:r>
              <a:rPr lang="en-US" sz="3200" dirty="0">
                <a:solidFill>
                  <a:srgbClr val="DA1F28"/>
                </a:solidFill>
              </a:rPr>
              <a:t>national capital </a:t>
            </a:r>
            <a:r>
              <a:rPr lang="en-US" sz="3200" dirty="0"/>
              <a:t>increases, people tend to feel better served by decision-makers who are </a:t>
            </a:r>
            <a:r>
              <a:rPr lang="en-US" sz="3200" dirty="0">
                <a:solidFill>
                  <a:srgbClr val="DA1F28"/>
                </a:solidFill>
              </a:rPr>
              <a:t>closer to home </a:t>
            </a:r>
          </a:p>
        </p:txBody>
      </p:sp>
      <p:sp>
        <p:nvSpPr>
          <p:cNvPr id="4" name="Title 1">
            <a:extLst>
              <a:ext uri="{FF2B5EF4-FFF2-40B4-BE49-F238E27FC236}">
                <a16:creationId xmlns:a16="http://schemas.microsoft.com/office/drawing/2014/main" id="{B903D4C2-7AA6-4712-8E40-57A8314C46ED}"/>
              </a:ext>
            </a:extLst>
          </p:cNvPr>
          <p:cNvSpPr txBox="1">
            <a:spLocks/>
          </p:cNvSpPr>
          <p:nvPr/>
        </p:nvSpPr>
        <p:spPr>
          <a:xfrm>
            <a:off x="608110" y="155575"/>
            <a:ext cx="7621490" cy="989288"/>
          </a:xfrm>
          <a:prstGeom prst="rect">
            <a:avLst/>
          </a:prstGeom>
        </p:spPr>
        <p:txBody>
          <a:bodyPr vert="horz" lIns="91440" rIns="45720" rtlCol="0" anchor="ctr">
            <a:normAutofit fontScale="85000" lnSpcReduction="10000"/>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rPr>
              <a:t>Advantages of federal states:</a:t>
            </a:r>
          </a:p>
        </p:txBody>
      </p:sp>
    </p:spTree>
    <p:extLst>
      <p:ext uri="{BB962C8B-B14F-4D97-AF65-F5344CB8AC3E}">
        <p14:creationId xmlns:p14="http://schemas.microsoft.com/office/powerpoint/2010/main" val="37562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One Country, Two Systems</a:t>
            </a:r>
          </a:p>
        </p:txBody>
      </p:sp>
      <p:sp>
        <p:nvSpPr>
          <p:cNvPr id="5" name="Text Placeholder 4"/>
          <p:cNvSpPr>
            <a:spLocks noGrp="1"/>
          </p:cNvSpPr>
          <p:nvPr>
            <p:ph type="body" idx="1"/>
          </p:nvPr>
        </p:nvSpPr>
        <p:spPr/>
        <p:txBody>
          <a:bodyPr>
            <a:normAutofit/>
          </a:bodyPr>
          <a:lstStyle/>
          <a:p>
            <a:r>
              <a:rPr lang="en-US" sz="3600" dirty="0"/>
              <a:t>Organization of China</a:t>
            </a:r>
          </a:p>
        </p:txBody>
      </p:sp>
      <p:pic>
        <p:nvPicPr>
          <p:cNvPr id="6" name="Picture 5"/>
          <p:cNvPicPr>
            <a:picLocks noChangeAspect="1"/>
          </p:cNvPicPr>
          <p:nvPr/>
        </p:nvPicPr>
        <p:blipFill>
          <a:blip r:embed="rId2"/>
          <a:stretch>
            <a:fillRect/>
          </a:stretch>
        </p:blipFill>
        <p:spPr>
          <a:xfrm>
            <a:off x="1083180" y="2808926"/>
            <a:ext cx="6529480" cy="3672832"/>
          </a:xfrm>
          <a:prstGeom prst="rect">
            <a:avLst/>
          </a:prstGeo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AIM: How is the US federally organized?</a:t>
            </a:r>
          </a:p>
        </p:txBody>
      </p:sp>
      <p:sp>
        <p:nvSpPr>
          <p:cNvPr id="3" name="Subtitle 2"/>
          <p:cNvSpPr>
            <a:spLocks noGrp="1"/>
          </p:cNvSpPr>
          <p:nvPr>
            <p:ph type="subTitle" idx="1"/>
          </p:nvPr>
        </p:nvSpPr>
        <p:spPr>
          <a:xfrm>
            <a:off x="399631" y="5358384"/>
            <a:ext cx="8077200" cy="1499616"/>
          </a:xfrm>
        </p:spPr>
        <p:txBody>
          <a:bodyPr anchor="t">
            <a:normAutofit/>
          </a:bodyPr>
          <a:lstStyle/>
          <a:p>
            <a:r>
              <a:rPr lang="en-US" sz="3200" dirty="0">
                <a:solidFill>
                  <a:srgbClr val="DA1F28"/>
                </a:solidFill>
              </a:rPr>
              <a:t>DO NOW: Do you know how the United States government works?</a:t>
            </a:r>
          </a:p>
        </p:txBody>
      </p:sp>
      <p:pic>
        <p:nvPicPr>
          <p:cNvPr id="4" name="Picture 3"/>
          <p:cNvPicPr/>
          <p:nvPr/>
        </p:nvPicPr>
        <p:blipFill>
          <a:blip r:embed="rId2"/>
          <a:srcRect/>
          <a:stretch>
            <a:fillRect/>
          </a:stretch>
        </p:blipFill>
        <p:spPr bwMode="auto">
          <a:xfrm>
            <a:off x="2146269" y="0"/>
            <a:ext cx="3976075" cy="3355848"/>
          </a:xfrm>
          <a:prstGeom prst="rect">
            <a:avLst/>
          </a:prstGeom>
          <a:noFill/>
          <a:ln w="9525">
            <a:noFill/>
            <a:miter lim="800000"/>
            <a:headEnd/>
            <a:tailEnd/>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37093" y="64957"/>
            <a:ext cx="9747451" cy="6335843"/>
          </a:xfrm>
          <a:prstGeom prst="rect">
            <a:avLst/>
          </a:prstGeo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393547"/>
            <a:ext cx="8889131" cy="6007253"/>
          </a:xfrm>
        </p:spPr>
        <p:txBody>
          <a:bodyPr>
            <a:normAutofit lnSpcReduction="10000"/>
          </a:bodyPr>
          <a:lstStyle/>
          <a:p>
            <a:r>
              <a:rPr lang="en-US" b="1" u="sng" dirty="0"/>
              <a:t>Federalism:</a:t>
            </a:r>
            <a:r>
              <a:rPr lang="en-US" dirty="0"/>
              <a:t> system of government in which powers are divided and shared by a central government and its sub-divisional governments (states) </a:t>
            </a:r>
          </a:p>
          <a:p>
            <a:endParaRPr lang="en-US" dirty="0"/>
          </a:p>
          <a:p>
            <a:pPr lvl="1"/>
            <a:r>
              <a:rPr lang="en-US" dirty="0">
                <a:solidFill>
                  <a:srgbClr val="000090"/>
                </a:solidFill>
              </a:rPr>
              <a:t>Delegated powers: </a:t>
            </a:r>
            <a:r>
              <a:rPr lang="en-US" dirty="0"/>
              <a:t>powers listed as belonging to the national government</a:t>
            </a:r>
          </a:p>
          <a:p>
            <a:pPr lvl="1"/>
            <a:endParaRPr lang="en-US" dirty="0"/>
          </a:p>
          <a:p>
            <a:pPr lvl="1"/>
            <a:r>
              <a:rPr lang="en-US" dirty="0">
                <a:solidFill>
                  <a:srgbClr val="000090"/>
                </a:solidFill>
              </a:rPr>
              <a:t>Reserved powers: </a:t>
            </a:r>
            <a:r>
              <a:rPr lang="en-US" dirty="0"/>
              <a:t>powers reserved for state governments</a:t>
            </a:r>
          </a:p>
          <a:p>
            <a:pPr lvl="1"/>
            <a:endParaRPr lang="en-US" dirty="0"/>
          </a:p>
          <a:p>
            <a:pPr lvl="1"/>
            <a:r>
              <a:rPr lang="en-US" dirty="0">
                <a:solidFill>
                  <a:srgbClr val="000090"/>
                </a:solidFill>
              </a:rPr>
              <a:t>Concurrent: </a:t>
            </a:r>
            <a:r>
              <a:rPr lang="en-US" dirty="0"/>
              <a:t>powers shared between central and state governments </a:t>
            </a:r>
          </a:p>
          <a:p>
            <a:endParaRPr lang="en-US"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055" y="589749"/>
            <a:ext cx="8281021" cy="5858822"/>
          </a:xfrm>
          <a:prstGeom prst="rect">
            <a:avLst/>
          </a:prstGeom>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 in </a:t>
            </a:r>
            <a:r>
              <a:rPr lang="en-US" dirty="0" err="1"/>
              <a:t>Congres</a:t>
            </a:r>
            <a:endParaRPr lang="en-US" dirty="0"/>
          </a:p>
        </p:txBody>
      </p:sp>
      <p:sp>
        <p:nvSpPr>
          <p:cNvPr id="3" name="Content Placeholder 2"/>
          <p:cNvSpPr>
            <a:spLocks noGrp="1"/>
          </p:cNvSpPr>
          <p:nvPr>
            <p:ph idx="1"/>
          </p:nvPr>
        </p:nvSpPr>
        <p:spPr/>
        <p:txBody>
          <a:bodyPr/>
          <a:lstStyle/>
          <a:p>
            <a:endParaRPr lang="en-US"/>
          </a:p>
        </p:txBody>
      </p:sp>
      <p:pic>
        <p:nvPicPr>
          <p:cNvPr id="4" name="Picture 3" descr="Screen Shot 2019-10-06 at 6.36.56 PM.png"/>
          <p:cNvPicPr>
            <a:picLocks noChangeAspect="1"/>
          </p:cNvPicPr>
          <p:nvPr/>
        </p:nvPicPr>
        <p:blipFill>
          <a:blip r:embed="rId2"/>
          <a:stretch>
            <a:fillRect/>
          </a:stretch>
        </p:blipFill>
        <p:spPr>
          <a:xfrm>
            <a:off x="271773" y="1775190"/>
            <a:ext cx="8872227" cy="350953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00" y="1206500"/>
            <a:ext cx="7874000" cy="4445000"/>
          </a:xfrm>
          <a:prstGeom prst="rect">
            <a:avLst/>
          </a:prstGeom>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Electoral college </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408176"/>
            <a:ext cx="9027201" cy="5248081"/>
          </a:xfrm>
          <a:prstGeom prst="rect">
            <a:avLst/>
          </a:prstGeom>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CENSUS</a:t>
            </a:r>
          </a:p>
        </p:txBody>
      </p:sp>
      <p:sp>
        <p:nvSpPr>
          <p:cNvPr id="3" name="Content Placeholder 2"/>
          <p:cNvSpPr>
            <a:spLocks noGrp="1"/>
          </p:cNvSpPr>
          <p:nvPr>
            <p:ph idx="1"/>
          </p:nvPr>
        </p:nvSpPr>
        <p:spPr/>
        <p:txBody>
          <a:bodyPr/>
          <a:lstStyle/>
          <a:p>
            <a:r>
              <a:rPr lang="en-US" dirty="0"/>
              <a:t>Determines number of people in each state, used to </a:t>
            </a:r>
            <a:r>
              <a:rPr lang="en-US" dirty="0">
                <a:solidFill>
                  <a:schemeClr val="accent2"/>
                </a:solidFill>
              </a:rPr>
              <a:t>re-apportion </a:t>
            </a:r>
            <a:r>
              <a:rPr lang="en-US" dirty="0"/>
              <a:t>members in the </a:t>
            </a:r>
            <a:r>
              <a:rPr lang="en-US" dirty="0">
                <a:solidFill>
                  <a:srgbClr val="DA1F28"/>
                </a:solidFill>
              </a:rPr>
              <a:t>House of Representatives </a:t>
            </a:r>
          </a:p>
          <a:p>
            <a:endParaRPr lang="en-US" dirty="0"/>
          </a:p>
          <a:p>
            <a:r>
              <a:rPr lang="en-US" u="sng" dirty="0"/>
              <a:t>Apportionment</a:t>
            </a:r>
            <a:r>
              <a:rPr lang="en-US" dirty="0"/>
              <a:t> is the process by which seats in a legislative body are </a:t>
            </a:r>
            <a:r>
              <a:rPr lang="en-US" dirty="0">
                <a:solidFill>
                  <a:srgbClr val="DA1F28"/>
                </a:solidFill>
              </a:rPr>
              <a:t>distributed</a:t>
            </a:r>
            <a:r>
              <a:rPr lang="en-US" dirty="0"/>
              <a:t> among administrative divisions entitled to representation.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idx="4294967295"/>
          </p:nvPr>
        </p:nvSpPr>
        <p:spPr>
          <a:xfrm>
            <a:off x="458690" y="697651"/>
            <a:ext cx="8077200" cy="1673225"/>
          </a:xfrm>
        </p:spPr>
        <p:txBody>
          <a:bodyPr>
            <a:normAutofit fontScale="90000"/>
          </a:bodyPr>
          <a:lstStyle/>
          <a:p>
            <a:r>
              <a:rPr lang="en-US" dirty="0">
                <a:solidFill>
                  <a:srgbClr val="000090"/>
                </a:solidFill>
              </a:rPr>
              <a:t>CONGRESSIONAL DISTRICTS &amp; GERRYMANDERING</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7841"/>
            <a:ext cx="8600934" cy="6770159"/>
          </a:xfrm>
          <a:prstGeom prst="rect">
            <a:avLst/>
          </a:prstGeom>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0" y="983867"/>
            <a:ext cx="9144000" cy="4418457"/>
          </a:xfrm>
          <a:prstGeom prst="rect">
            <a:avLst/>
          </a:prstGeom>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GERRYMANDERING?</a:t>
            </a:r>
          </a:p>
        </p:txBody>
      </p:sp>
      <p:sp>
        <p:nvSpPr>
          <p:cNvPr id="3" name="Content Placeholder 2"/>
          <p:cNvSpPr>
            <a:spLocks noGrp="1"/>
          </p:cNvSpPr>
          <p:nvPr>
            <p:ph idx="1"/>
          </p:nvPr>
        </p:nvSpPr>
        <p:spPr/>
        <p:txBody>
          <a:bodyPr/>
          <a:lstStyle/>
          <a:p>
            <a:r>
              <a:rPr lang="en-US" sz="4000" dirty="0"/>
              <a:t>Definition: </a:t>
            </a:r>
            <a:r>
              <a:rPr lang="en-US" sz="4000" dirty="0">
                <a:solidFill>
                  <a:srgbClr val="D24308"/>
                </a:solidFill>
              </a:rPr>
              <a:t>drawing </a:t>
            </a:r>
            <a:r>
              <a:rPr lang="en-US" sz="4000" dirty="0">
                <a:solidFill>
                  <a:srgbClr val="000090"/>
                </a:solidFill>
              </a:rPr>
              <a:t>political boundaries</a:t>
            </a:r>
            <a:r>
              <a:rPr lang="en-US" sz="4000" dirty="0">
                <a:solidFill>
                  <a:srgbClr val="D24308"/>
                </a:solidFill>
              </a:rPr>
              <a:t> to give your </a:t>
            </a:r>
            <a:r>
              <a:rPr lang="en-US" sz="4000" dirty="0">
                <a:solidFill>
                  <a:srgbClr val="000090"/>
                </a:solidFill>
              </a:rPr>
              <a:t>party </a:t>
            </a:r>
            <a:r>
              <a:rPr lang="en-US" sz="4000" dirty="0">
                <a:solidFill>
                  <a:srgbClr val="D24308"/>
                </a:solidFill>
              </a:rPr>
              <a:t>a </a:t>
            </a:r>
            <a:r>
              <a:rPr lang="en-US" sz="4000" dirty="0">
                <a:solidFill>
                  <a:srgbClr val="000090"/>
                </a:solidFill>
              </a:rPr>
              <a:t>numeric advantage </a:t>
            </a:r>
            <a:r>
              <a:rPr lang="en-US" sz="4000" dirty="0">
                <a:solidFill>
                  <a:srgbClr val="D24308"/>
                </a:solidFill>
              </a:rPr>
              <a:t>over an </a:t>
            </a:r>
            <a:r>
              <a:rPr lang="en-US" sz="4000" dirty="0">
                <a:solidFill>
                  <a:srgbClr val="000090"/>
                </a:solidFill>
              </a:rPr>
              <a:t>opposing party</a:t>
            </a:r>
          </a:p>
          <a:p>
            <a:endParaRPr lang="en-US"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1645473" y="228600"/>
            <a:ext cx="5921414" cy="6303742"/>
          </a:xfrm>
          <a:prstGeom prst="rect">
            <a:avLst/>
          </a:prstGeom>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p:nvPr/>
        </p:nvPicPr>
        <p:blipFill>
          <a:blip r:embed="rId2"/>
          <a:srcRect/>
          <a:stretch>
            <a:fillRect/>
          </a:stretch>
        </p:blipFill>
        <p:spPr bwMode="auto">
          <a:xfrm>
            <a:off x="0" y="228600"/>
            <a:ext cx="9144000" cy="6629399"/>
          </a:xfrm>
          <a:prstGeom prst="rect">
            <a:avLst/>
          </a:prstGeom>
          <a:noFill/>
          <a:ln w="9525">
            <a:noFill/>
            <a:miter lim="800000"/>
            <a:headEnd/>
            <a:tailEnd/>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Gerrymandering Explained</a:t>
            </a:r>
          </a:p>
        </p:txBody>
      </p:sp>
      <p:sp>
        <p:nvSpPr>
          <p:cNvPr id="3" name="Content Placeholder 2"/>
          <p:cNvSpPr>
            <a:spLocks noGrp="1"/>
          </p:cNvSpPr>
          <p:nvPr>
            <p:ph sz="quarter" idx="1"/>
          </p:nvPr>
        </p:nvSpPr>
        <p:spPr/>
        <p:txBody>
          <a:bodyPr/>
          <a:lstStyle/>
          <a:p>
            <a:r>
              <a:rPr lang="en-US" dirty="0">
                <a:hlinkClick r:id="rId2"/>
              </a:rPr>
              <a:t>https://www.youtube.com/watch?v=bGLRJ12uqmk</a:t>
            </a:r>
            <a:endParaRPr lang="en-US" dirty="0"/>
          </a:p>
          <a:p>
            <a:endParaRPr lang="en-US"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p:cNvPicPr>
            <a:picLocks noChangeAspect="1"/>
          </p:cNvPicPr>
          <p:nvPr/>
        </p:nvPicPr>
        <p:blipFill>
          <a:blip r:embed="rId2"/>
          <a:stretch>
            <a:fillRect/>
          </a:stretch>
        </p:blipFill>
        <p:spPr>
          <a:xfrm>
            <a:off x="0" y="228600"/>
            <a:ext cx="9194531" cy="5867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503" y="155448"/>
            <a:ext cx="5723384" cy="971527"/>
          </a:xfrm>
        </p:spPr>
        <p:style>
          <a:lnRef idx="2">
            <a:schemeClr val="accent3"/>
          </a:lnRef>
          <a:fillRef idx="1">
            <a:schemeClr val="lt1"/>
          </a:fillRef>
          <a:effectRef idx="0">
            <a:schemeClr val="accent3"/>
          </a:effectRef>
          <a:fontRef idx="minor">
            <a:schemeClr val="dk1"/>
          </a:fontRef>
        </p:style>
        <p:txBody>
          <a:bodyPr/>
          <a:lstStyle/>
          <a:p>
            <a:pPr algn="ctr"/>
            <a:r>
              <a:rPr lang="en-US" dirty="0">
                <a:solidFill>
                  <a:srgbClr val="EB641B"/>
                </a:solidFill>
              </a:rPr>
              <a:t>Autonomous region</a:t>
            </a:r>
          </a:p>
        </p:txBody>
      </p:sp>
      <p:sp>
        <p:nvSpPr>
          <p:cNvPr id="3" name="Content Placeholder 2"/>
          <p:cNvSpPr>
            <a:spLocks noGrp="1"/>
          </p:cNvSpPr>
          <p:nvPr>
            <p:ph idx="1"/>
          </p:nvPr>
        </p:nvSpPr>
        <p:spPr>
          <a:xfrm>
            <a:off x="5033380" y="1644563"/>
            <a:ext cx="3958220" cy="4683666"/>
          </a:xfrm>
        </p:spPr>
        <p:style>
          <a:lnRef idx="2">
            <a:schemeClr val="accent1"/>
          </a:lnRef>
          <a:fillRef idx="1">
            <a:schemeClr val="lt1"/>
          </a:fillRef>
          <a:effectRef idx="0">
            <a:schemeClr val="accent1"/>
          </a:effectRef>
          <a:fontRef idx="minor">
            <a:schemeClr val="dk1"/>
          </a:fontRef>
        </p:style>
        <p:txBody>
          <a:bodyPr>
            <a:normAutofit/>
          </a:bodyPr>
          <a:lstStyle/>
          <a:p>
            <a:r>
              <a:rPr lang="en-US" dirty="0"/>
              <a:t>sections of a nation that have a </a:t>
            </a:r>
            <a:r>
              <a:rPr lang="en-US" dirty="0">
                <a:highlight>
                  <a:srgbClr val="FFFF00"/>
                </a:highlight>
              </a:rPr>
              <a:t>degree of independence</a:t>
            </a:r>
            <a:r>
              <a:rPr lang="en-US" dirty="0"/>
              <a:t> in several issues.</a:t>
            </a:r>
          </a:p>
          <a:p>
            <a:r>
              <a:rPr lang="en-US" dirty="0"/>
              <a:t>control over certain affairs, </a:t>
            </a:r>
            <a:r>
              <a:rPr lang="en-US" dirty="0">
                <a:highlight>
                  <a:srgbClr val="FFFF00"/>
                </a:highlight>
              </a:rPr>
              <a:t>make own decisions </a:t>
            </a:r>
          </a:p>
        </p:txBody>
      </p:sp>
      <p:pic>
        <p:nvPicPr>
          <p:cNvPr id="4" name="Picture 3">
            <a:extLst>
              <a:ext uri="{FF2B5EF4-FFF2-40B4-BE49-F238E27FC236}">
                <a16:creationId xmlns:a16="http://schemas.microsoft.com/office/drawing/2014/main" id="{079E0032-BF9B-491C-A587-FC6CA60080B8}"/>
              </a:ext>
            </a:extLst>
          </p:cNvPr>
          <p:cNvPicPr>
            <a:picLocks noChangeAspect="1"/>
          </p:cNvPicPr>
          <p:nvPr/>
        </p:nvPicPr>
        <p:blipFill>
          <a:blip r:embed="rId2"/>
          <a:stretch>
            <a:fillRect/>
          </a:stretch>
        </p:blipFill>
        <p:spPr>
          <a:xfrm>
            <a:off x="152400" y="1827556"/>
            <a:ext cx="4880980" cy="3999929"/>
          </a:xfrm>
          <a:prstGeom prst="rect">
            <a:avLst/>
          </a:prstGeom>
        </p:spPr>
      </p:pic>
    </p:spTree>
    <p:extLst>
      <p:ext uri="{BB962C8B-B14F-4D97-AF65-F5344CB8AC3E}">
        <p14:creationId xmlns:p14="http://schemas.microsoft.com/office/powerpoint/2010/main" val="170082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3252" y="378385"/>
            <a:ext cx="7189087" cy="6081967"/>
          </a:xfrm>
          <a:prstGeom prst="rect">
            <a:avLst/>
          </a:prstGeom>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62047"/>
            <a:ext cx="9177354" cy="5780458"/>
          </a:xfrm>
          <a:prstGeom prst="rect">
            <a:avLst/>
          </a:prstGeom>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0"/>
            <a:ext cx="8911488" cy="5398349"/>
          </a:xfrm>
        </p:spPr>
        <p:txBody>
          <a:bodyPr/>
          <a:lstStyle/>
          <a:p>
            <a:pPr>
              <a:buNone/>
            </a:pPr>
            <a:r>
              <a:rPr lang="en-US" sz="3600" dirty="0">
                <a:solidFill>
                  <a:schemeClr val="accent5">
                    <a:lumMod val="10000"/>
                  </a:schemeClr>
                </a:solidFill>
                <a:latin typeface="Arial Black"/>
                <a:cs typeface="Arial Black"/>
              </a:rPr>
              <a:t>There's a new downloadable font inspired by gerrymandered congressional districts</a:t>
            </a:r>
          </a:p>
          <a:p>
            <a:endParaRPr lang="en-US" dirty="0"/>
          </a:p>
        </p:txBody>
      </p:sp>
      <p:pic>
        <p:nvPicPr>
          <p:cNvPr id="4" name="Picture 3"/>
          <p:cNvPicPr/>
          <p:nvPr/>
        </p:nvPicPr>
        <p:blipFill>
          <a:blip r:embed="rId2"/>
          <a:stretch>
            <a:fillRect/>
          </a:stretch>
        </p:blipFill>
        <p:spPr>
          <a:xfrm>
            <a:off x="807357" y="1858539"/>
            <a:ext cx="7529286" cy="4572000"/>
          </a:xfrm>
          <a:prstGeom prst="rect">
            <a:avLst/>
          </a:prstGeom>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Ink Blot </a:t>
            </a:r>
            <a:r>
              <a:rPr lang="en-US"/>
              <a:t>or District?</a:t>
            </a:r>
          </a:p>
        </p:txBody>
      </p:sp>
      <p:sp>
        <p:nvSpPr>
          <p:cNvPr id="3" name="Content Placeholder 2"/>
          <p:cNvSpPr>
            <a:spLocks noGrp="1"/>
          </p:cNvSpPr>
          <p:nvPr>
            <p:ph sz="quarter" idx="1"/>
          </p:nvPr>
        </p:nvSpPr>
        <p:spPr/>
        <p:txBody>
          <a:bodyPr/>
          <a:lstStyle/>
          <a:p>
            <a:r>
              <a:rPr lang="en-US" dirty="0">
                <a:hlinkClick r:id="rId2"/>
              </a:rPr>
              <a:t>https://www.benjerry.com/whats-new/2017/04/district-or-inkblot-quiz</a:t>
            </a:r>
            <a:endParaRPr lang="en-US" dirty="0"/>
          </a:p>
          <a:p>
            <a:endParaRPr lang="en-US" dirty="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Pennsylvania case</a:t>
            </a:r>
          </a:p>
        </p:txBody>
      </p:sp>
      <p:sp>
        <p:nvSpPr>
          <p:cNvPr id="3" name="Content Placeholder 2"/>
          <p:cNvSpPr>
            <a:spLocks noGrp="1"/>
          </p:cNvSpPr>
          <p:nvPr>
            <p:ph sz="quarter" idx="1"/>
          </p:nvPr>
        </p:nvSpPr>
        <p:spPr/>
        <p:txBody>
          <a:bodyPr/>
          <a:lstStyle/>
          <a:p>
            <a:r>
              <a:rPr lang="en-US" dirty="0">
                <a:hlinkClick r:id="rId2"/>
              </a:rPr>
              <a:t>https://www.youtube.com/watch?v=WRqyYokJ97c</a:t>
            </a:r>
            <a:endParaRPr lang="en-US" dirty="0"/>
          </a:p>
          <a:p>
            <a:endParaRPr lang="en-US" dirty="0"/>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JennaDavis:Desktop:Screen Shot 2019-10-06 at 6.50.47 PM.png"/>
          <p:cNvPicPr/>
          <p:nvPr/>
        </p:nvPicPr>
        <p:blipFill>
          <a:blip r:embed="rId2"/>
          <a:srcRect/>
          <a:stretch>
            <a:fillRect/>
          </a:stretch>
        </p:blipFill>
        <p:spPr bwMode="auto">
          <a:xfrm>
            <a:off x="1108906" y="0"/>
            <a:ext cx="7046916" cy="6858000"/>
          </a:xfrm>
          <a:prstGeom prst="rect">
            <a:avLst/>
          </a:prstGeom>
          <a:noFill/>
          <a:ln w="9525">
            <a:noFill/>
            <a:miter lim="800000"/>
            <a:headEnd/>
            <a:tailEnd/>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08209"/>
            <a:ext cx="9144000" cy="5792591"/>
          </a:xfrm>
        </p:spPr>
        <p:txBody>
          <a:bodyPr>
            <a:normAutofit fontScale="92500" lnSpcReduction="10000"/>
          </a:bodyPr>
          <a:lstStyle/>
          <a:p>
            <a:r>
              <a:rPr lang="en-US" dirty="0"/>
              <a:t>In the redistricting that occurred in 2012, voters in Maryland approved a redrawn Third Congressional District, as shown in the map above. A geospatial analysis firm named it the least compact district in the nation.</a:t>
            </a:r>
          </a:p>
          <a:p>
            <a:endParaRPr lang="en-US" dirty="0"/>
          </a:p>
          <a:p>
            <a:pPr marL="633222" lvl="0" indent="-514350">
              <a:buFont typeface="+mj-lt"/>
              <a:buAutoNum type="alphaUcPeriod"/>
            </a:pPr>
            <a:r>
              <a:rPr lang="en-US" dirty="0"/>
              <a:t>Identify the political phenomenon represented on the map.</a:t>
            </a:r>
          </a:p>
          <a:p>
            <a:pPr marL="633222" lvl="0" indent="-514350">
              <a:buFont typeface="+mj-lt"/>
              <a:buAutoNum type="alphaUcPeriod"/>
            </a:pPr>
            <a:r>
              <a:rPr lang="en-US" dirty="0"/>
              <a:t>Explain the relationship between redistricting and the census.</a:t>
            </a:r>
          </a:p>
          <a:p>
            <a:pPr marL="633222" lvl="0" indent="-514350">
              <a:buFont typeface="+mj-lt"/>
              <a:buAutoNum type="alphaUcPeriod"/>
            </a:pPr>
            <a:r>
              <a:rPr lang="en-US" dirty="0"/>
              <a:t>Identify and discuss TWO political consequences that could result from redistricting. </a:t>
            </a:r>
          </a:p>
          <a:p>
            <a:endParaRPr lang="en-US" dirty="0"/>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6600"/>
                </a:solidFill>
              </a:rPr>
              <a:t>How do devolutionary forces impact states? </a:t>
            </a:r>
          </a:p>
        </p:txBody>
      </p:sp>
      <p:sp>
        <p:nvSpPr>
          <p:cNvPr id="3" name="Text Placeholder 2"/>
          <p:cNvSpPr>
            <a:spLocks noGrp="1"/>
          </p:cNvSpPr>
          <p:nvPr>
            <p:ph type="body" idx="1"/>
          </p:nvPr>
        </p:nvSpPr>
        <p:spPr/>
        <p:txBody>
          <a:bodyPr/>
          <a:lstStyle/>
          <a:p>
            <a:r>
              <a:rPr lang="en-US" dirty="0"/>
              <a:t>DO NOW: RECAP</a:t>
            </a:r>
          </a:p>
        </p:txBody>
      </p:sp>
      <p:pic>
        <p:nvPicPr>
          <p:cNvPr id="4" name="Picture 3"/>
          <p:cNvPicPr/>
          <p:nvPr/>
        </p:nvPicPr>
        <p:blipFill>
          <a:blip r:embed="rId2"/>
          <a:srcRect/>
          <a:stretch>
            <a:fillRect/>
          </a:stretch>
        </p:blipFill>
        <p:spPr bwMode="auto">
          <a:xfrm>
            <a:off x="382953" y="3063240"/>
            <a:ext cx="4249411" cy="3269286"/>
          </a:xfrm>
          <a:prstGeom prst="rect">
            <a:avLst/>
          </a:prstGeom>
          <a:noFill/>
          <a:ln w="9525">
            <a:noFill/>
            <a:miter lim="800000"/>
            <a:headEnd/>
            <a:tailEnd/>
          </a:ln>
        </p:spPr>
      </p:pic>
      <p:pic>
        <p:nvPicPr>
          <p:cNvPr id="5" name="Picture 4"/>
          <p:cNvPicPr/>
          <p:nvPr/>
        </p:nvPicPr>
        <p:blipFill>
          <a:blip r:embed="rId3"/>
          <a:srcRect/>
          <a:stretch>
            <a:fillRect/>
          </a:stretch>
        </p:blipFill>
        <p:spPr bwMode="auto">
          <a:xfrm>
            <a:off x="4983070" y="3063240"/>
            <a:ext cx="3547417" cy="3269286"/>
          </a:xfrm>
          <a:prstGeom prst="rect">
            <a:avLst/>
          </a:prstGeom>
          <a:noFill/>
          <a:ln w="9525">
            <a:noFill/>
            <a:miter lim="800000"/>
            <a:headEnd/>
            <a:tailEnd/>
          </a:ln>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8284" y="1755775"/>
            <a:ext cx="8589547" cy="1636712"/>
          </a:xfrm>
        </p:spPr>
        <p:txBody>
          <a:bodyPr>
            <a:normAutofit fontScale="90000"/>
          </a:bodyPr>
          <a:lstStyle/>
          <a:p>
            <a:pPr algn="ctr"/>
            <a:r>
              <a:rPr lang="en-US" dirty="0"/>
              <a:t>What are Forces that </a:t>
            </a:r>
            <a:br>
              <a:rPr lang="en-US" dirty="0"/>
            </a:br>
            <a:r>
              <a:rPr lang="en-US" dirty="0"/>
              <a:t>Challenge Sovereignty and Fragment a State?</a:t>
            </a:r>
            <a:br>
              <a:rPr lang="en-US" dirty="0"/>
            </a:b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503" y="155448"/>
            <a:ext cx="5723384" cy="971527"/>
          </a:xfrm>
        </p:spPr>
        <p:style>
          <a:lnRef idx="2">
            <a:schemeClr val="accent3"/>
          </a:lnRef>
          <a:fillRef idx="1">
            <a:schemeClr val="lt1"/>
          </a:fillRef>
          <a:effectRef idx="0">
            <a:schemeClr val="accent3"/>
          </a:effectRef>
          <a:fontRef idx="minor">
            <a:schemeClr val="dk1"/>
          </a:fontRef>
        </p:style>
        <p:txBody>
          <a:bodyPr/>
          <a:lstStyle/>
          <a:p>
            <a:pPr algn="ctr"/>
            <a:r>
              <a:rPr lang="en-US" dirty="0">
                <a:solidFill>
                  <a:srgbClr val="EB641B"/>
                </a:solidFill>
              </a:rPr>
              <a:t>Autonomous region</a:t>
            </a:r>
          </a:p>
        </p:txBody>
      </p:sp>
      <p:sp>
        <p:nvSpPr>
          <p:cNvPr id="3" name="Content Placeholder 2"/>
          <p:cNvSpPr>
            <a:spLocks noGrp="1"/>
          </p:cNvSpPr>
          <p:nvPr>
            <p:ph idx="1"/>
          </p:nvPr>
        </p:nvSpPr>
        <p:spPr>
          <a:xfrm>
            <a:off x="3875314" y="1644563"/>
            <a:ext cx="5116286" cy="4683666"/>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en-US" dirty="0"/>
              <a:t>An area may be granted autonomy if it is situated in a </a:t>
            </a:r>
            <a:r>
              <a:rPr lang="en-US" dirty="0">
                <a:highlight>
                  <a:srgbClr val="FFFF00"/>
                </a:highlight>
              </a:rPr>
              <a:t>sizable distance</a:t>
            </a:r>
            <a:r>
              <a:rPr lang="en-US" dirty="0"/>
              <a:t> from the rest of the nation or if the population of the area consists primarily of </a:t>
            </a:r>
            <a:r>
              <a:rPr lang="en-US" dirty="0">
                <a:highlight>
                  <a:srgbClr val="FFFF00"/>
                </a:highlight>
              </a:rPr>
              <a:t>minority communities.</a:t>
            </a:r>
          </a:p>
          <a:p>
            <a:endParaRPr lang="en-US" dirty="0"/>
          </a:p>
          <a:p>
            <a:r>
              <a:rPr lang="en-US" dirty="0"/>
              <a:t>Examples: </a:t>
            </a:r>
            <a:r>
              <a:rPr lang="en-US" dirty="0">
                <a:highlight>
                  <a:srgbClr val="FFFF00"/>
                </a:highlight>
              </a:rPr>
              <a:t>many regions in China, Aland islands </a:t>
            </a:r>
            <a:r>
              <a:rPr lang="en-US" dirty="0"/>
              <a:t> </a:t>
            </a:r>
          </a:p>
        </p:txBody>
      </p:sp>
      <p:pic>
        <p:nvPicPr>
          <p:cNvPr id="4" name="Picture 3">
            <a:extLst>
              <a:ext uri="{FF2B5EF4-FFF2-40B4-BE49-F238E27FC236}">
                <a16:creationId xmlns:a16="http://schemas.microsoft.com/office/drawing/2014/main" id="{CDCA41CD-037D-44CC-B9D9-9B2FBCFF5C84}"/>
              </a:ext>
            </a:extLst>
          </p:cNvPr>
          <p:cNvPicPr>
            <a:picLocks noChangeAspect="1"/>
          </p:cNvPicPr>
          <p:nvPr/>
        </p:nvPicPr>
        <p:blipFill>
          <a:blip r:embed="rId2"/>
          <a:stretch>
            <a:fillRect/>
          </a:stretch>
        </p:blipFill>
        <p:spPr>
          <a:xfrm>
            <a:off x="152400" y="1644563"/>
            <a:ext cx="3606800" cy="4426857"/>
          </a:xfrm>
          <a:prstGeom prst="rect">
            <a:avLst/>
          </a:prstGeom>
        </p:spPr>
      </p:pic>
    </p:spTree>
    <p:extLst>
      <p:ext uri="{BB962C8B-B14F-4D97-AF65-F5344CB8AC3E}">
        <p14:creationId xmlns:p14="http://schemas.microsoft.com/office/powerpoint/2010/main" val="365661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72433"/>
            <a:ext cx="9144000" cy="5828368"/>
          </a:xfrm>
        </p:spPr>
        <p:txBody>
          <a:bodyPr>
            <a:normAutofit/>
          </a:bodyPr>
          <a:lstStyle/>
          <a:p>
            <a:pPr lvl="0"/>
            <a:r>
              <a:rPr lang="en-US" dirty="0">
                <a:solidFill>
                  <a:srgbClr val="FF6600"/>
                </a:solidFill>
              </a:rPr>
              <a:t>Sovereignty</a:t>
            </a:r>
            <a:r>
              <a:rPr lang="en-US" dirty="0"/>
              <a:t> is the internationally recognized exercise of a country’s power over its people and territory. </a:t>
            </a:r>
          </a:p>
          <a:p>
            <a:endParaRPr lang="en-US" dirty="0"/>
          </a:p>
          <a:p>
            <a:pPr lvl="0"/>
            <a:r>
              <a:rPr lang="en-US" dirty="0"/>
              <a:t>A federal state gives local political units like </a:t>
            </a:r>
            <a:r>
              <a:rPr lang="en-US" dirty="0">
                <a:solidFill>
                  <a:srgbClr val="FF6600"/>
                </a:solidFill>
              </a:rPr>
              <a:t>states or provinces </a:t>
            </a:r>
            <a:r>
              <a:rPr lang="en-US" dirty="0"/>
              <a:t>within that country a measure of power. Conversely, unitary states are characterized by a strong </a:t>
            </a:r>
            <a:r>
              <a:rPr lang="en-US" dirty="0">
                <a:solidFill>
                  <a:srgbClr val="FF6600"/>
                </a:solidFill>
              </a:rPr>
              <a:t>central government.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72433"/>
            <a:ext cx="9144000" cy="5828368"/>
          </a:xfrm>
        </p:spPr>
        <p:txBody>
          <a:bodyPr>
            <a:normAutofit/>
          </a:bodyPr>
          <a:lstStyle/>
          <a:p>
            <a:pPr lvl="0"/>
            <a:r>
              <a:rPr lang="en-US" sz="3600" dirty="0">
                <a:solidFill>
                  <a:srgbClr val="FF6600"/>
                </a:solidFill>
              </a:rPr>
              <a:t>Divisive forces </a:t>
            </a:r>
            <a:r>
              <a:rPr lang="en-US" sz="3600" dirty="0"/>
              <a:t>threaten a country’s sovereignty by dividing the country and breaking down the central government. </a:t>
            </a:r>
            <a:endParaRPr lang="en-US" dirty="0"/>
          </a:p>
          <a:p>
            <a:pPr>
              <a:buNone/>
            </a:pPr>
            <a:endParaRPr lang="en-US" dirty="0"/>
          </a:p>
          <a:p>
            <a:pPr lvl="1"/>
            <a:r>
              <a:rPr lang="en-US" sz="3200" dirty="0"/>
              <a:t>They are called centrifugal forces, and some examples of these forces are religious, ethno-cultural, economic, and spatial differences and can lead to </a:t>
            </a:r>
            <a:r>
              <a:rPr lang="en-US" sz="3200" dirty="0">
                <a:solidFill>
                  <a:srgbClr val="FF6600"/>
                </a:solidFill>
              </a:rPr>
              <a:t>devolution. </a:t>
            </a:r>
            <a:endParaRPr lang="en-US" dirty="0">
              <a:solidFill>
                <a:srgbClr val="FF6600"/>
              </a:solidFill>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72433"/>
            <a:ext cx="9144000" cy="5828368"/>
          </a:xfrm>
        </p:spPr>
        <p:txBody>
          <a:bodyPr>
            <a:normAutofit/>
          </a:bodyPr>
          <a:lstStyle/>
          <a:p>
            <a:pPr lvl="0"/>
            <a:r>
              <a:rPr lang="en-US" b="1" dirty="0"/>
              <a:t>What is Devolution?</a:t>
            </a:r>
            <a:r>
              <a:rPr lang="en-US" dirty="0"/>
              <a:t> The movement of power from the central government to regional governments within the state or breakup of a large state (</a:t>
            </a:r>
            <a:r>
              <a:rPr lang="en-US" dirty="0">
                <a:solidFill>
                  <a:srgbClr val="FF6600"/>
                </a:solidFill>
              </a:rPr>
              <a:t>balkanization</a:t>
            </a:r>
            <a:r>
              <a:rPr lang="en-US" dirty="0"/>
              <a:t>) into several independent ones is known as devolution </a:t>
            </a:r>
            <a:endParaRPr lang="en-US" sz="2800" dirty="0"/>
          </a:p>
        </p:txBody>
      </p:sp>
      <p:pic>
        <p:nvPicPr>
          <p:cNvPr id="4" name="Picture 3"/>
          <p:cNvPicPr>
            <a:picLocks noChangeAspect="1"/>
          </p:cNvPicPr>
          <p:nvPr/>
        </p:nvPicPr>
        <p:blipFill>
          <a:blip r:embed="rId2"/>
          <a:stretch>
            <a:fillRect/>
          </a:stretch>
        </p:blipFill>
        <p:spPr>
          <a:xfrm>
            <a:off x="3612886" y="3415773"/>
            <a:ext cx="3980037" cy="29850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72433"/>
            <a:ext cx="9144000" cy="5828368"/>
          </a:xfrm>
        </p:spPr>
        <p:txBody>
          <a:bodyPr>
            <a:normAutofit/>
          </a:bodyPr>
          <a:lstStyle/>
          <a:p>
            <a:r>
              <a:rPr lang="en-US" dirty="0">
                <a:solidFill>
                  <a:srgbClr val="FF6600"/>
                </a:solidFill>
              </a:rPr>
              <a:t>Separatism</a:t>
            </a:r>
            <a:r>
              <a:rPr lang="en-US" dirty="0"/>
              <a:t> caused by centrifugal force sometimes leads to devolution as the central government ends up giving the separatist group some of its demands to </a:t>
            </a:r>
            <a:r>
              <a:rPr lang="en-US" dirty="0">
                <a:solidFill>
                  <a:srgbClr val="FF6600"/>
                </a:solidFill>
              </a:rPr>
              <a:t>keep the peace. </a:t>
            </a:r>
          </a:p>
          <a:p>
            <a:pPr>
              <a:buNone/>
            </a:pPr>
            <a:endParaRPr lang="en-US" dirty="0">
              <a:solidFill>
                <a:srgbClr val="FF6600"/>
              </a:solidFill>
            </a:endParaRPr>
          </a:p>
          <a:p>
            <a:pPr lvl="1"/>
            <a:r>
              <a:rPr lang="en-US" sz="3200" dirty="0"/>
              <a:t>Separatist groups include the </a:t>
            </a:r>
            <a:r>
              <a:rPr lang="en-US" sz="3200" dirty="0" err="1"/>
              <a:t>Moros</a:t>
            </a:r>
            <a:r>
              <a:rPr lang="en-US" sz="3200" dirty="0"/>
              <a:t> of the Philippines, the Basques of Spain, and the Sikhs in India.</a:t>
            </a:r>
            <a:endParaRPr lang="en-US" sz="24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6589"/>
            <a:ext cx="9147891" cy="5336270"/>
          </a:xfrm>
          <a:prstGeom prst="rect">
            <a:avLst/>
          </a:prstGeom>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A30AFE-6BB6-4499-BEB6-DD435DC4E7DF}"/>
              </a:ext>
            </a:extLst>
          </p:cNvPr>
          <p:cNvSpPr>
            <a:spLocks noGrp="1"/>
          </p:cNvSpPr>
          <p:nvPr>
            <p:ph idx="4294967295"/>
          </p:nvPr>
        </p:nvSpPr>
        <p:spPr>
          <a:xfrm>
            <a:off x="168812" y="438394"/>
            <a:ext cx="8229600" cy="4625975"/>
          </a:xfrm>
        </p:spPr>
        <p:txBody>
          <a:bodyPr/>
          <a:lstStyle/>
          <a:p>
            <a:r>
              <a:rPr lang="en-US" sz="3600" dirty="0"/>
              <a:t>Devolved governments: Devolved territories have the power to make </a:t>
            </a:r>
            <a:r>
              <a:rPr lang="en-US" sz="3600" dirty="0">
                <a:hlinkClick r:id="rId2" tooltip="Legislation"/>
              </a:rPr>
              <a:t>legislation</a:t>
            </a:r>
            <a:r>
              <a:rPr lang="en-US" sz="3600" dirty="0"/>
              <a:t> relevant to the area and thus granting them a higher level of </a:t>
            </a:r>
            <a:r>
              <a:rPr lang="en-US" sz="3600" dirty="0">
                <a:hlinkClick r:id="rId3" tooltip="Autonomous administrative division"/>
              </a:rPr>
              <a:t>autonomy</a:t>
            </a:r>
            <a:r>
              <a:rPr lang="en-US" sz="3600" dirty="0"/>
              <a:t>.</a:t>
            </a:r>
          </a:p>
          <a:p>
            <a:endParaRPr lang="en-US" dirty="0"/>
          </a:p>
        </p:txBody>
      </p:sp>
    </p:spTree>
    <p:extLst>
      <p:ext uri="{BB962C8B-B14F-4D97-AF65-F5344CB8AC3E}">
        <p14:creationId xmlns:p14="http://schemas.microsoft.com/office/powerpoint/2010/main" val="383086628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520700" y="1149350"/>
            <a:ext cx="8102600" cy="4559300"/>
          </a:xfrm>
          <a:prstGeom prst="rect">
            <a:avLst/>
          </a:prstGeom>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50800" y="736600"/>
            <a:ext cx="9245600" cy="5384800"/>
          </a:xfrm>
          <a:prstGeom prst="rect">
            <a:avLst/>
          </a:prstGeom>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F0D41-6FC8-42FE-8DF1-EDA4062884D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BBC0B6C-19C7-4C0E-B07D-F1C08AB23288}"/>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8553E99B-FF75-4A69-A02F-D08BA715CFF1}"/>
              </a:ext>
            </a:extLst>
          </p:cNvPr>
          <p:cNvPicPr>
            <a:picLocks noChangeAspect="1"/>
          </p:cNvPicPr>
          <p:nvPr/>
        </p:nvPicPr>
        <p:blipFill>
          <a:blip r:embed="rId2"/>
          <a:stretch>
            <a:fillRect/>
          </a:stretch>
        </p:blipFill>
        <p:spPr>
          <a:xfrm>
            <a:off x="0" y="118872"/>
            <a:ext cx="9144000" cy="4570186"/>
          </a:xfrm>
          <a:prstGeom prst="rect">
            <a:avLst/>
          </a:prstGeom>
        </p:spPr>
      </p:pic>
      <p:sp>
        <p:nvSpPr>
          <p:cNvPr id="5" name="TextBox 4">
            <a:extLst>
              <a:ext uri="{FF2B5EF4-FFF2-40B4-BE49-F238E27FC236}">
                <a16:creationId xmlns:a16="http://schemas.microsoft.com/office/drawing/2014/main" id="{F5C38F3F-5B3A-4FCC-92C0-E1254D2AFA86}"/>
              </a:ext>
            </a:extLst>
          </p:cNvPr>
          <p:cNvSpPr txBox="1"/>
          <p:nvPr/>
        </p:nvSpPr>
        <p:spPr>
          <a:xfrm>
            <a:off x="154744" y="4689058"/>
            <a:ext cx="9143999" cy="1938992"/>
          </a:xfrm>
          <a:prstGeom prst="rect">
            <a:avLst/>
          </a:prstGeom>
          <a:noFill/>
        </p:spPr>
        <p:txBody>
          <a:bodyPr wrap="square" rtlCol="0">
            <a:spAutoFit/>
          </a:bodyPr>
          <a:lstStyle/>
          <a:p>
            <a:r>
              <a:rPr lang="en-US" sz="3200" dirty="0">
                <a:hlinkClick r:id="rId3" tooltip="Denmark"/>
              </a:rPr>
              <a:t>Kingdom of Denmark</a:t>
            </a:r>
            <a:r>
              <a:rPr lang="en-US" sz="3200" dirty="0"/>
              <a:t>, consisting of </a:t>
            </a:r>
            <a:r>
              <a:rPr lang="en-US" sz="3200" dirty="0">
                <a:solidFill>
                  <a:srgbClr val="00B050"/>
                </a:solidFill>
              </a:rPr>
              <a:t>Greenland</a:t>
            </a:r>
            <a:r>
              <a:rPr lang="en-US" sz="3200" dirty="0"/>
              <a:t>, the </a:t>
            </a:r>
            <a:r>
              <a:rPr lang="en-US" sz="3200" dirty="0">
                <a:solidFill>
                  <a:srgbClr val="7030A0"/>
                </a:solidFill>
              </a:rPr>
              <a:t>Faroe Islands, </a:t>
            </a:r>
            <a:r>
              <a:rPr lang="en-US" sz="3200" dirty="0"/>
              <a:t>and </a:t>
            </a:r>
            <a:r>
              <a:rPr lang="en-US" sz="3200" dirty="0">
                <a:hlinkClick r:id="rId3" tooltip="Denmark"/>
              </a:rPr>
              <a:t>Denmark</a:t>
            </a:r>
            <a:endParaRPr lang="en-US" sz="3200" dirty="0"/>
          </a:p>
          <a:p>
            <a:endParaRPr lang="en-US" sz="3200" dirty="0"/>
          </a:p>
          <a:p>
            <a:pPr marL="457200" indent="-457200">
              <a:buFont typeface="Arial" panose="020B0604020202020204" pitchFamily="34" charset="0"/>
              <a:buChar char="•"/>
            </a:pPr>
            <a:r>
              <a:rPr lang="en-US" sz="2400" dirty="0"/>
              <a:t>Greenland, Faroe islands have </a:t>
            </a:r>
            <a:r>
              <a:rPr lang="en-US" sz="2400" b="1" dirty="0">
                <a:solidFill>
                  <a:srgbClr val="FF0000"/>
                </a:solidFill>
              </a:rPr>
              <a:t>devolved government </a:t>
            </a:r>
          </a:p>
        </p:txBody>
      </p:sp>
    </p:spTree>
    <p:extLst>
      <p:ext uri="{BB962C8B-B14F-4D97-AF65-F5344CB8AC3E}">
        <p14:creationId xmlns:p14="http://schemas.microsoft.com/office/powerpoint/2010/main" val="276663924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DEVOLUTION</a:t>
            </a:r>
          </a:p>
        </p:txBody>
      </p:sp>
      <p:sp>
        <p:nvSpPr>
          <p:cNvPr id="4" name="Content Placeholder 3"/>
          <p:cNvSpPr>
            <a:spLocks noGrp="1"/>
          </p:cNvSpPr>
          <p:nvPr>
            <p:ph idx="1"/>
          </p:nvPr>
        </p:nvSpPr>
        <p:spPr>
          <a:xfrm>
            <a:off x="0" y="1775191"/>
            <a:ext cx="9144000" cy="4625609"/>
          </a:xfrm>
        </p:spPr>
        <p:txBody>
          <a:bodyPr>
            <a:normAutofit fontScale="92500" lnSpcReduction="10000"/>
          </a:bodyPr>
          <a:lstStyle/>
          <a:p>
            <a:pPr lvl="0"/>
            <a:r>
              <a:rPr lang="en-US" dirty="0"/>
              <a:t>Formation of </a:t>
            </a:r>
            <a:r>
              <a:rPr lang="en-US" dirty="0">
                <a:solidFill>
                  <a:srgbClr val="FF6600"/>
                </a:solidFill>
              </a:rPr>
              <a:t>new states/governments</a:t>
            </a:r>
          </a:p>
          <a:p>
            <a:pPr lvl="0"/>
            <a:r>
              <a:rPr lang="en-US" dirty="0"/>
              <a:t>More power to regions – </a:t>
            </a:r>
            <a:r>
              <a:rPr lang="en-US" dirty="0">
                <a:solidFill>
                  <a:srgbClr val="FF6600"/>
                </a:solidFill>
              </a:rPr>
              <a:t>local control </a:t>
            </a:r>
            <a:r>
              <a:rPr lang="en-US" dirty="0"/>
              <a:t>over policy</a:t>
            </a:r>
          </a:p>
          <a:p>
            <a:pPr lvl="0"/>
            <a:r>
              <a:rPr lang="en-US" dirty="0"/>
              <a:t>Local </a:t>
            </a:r>
            <a:r>
              <a:rPr lang="en-US" dirty="0" err="1"/>
              <a:t>ethnonationalism</a:t>
            </a:r>
            <a:r>
              <a:rPr lang="en-US" dirty="0"/>
              <a:t> </a:t>
            </a:r>
            <a:r>
              <a:rPr lang="en-US" dirty="0" err="1">
                <a:sym typeface="Wingdings"/>
              </a:rPr>
              <a:t></a:t>
            </a:r>
            <a:r>
              <a:rPr lang="en-US" dirty="0"/>
              <a:t> </a:t>
            </a:r>
            <a:r>
              <a:rPr lang="en-US" dirty="0">
                <a:solidFill>
                  <a:srgbClr val="FF6600"/>
                </a:solidFill>
              </a:rPr>
              <a:t>linguistic/religious revival</a:t>
            </a:r>
          </a:p>
          <a:p>
            <a:pPr lvl="0"/>
            <a:r>
              <a:rPr lang="en-US" dirty="0"/>
              <a:t>Regional </a:t>
            </a:r>
            <a:r>
              <a:rPr lang="en-US" dirty="0">
                <a:solidFill>
                  <a:srgbClr val="FF6600"/>
                </a:solidFill>
              </a:rPr>
              <a:t>separatism</a:t>
            </a:r>
          </a:p>
          <a:p>
            <a:pPr lvl="0"/>
            <a:r>
              <a:rPr lang="en-US" dirty="0"/>
              <a:t>Political instability </a:t>
            </a:r>
            <a:r>
              <a:rPr lang="en-US" dirty="0" err="1">
                <a:sym typeface="Wingdings"/>
              </a:rPr>
              <a:t></a:t>
            </a:r>
            <a:r>
              <a:rPr lang="en-US" dirty="0"/>
              <a:t> </a:t>
            </a:r>
            <a:r>
              <a:rPr lang="en-US" dirty="0">
                <a:solidFill>
                  <a:srgbClr val="FF6600"/>
                </a:solidFill>
              </a:rPr>
              <a:t>civil war, hostility, conflict, ethnic cleansing</a:t>
            </a:r>
          </a:p>
          <a:p>
            <a:pPr lvl="0"/>
            <a:r>
              <a:rPr lang="en-US" dirty="0">
                <a:solidFill>
                  <a:srgbClr val="FF6600"/>
                </a:solidFill>
              </a:rPr>
              <a:t>Economic instability </a:t>
            </a:r>
          </a:p>
          <a:p>
            <a:pPr lvl="0"/>
            <a:r>
              <a:rPr lang="en-US" dirty="0"/>
              <a:t>Mass migration – </a:t>
            </a:r>
            <a:r>
              <a:rPr lang="en-US" dirty="0">
                <a:solidFill>
                  <a:srgbClr val="FF6600"/>
                </a:solidFill>
              </a:rPr>
              <a:t>refugees, emigration </a:t>
            </a:r>
          </a:p>
          <a:p>
            <a:pPr>
              <a:buNone/>
            </a:pPr>
            <a:endParaRPr lang="en-US" dirty="0"/>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604" y="155448"/>
            <a:ext cx="7395522" cy="971527"/>
          </a:xfrm>
        </p:spPr>
        <p:style>
          <a:lnRef idx="2">
            <a:schemeClr val="accent3"/>
          </a:lnRef>
          <a:fillRef idx="1">
            <a:schemeClr val="lt1"/>
          </a:fillRef>
          <a:effectRef idx="0">
            <a:schemeClr val="accent3"/>
          </a:effectRef>
          <a:fontRef idx="minor">
            <a:schemeClr val="dk1"/>
          </a:fontRef>
        </p:style>
        <p:txBody>
          <a:bodyPr>
            <a:normAutofit/>
          </a:bodyPr>
          <a:lstStyle/>
          <a:p>
            <a:pPr algn="ctr"/>
            <a:r>
              <a:rPr lang="en-US" dirty="0">
                <a:solidFill>
                  <a:srgbClr val="EB641B"/>
                </a:solidFill>
              </a:rPr>
              <a:t>Semi-Autonomous region</a:t>
            </a:r>
          </a:p>
        </p:txBody>
      </p:sp>
      <p:sp>
        <p:nvSpPr>
          <p:cNvPr id="3" name="Content Placeholder 2"/>
          <p:cNvSpPr>
            <a:spLocks noGrp="1"/>
          </p:cNvSpPr>
          <p:nvPr>
            <p:ph idx="1"/>
          </p:nvPr>
        </p:nvSpPr>
        <p:spPr>
          <a:xfrm>
            <a:off x="351692" y="1533378"/>
            <a:ext cx="8639908" cy="1569801"/>
          </a:xfrm>
        </p:spPr>
        <p:style>
          <a:lnRef idx="2">
            <a:schemeClr val="accent1"/>
          </a:lnRef>
          <a:fillRef idx="1">
            <a:schemeClr val="lt1"/>
          </a:fillRef>
          <a:effectRef idx="0">
            <a:schemeClr val="accent1"/>
          </a:effectRef>
          <a:fontRef idx="minor">
            <a:schemeClr val="dk1"/>
          </a:fontRef>
        </p:style>
        <p:txBody>
          <a:bodyPr>
            <a:normAutofit lnSpcReduction="10000"/>
          </a:bodyPr>
          <a:lstStyle/>
          <a:p>
            <a:r>
              <a:rPr lang="en-US" dirty="0"/>
              <a:t>having a degree of, but not complete, self-government. </a:t>
            </a:r>
          </a:p>
          <a:p>
            <a:r>
              <a:rPr lang="en-US" dirty="0"/>
              <a:t>Example: </a:t>
            </a:r>
            <a:r>
              <a:rPr lang="en-US" dirty="0">
                <a:highlight>
                  <a:srgbClr val="FFFF00"/>
                </a:highlight>
              </a:rPr>
              <a:t>Native Americans</a:t>
            </a:r>
          </a:p>
        </p:txBody>
      </p:sp>
      <p:pic>
        <p:nvPicPr>
          <p:cNvPr id="5" name="Picture 4">
            <a:extLst>
              <a:ext uri="{FF2B5EF4-FFF2-40B4-BE49-F238E27FC236}">
                <a16:creationId xmlns:a16="http://schemas.microsoft.com/office/drawing/2014/main" id="{A47B2B1B-462F-4F3A-BDB8-4E100A9E2AD9}"/>
              </a:ext>
            </a:extLst>
          </p:cNvPr>
          <p:cNvPicPr>
            <a:picLocks noChangeAspect="1"/>
          </p:cNvPicPr>
          <p:nvPr/>
        </p:nvPicPr>
        <p:blipFill>
          <a:blip r:embed="rId2"/>
          <a:stretch>
            <a:fillRect/>
          </a:stretch>
        </p:blipFill>
        <p:spPr>
          <a:xfrm>
            <a:off x="2236763" y="3223628"/>
            <a:ext cx="5044440" cy="3478924"/>
          </a:xfrm>
          <a:prstGeom prst="rect">
            <a:avLst/>
          </a:prstGeom>
        </p:spPr>
      </p:pic>
    </p:spTree>
    <p:extLst>
      <p:ext uri="{BB962C8B-B14F-4D97-AF65-F5344CB8AC3E}">
        <p14:creationId xmlns:p14="http://schemas.microsoft.com/office/powerpoint/2010/main" val="292232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EXAMPLES</a:t>
            </a:r>
          </a:p>
        </p:txBody>
      </p:sp>
      <p:sp>
        <p:nvSpPr>
          <p:cNvPr id="5" name="Text Placeholder 4"/>
          <p:cNvSpPr>
            <a:spLocks noGrp="1"/>
          </p:cNvSpPr>
          <p:nvPr>
            <p:ph type="body" idx="1"/>
          </p:nvPr>
        </p:nvSpPr>
        <p:spPr/>
        <p:txBody>
          <a:bodyPr>
            <a:normAutofit/>
          </a:bodyPr>
          <a:lstStyle/>
          <a:p>
            <a:r>
              <a:rPr lang="en-US" sz="3600" dirty="0"/>
              <a:t>RESEARCH PROJECT</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0" y="3541921"/>
            <a:ext cx="9144000" cy="4625975"/>
          </a:xfrm>
        </p:spPr>
        <p:txBody>
          <a:bodyPr/>
          <a:lstStyle/>
          <a:p>
            <a:r>
              <a:rPr lang="en-US" dirty="0"/>
              <a:t>Devolutionary pressures result in increased autonomy for a region. </a:t>
            </a:r>
          </a:p>
          <a:p>
            <a:r>
              <a:rPr lang="en-US" dirty="0"/>
              <a:t>If strong enough, these devolutionary pressures may result in complete balkanization</a:t>
            </a:r>
          </a:p>
          <a:p>
            <a:endParaRPr lang="en-US" dirty="0"/>
          </a:p>
        </p:txBody>
      </p:sp>
      <p:pic>
        <p:nvPicPr>
          <p:cNvPr id="4" name="Picture 3"/>
          <p:cNvPicPr/>
          <p:nvPr/>
        </p:nvPicPr>
        <p:blipFill>
          <a:blip r:embed="rId2"/>
          <a:srcRect/>
          <a:stretch>
            <a:fillRect/>
          </a:stretch>
        </p:blipFill>
        <p:spPr bwMode="auto">
          <a:xfrm>
            <a:off x="2324834" y="311785"/>
            <a:ext cx="5388610" cy="2926080"/>
          </a:xfrm>
          <a:prstGeom prst="rect">
            <a:avLst/>
          </a:prstGeom>
          <a:noFill/>
          <a:ln w="9525">
            <a:noFill/>
            <a:miter lim="800000"/>
            <a:headEnd/>
            <a:tailEnd/>
          </a:ln>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00878"/>
            <a:ext cx="4417737" cy="5801497"/>
          </a:xfrm>
        </p:spPr>
        <p:txBody>
          <a:bodyPr/>
          <a:lstStyle/>
          <a:p>
            <a:pPr>
              <a:buNone/>
            </a:pPr>
            <a:r>
              <a:rPr lang="en-US" b="1" u="sng" dirty="0"/>
              <a:t>Breakup of a state:</a:t>
            </a:r>
            <a:endParaRPr lang="en-US" b="1" dirty="0"/>
          </a:p>
          <a:p>
            <a:pPr lvl="0"/>
            <a:r>
              <a:rPr lang="en-US" dirty="0"/>
              <a:t>Former USSR</a:t>
            </a:r>
          </a:p>
          <a:p>
            <a:pPr lvl="0"/>
            <a:r>
              <a:rPr lang="en-US" dirty="0"/>
              <a:t>Yugoslavia/Balkans</a:t>
            </a:r>
          </a:p>
          <a:p>
            <a:pPr lvl="0"/>
            <a:r>
              <a:rPr lang="en-US" dirty="0"/>
              <a:t>Czechoslovakia</a:t>
            </a:r>
          </a:p>
          <a:p>
            <a:pPr lvl="0"/>
            <a:r>
              <a:rPr lang="en-US" dirty="0"/>
              <a:t>Austria-Hungary</a:t>
            </a:r>
          </a:p>
          <a:p>
            <a:pPr lvl="0"/>
            <a:r>
              <a:rPr lang="en-US" dirty="0"/>
              <a:t>Ethiopia-Eritrea</a:t>
            </a:r>
          </a:p>
          <a:p>
            <a:pPr lvl="0"/>
            <a:r>
              <a:rPr lang="en-US" dirty="0"/>
              <a:t>British India</a:t>
            </a:r>
          </a:p>
          <a:p>
            <a:endParaRPr lang="en-US" dirty="0"/>
          </a:p>
        </p:txBody>
      </p:sp>
      <p:sp>
        <p:nvSpPr>
          <p:cNvPr id="6" name="Content Placeholder 2"/>
          <p:cNvSpPr txBox="1">
            <a:spLocks/>
          </p:cNvSpPr>
          <p:nvPr/>
        </p:nvSpPr>
        <p:spPr>
          <a:xfrm>
            <a:off x="4417737" y="500878"/>
            <a:ext cx="4726263" cy="5801497"/>
          </a:xfrm>
          <a:prstGeom prst="rect">
            <a:avLst/>
          </a:prstGeom>
        </p:spPr>
        <p:txBody>
          <a:bodyPr vert="horz" lIns="54864" tIns="91440" rtlCol="0">
            <a:normAutofit/>
          </a:bodyPr>
          <a:lstStyle/>
          <a:p>
            <a:r>
              <a:rPr lang="en-US" sz="3200" b="1" u="sng" dirty="0"/>
              <a:t>Demand for autonomy: </a:t>
            </a:r>
            <a:endParaRPr lang="en-US" sz="3200" b="1" dirty="0"/>
          </a:p>
          <a:p>
            <a:pPr lvl="0">
              <a:buClr>
                <a:schemeClr val="bg2">
                  <a:lumMod val="50000"/>
                </a:schemeClr>
              </a:buClr>
              <a:buFont typeface="Arial"/>
              <a:buChar char="•"/>
            </a:pPr>
            <a:r>
              <a:rPr lang="en-US" sz="3200" dirty="0"/>
              <a:t>United Kingdom</a:t>
            </a:r>
          </a:p>
          <a:p>
            <a:pPr lvl="0">
              <a:buClr>
                <a:schemeClr val="bg2">
                  <a:lumMod val="50000"/>
                </a:schemeClr>
              </a:buClr>
              <a:buFont typeface="Arial"/>
              <a:buChar char="•"/>
            </a:pPr>
            <a:r>
              <a:rPr lang="en-US" sz="3200" dirty="0"/>
              <a:t>Catalonia, Spain</a:t>
            </a:r>
          </a:p>
          <a:p>
            <a:pPr lvl="0">
              <a:buClr>
                <a:schemeClr val="bg2">
                  <a:lumMod val="50000"/>
                </a:schemeClr>
              </a:buClr>
              <a:buFont typeface="Arial"/>
              <a:buChar char="•"/>
            </a:pPr>
            <a:r>
              <a:rPr lang="en-US" sz="3200" dirty="0"/>
              <a:t>Basques, Spain</a:t>
            </a:r>
          </a:p>
          <a:p>
            <a:pPr lvl="0">
              <a:buClr>
                <a:schemeClr val="bg2">
                  <a:lumMod val="50000"/>
                </a:schemeClr>
              </a:buClr>
              <a:buFont typeface="Arial"/>
              <a:buChar char="•"/>
            </a:pPr>
            <a:r>
              <a:rPr lang="en-US" sz="3200" dirty="0"/>
              <a:t>Quebec, Canada</a:t>
            </a:r>
          </a:p>
          <a:p>
            <a:pPr lvl="0">
              <a:buClr>
                <a:schemeClr val="bg2">
                  <a:lumMod val="50000"/>
                </a:schemeClr>
              </a:buClr>
              <a:buFont typeface="Arial"/>
              <a:buChar char="•"/>
            </a:pPr>
            <a:r>
              <a:rPr lang="en-US" sz="3200" dirty="0"/>
              <a:t>Corsica, France</a:t>
            </a:r>
          </a:p>
          <a:p>
            <a:pPr lvl="0">
              <a:buClr>
                <a:schemeClr val="bg2">
                  <a:lumMod val="50000"/>
                </a:schemeClr>
              </a:buClr>
              <a:buFont typeface="Arial"/>
              <a:buChar char="•"/>
            </a:pPr>
            <a:r>
              <a:rPr lang="en-US" sz="3200" dirty="0" err="1"/>
              <a:t>Padania</a:t>
            </a:r>
            <a:r>
              <a:rPr lang="en-US" sz="3200" dirty="0"/>
              <a:t>, Italy </a:t>
            </a:r>
          </a:p>
          <a:p>
            <a:pPr lvl="0">
              <a:buClr>
                <a:schemeClr val="bg2">
                  <a:lumMod val="50000"/>
                </a:schemeClr>
              </a:buClr>
              <a:buFont typeface="Arial"/>
              <a:buChar char="•"/>
            </a:pPr>
            <a:r>
              <a:rPr lang="en-US" sz="3200" dirty="0"/>
              <a:t>Tyrol, Italy</a:t>
            </a:r>
          </a:p>
          <a:p>
            <a:pPr lvl="0">
              <a:buClr>
                <a:schemeClr val="bg2">
                  <a:lumMod val="50000"/>
                </a:schemeClr>
              </a:buClr>
              <a:buFont typeface="Arial"/>
              <a:buChar char="•"/>
            </a:pPr>
            <a:r>
              <a:rPr lang="en-US" sz="3200" dirty="0"/>
              <a:t>Crimea, Ukraine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8872"/>
            <a:ext cx="9144000" cy="2224520"/>
          </a:xfrm>
        </p:spPr>
        <p:style>
          <a:lnRef idx="1">
            <a:schemeClr val="accent4"/>
          </a:lnRef>
          <a:fillRef idx="3">
            <a:schemeClr val="accent4"/>
          </a:fillRef>
          <a:effectRef idx="2">
            <a:schemeClr val="accent4"/>
          </a:effectRef>
          <a:fontRef idx="minor">
            <a:schemeClr val="lt1"/>
          </a:fontRef>
        </p:style>
        <p:txBody>
          <a:bodyPr anchor="ctr">
            <a:noAutofit/>
          </a:bodyPr>
          <a:lstStyle/>
          <a:p>
            <a:pPr algn="ctr"/>
            <a:r>
              <a:rPr lang="en-US" sz="4400" dirty="0"/>
              <a:t>AIM: Why do states cooperate with each other?</a:t>
            </a:r>
          </a:p>
        </p:txBody>
      </p:sp>
      <p:sp>
        <p:nvSpPr>
          <p:cNvPr id="5" name="Text Placeholder 4"/>
          <p:cNvSpPr>
            <a:spLocks noGrp="1"/>
          </p:cNvSpPr>
          <p:nvPr>
            <p:ph type="body" idx="1"/>
          </p:nvPr>
        </p:nvSpPr>
        <p:spPr>
          <a:xfrm>
            <a:off x="0" y="5639526"/>
            <a:ext cx="9144000" cy="989718"/>
          </a:xfrm>
        </p:spPr>
        <p:style>
          <a:lnRef idx="1">
            <a:schemeClr val="accent2"/>
          </a:lnRef>
          <a:fillRef idx="3">
            <a:schemeClr val="accent2"/>
          </a:fillRef>
          <a:effectRef idx="2">
            <a:schemeClr val="accent2"/>
          </a:effectRef>
          <a:fontRef idx="minor">
            <a:schemeClr val="lt1"/>
          </a:fontRef>
        </p:style>
        <p:txBody>
          <a:bodyPr>
            <a:noAutofit/>
          </a:bodyPr>
          <a:lstStyle/>
          <a:p>
            <a:r>
              <a:rPr lang="en-US" sz="3200" dirty="0"/>
              <a:t>DO NOW: Give two reasons why states should cooperate with each other in the world.  </a:t>
            </a:r>
          </a:p>
        </p:txBody>
      </p:sp>
      <p:pic>
        <p:nvPicPr>
          <p:cNvPr id="6" name="Picture 5"/>
          <p:cNvPicPr>
            <a:picLocks noChangeAspect="1"/>
          </p:cNvPicPr>
          <p:nvPr/>
        </p:nvPicPr>
        <p:blipFill>
          <a:blip r:embed="rId2"/>
          <a:stretch>
            <a:fillRect/>
          </a:stretch>
        </p:blipFill>
        <p:spPr>
          <a:xfrm>
            <a:off x="1456300" y="1971865"/>
            <a:ext cx="6231399" cy="3458263"/>
          </a:xfrm>
          <a:prstGeom prst="rect">
            <a:avLst/>
          </a:prstGeom>
        </p:spPr>
      </p:pic>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993C-9ACE-48EF-A9FB-259A118E87BB}"/>
              </a:ext>
            </a:extLst>
          </p:cNvPr>
          <p:cNvSpPr>
            <a:spLocks noGrp="1"/>
          </p:cNvSpPr>
          <p:nvPr>
            <p:ph type="title"/>
          </p:nvPr>
        </p:nvSpPr>
        <p:spPr/>
        <p:txBody>
          <a:bodyPr/>
          <a:lstStyle/>
          <a:p>
            <a:r>
              <a:rPr lang="en-US" dirty="0"/>
              <a:t>Supranationalism </a:t>
            </a:r>
          </a:p>
        </p:txBody>
      </p:sp>
      <p:sp>
        <p:nvSpPr>
          <p:cNvPr id="3" name="Text Placeholder 2">
            <a:extLst>
              <a:ext uri="{FF2B5EF4-FFF2-40B4-BE49-F238E27FC236}">
                <a16:creationId xmlns:a16="http://schemas.microsoft.com/office/drawing/2014/main" id="{95871EAB-D8BB-4589-9F7B-380891302279}"/>
              </a:ext>
            </a:extLst>
          </p:cNvPr>
          <p:cNvSpPr>
            <a:spLocks noGrp="1"/>
          </p:cNvSpPr>
          <p:nvPr>
            <p:ph type="body" idx="1"/>
          </p:nvPr>
        </p:nvSpPr>
        <p:spPr>
          <a:xfrm>
            <a:off x="740664" y="2067949"/>
            <a:ext cx="8022336" cy="3812346"/>
          </a:xfrm>
        </p:spPr>
        <p:style>
          <a:lnRef idx="2">
            <a:schemeClr val="accent1">
              <a:shade val="50000"/>
            </a:schemeClr>
          </a:lnRef>
          <a:fillRef idx="1">
            <a:schemeClr val="accent1"/>
          </a:fillRef>
          <a:effectRef idx="0">
            <a:schemeClr val="accent1"/>
          </a:effectRef>
          <a:fontRef idx="minor">
            <a:schemeClr val="lt1"/>
          </a:fontRef>
        </p:style>
        <p:txBody>
          <a:bodyPr>
            <a:normAutofit fontScale="92500"/>
          </a:bodyPr>
          <a:lstStyle/>
          <a:p>
            <a:r>
              <a:rPr lang="en-US" sz="2800" dirty="0"/>
              <a:t>Supranationalism is the process of nation states </a:t>
            </a:r>
            <a:r>
              <a:rPr lang="en-US" sz="2800" u="sng" dirty="0"/>
              <a:t>organizing politically and economically into one organization or alliance.</a:t>
            </a:r>
            <a:r>
              <a:rPr lang="en-US" sz="2800" dirty="0"/>
              <a:t> Supranational organizations are where three or more countries form an alliance for cultural, economic, or military reasons. These alliances are created so states can reach cultural, economic or military goals they may not be able to reach without relying on one another</a:t>
            </a:r>
          </a:p>
        </p:txBody>
      </p:sp>
    </p:spTree>
    <p:extLst>
      <p:ext uri="{BB962C8B-B14F-4D97-AF65-F5344CB8AC3E}">
        <p14:creationId xmlns:p14="http://schemas.microsoft.com/office/powerpoint/2010/main" val="367181076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E24EB-A748-4A0F-B77C-252960A07425}"/>
              </a:ext>
            </a:extLst>
          </p:cNvPr>
          <p:cNvSpPr>
            <a:spLocks noGrp="1"/>
          </p:cNvSpPr>
          <p:nvPr>
            <p:ph type="title"/>
          </p:nvPr>
        </p:nvSpPr>
        <p:spPr/>
        <p:txBody>
          <a:bodyPr/>
          <a:lstStyle/>
          <a:p>
            <a:r>
              <a:rPr lang="en-US" dirty="0"/>
              <a:t>Supranationalism </a:t>
            </a:r>
          </a:p>
        </p:txBody>
      </p:sp>
      <p:sp>
        <p:nvSpPr>
          <p:cNvPr id="3" name="Content Placeholder 2">
            <a:extLst>
              <a:ext uri="{FF2B5EF4-FFF2-40B4-BE49-F238E27FC236}">
                <a16:creationId xmlns:a16="http://schemas.microsoft.com/office/drawing/2014/main" id="{1FB03EF5-D0F3-4D84-A96B-94145102927A}"/>
              </a:ext>
            </a:extLst>
          </p:cNvPr>
          <p:cNvSpPr>
            <a:spLocks noGrp="1"/>
          </p:cNvSpPr>
          <p:nvPr>
            <p:ph idx="1"/>
          </p:nvPr>
        </p:nvSpPr>
        <p:spPr>
          <a:xfrm>
            <a:off x="281354" y="1575583"/>
            <a:ext cx="8405446" cy="4979962"/>
          </a:xfrm>
        </p:spPr>
        <p:txBody>
          <a:bodyPr/>
          <a:lstStyle/>
          <a:p>
            <a:pPr lvl="0"/>
            <a:r>
              <a:rPr lang="en-US" dirty="0"/>
              <a:t>Political, economic and/or cultural cooperation among national states to </a:t>
            </a:r>
            <a:r>
              <a:rPr lang="en-US" dirty="0">
                <a:solidFill>
                  <a:srgbClr val="FF0000"/>
                </a:solidFill>
              </a:rPr>
              <a:t>promote shared objectives</a:t>
            </a:r>
          </a:p>
          <a:p>
            <a:pPr lvl="0"/>
            <a:r>
              <a:rPr lang="en-US" dirty="0"/>
              <a:t>Tendency for states to give up political power to a higher authority in pursuit of common objectives (</a:t>
            </a:r>
            <a:r>
              <a:rPr lang="en-US" dirty="0">
                <a:solidFill>
                  <a:srgbClr val="FF0000"/>
                </a:solidFill>
              </a:rPr>
              <a:t>political, economic, military, environmental</a:t>
            </a:r>
            <a:r>
              <a:rPr lang="en-US" dirty="0"/>
              <a:t>)</a:t>
            </a:r>
          </a:p>
          <a:p>
            <a:pPr lvl="0"/>
            <a:r>
              <a:rPr lang="en-US" dirty="0"/>
              <a:t>Venture involving multiple national states with a common goal </a:t>
            </a:r>
          </a:p>
          <a:p>
            <a:endParaRPr lang="en-US" dirty="0"/>
          </a:p>
        </p:txBody>
      </p:sp>
    </p:spTree>
    <p:extLst>
      <p:ext uri="{BB962C8B-B14F-4D97-AF65-F5344CB8AC3E}">
        <p14:creationId xmlns:p14="http://schemas.microsoft.com/office/powerpoint/2010/main" val="379831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3D19-BA26-49F4-B68E-BF51D54587B3}"/>
              </a:ext>
            </a:extLst>
          </p:cNvPr>
          <p:cNvSpPr>
            <a:spLocks noGrp="1"/>
          </p:cNvSpPr>
          <p:nvPr>
            <p:ph type="title"/>
          </p:nvPr>
        </p:nvSpPr>
        <p:spPr/>
        <p:txBody>
          <a:bodyPr/>
          <a:lstStyle/>
          <a:p>
            <a:r>
              <a:rPr lang="en-US" dirty="0"/>
              <a:t>Other Examples:</a:t>
            </a:r>
          </a:p>
        </p:txBody>
      </p:sp>
      <p:sp>
        <p:nvSpPr>
          <p:cNvPr id="4" name="Content Placeholder 3">
            <a:extLst>
              <a:ext uri="{FF2B5EF4-FFF2-40B4-BE49-F238E27FC236}">
                <a16:creationId xmlns:a16="http://schemas.microsoft.com/office/drawing/2014/main" id="{942FD705-DCB3-421D-83F8-62286BEE3EAC}"/>
              </a:ext>
            </a:extLst>
          </p:cNvPr>
          <p:cNvSpPr>
            <a:spLocks noGrp="1"/>
          </p:cNvSpPr>
          <p:nvPr>
            <p:ph idx="1"/>
          </p:nvPr>
        </p:nvSpPr>
        <p:spPr>
          <a:xfrm>
            <a:off x="0" y="1631853"/>
            <a:ext cx="9143999" cy="4768948"/>
          </a:xfrm>
        </p:spPr>
        <p:txBody>
          <a:bodyPr>
            <a:normAutofit fontScale="92500" lnSpcReduction="10000"/>
          </a:bodyPr>
          <a:lstStyle/>
          <a:p>
            <a:r>
              <a:rPr lang="en-US" dirty="0">
                <a:solidFill>
                  <a:srgbClr val="FF0000"/>
                </a:solidFill>
              </a:rPr>
              <a:t>NATO/Warsaw Pact</a:t>
            </a:r>
          </a:p>
          <a:p>
            <a:r>
              <a:rPr lang="en-US" dirty="0">
                <a:solidFill>
                  <a:srgbClr val="FF0000"/>
                </a:solidFill>
              </a:rPr>
              <a:t>NAFTA (North American Free Trade Agreement)</a:t>
            </a:r>
          </a:p>
          <a:p>
            <a:r>
              <a:rPr lang="en-US" dirty="0">
                <a:solidFill>
                  <a:srgbClr val="FF0000"/>
                </a:solidFill>
              </a:rPr>
              <a:t>UN (United Nations)</a:t>
            </a:r>
          </a:p>
          <a:p>
            <a:r>
              <a:rPr lang="en-US" dirty="0">
                <a:solidFill>
                  <a:srgbClr val="FF0000"/>
                </a:solidFill>
              </a:rPr>
              <a:t>OPEC </a:t>
            </a:r>
            <a:r>
              <a:rPr lang="en-US" dirty="0"/>
              <a:t>(Organization of Petroleum exporting countries)  </a:t>
            </a:r>
          </a:p>
          <a:p>
            <a:r>
              <a:rPr lang="en-US" dirty="0"/>
              <a:t>African Union (AU)</a:t>
            </a:r>
          </a:p>
          <a:p>
            <a:r>
              <a:rPr lang="en-US" dirty="0"/>
              <a:t>Arab League</a:t>
            </a:r>
          </a:p>
          <a:p>
            <a:r>
              <a:rPr lang="en-US" dirty="0"/>
              <a:t>Association of Southeast Asian Nations (ASEAN)</a:t>
            </a:r>
          </a:p>
          <a:p>
            <a:r>
              <a:rPr lang="en-US" dirty="0"/>
              <a:t>Union of South American Nations (USAN)</a:t>
            </a:r>
          </a:p>
          <a:p>
            <a:r>
              <a:rPr lang="en-US" dirty="0"/>
              <a:t>Commonwealth of Independent States (CIS)</a:t>
            </a:r>
          </a:p>
          <a:p>
            <a:endParaRPr lang="en-US" dirty="0"/>
          </a:p>
        </p:txBody>
      </p:sp>
    </p:spTree>
    <p:extLst>
      <p:ext uri="{BB962C8B-B14F-4D97-AF65-F5344CB8AC3E}">
        <p14:creationId xmlns:p14="http://schemas.microsoft.com/office/powerpoint/2010/main" val="77890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0BBB-A4ED-408A-A523-5905C0AC4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20827C6-19B5-4B6D-A52E-571C5E91EBB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C96D3FD-CE06-4CC3-ABA2-EEC519810466}"/>
              </a:ext>
            </a:extLst>
          </p:cNvPr>
          <p:cNvPicPr/>
          <p:nvPr/>
        </p:nvPicPr>
        <p:blipFill>
          <a:blip r:embed="rId2">
            <a:extLst>
              <a:ext uri="{28A0092B-C50C-407E-A947-70E740481C1C}">
                <a14:useLocalDpi xmlns:a14="http://schemas.microsoft.com/office/drawing/2010/main" val="0"/>
              </a:ext>
            </a:extLst>
          </a:blip>
          <a:stretch>
            <a:fillRect/>
          </a:stretch>
        </p:blipFill>
        <p:spPr>
          <a:xfrm>
            <a:off x="126609" y="267989"/>
            <a:ext cx="9017391" cy="6245351"/>
          </a:xfrm>
          <a:prstGeom prst="rect">
            <a:avLst/>
          </a:prstGeom>
        </p:spPr>
      </p:pic>
      <p:sp>
        <p:nvSpPr>
          <p:cNvPr id="5" name="Text Box 2">
            <a:extLst>
              <a:ext uri="{FF2B5EF4-FFF2-40B4-BE49-F238E27FC236}">
                <a16:creationId xmlns:a16="http://schemas.microsoft.com/office/drawing/2014/main" id="{E96BF12B-3D5C-46CF-8847-EE0CCE72D13A}"/>
              </a:ext>
            </a:extLst>
          </p:cNvPr>
          <p:cNvSpPr txBox="1">
            <a:spLocks noChangeArrowheads="1"/>
          </p:cNvSpPr>
          <p:nvPr/>
        </p:nvSpPr>
        <p:spPr bwMode="auto">
          <a:xfrm>
            <a:off x="832114" y="1446491"/>
            <a:ext cx="3418092" cy="46166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lgn="ctr">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EUROPEAN UNION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142779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FDCC95E-1048-4E90-B646-A9C95AB57813}"/>
              </a:ext>
            </a:extLst>
          </p:cNvPr>
          <p:cNvGraphicFramePr>
            <a:graphicFrameLocks noGrp="1"/>
          </p:cNvGraphicFramePr>
          <p:nvPr>
            <p:extLst>
              <p:ext uri="{D42A27DB-BD31-4B8C-83A1-F6EECF244321}">
                <p14:modId xmlns:p14="http://schemas.microsoft.com/office/powerpoint/2010/main" val="3680769708"/>
              </p:ext>
            </p:extLst>
          </p:nvPr>
        </p:nvGraphicFramePr>
        <p:xfrm>
          <a:off x="520505" y="508000"/>
          <a:ext cx="7863840" cy="5821680"/>
        </p:xfrm>
        <a:graphic>
          <a:graphicData uri="http://schemas.openxmlformats.org/drawingml/2006/table">
            <a:tbl>
              <a:tblPr firstRow="1" bandRow="1">
                <a:tableStyleId>{5C22544A-7EE6-4342-B048-85BDC9FD1C3A}</a:tableStyleId>
              </a:tblPr>
              <a:tblGrid>
                <a:gridCol w="7863840">
                  <a:extLst>
                    <a:ext uri="{9D8B030D-6E8A-4147-A177-3AD203B41FA5}">
                      <a16:colId xmlns:a16="http://schemas.microsoft.com/office/drawing/2014/main" val="3312281306"/>
                    </a:ext>
                  </a:extLst>
                </a:gridCol>
              </a:tblGrid>
              <a:tr h="370840">
                <a:tc>
                  <a:txBody>
                    <a:bodyPr/>
                    <a:lstStyle/>
                    <a:p>
                      <a:r>
                        <a:rPr kumimoji="0" lang="en-US" sz="2800" b="1" kern="1200" dirty="0">
                          <a:solidFill>
                            <a:schemeClr val="lt1"/>
                          </a:solidFill>
                          <a:effectLst/>
                          <a:latin typeface="+mn-lt"/>
                          <a:ea typeface="+mn-ea"/>
                          <a:cs typeface="+mn-cs"/>
                        </a:rPr>
                        <a:t>Changes in Europe due to supranationalism </a:t>
                      </a:r>
                      <a:endParaRPr lang="en-US" sz="2800" dirty="0"/>
                    </a:p>
                  </a:txBody>
                  <a:tcPr/>
                </a:tc>
                <a:extLst>
                  <a:ext uri="{0D108BD9-81ED-4DB2-BD59-A6C34878D82A}">
                    <a16:rowId xmlns:a16="http://schemas.microsoft.com/office/drawing/2014/main" val="2387701261"/>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3860081726"/>
                  </a:ext>
                </a:extLst>
              </a:tr>
            </a:tbl>
          </a:graphicData>
        </a:graphic>
      </p:graphicFrame>
    </p:spTree>
    <p:extLst>
      <p:ext uri="{BB962C8B-B14F-4D97-AF65-F5344CB8AC3E}">
        <p14:creationId xmlns:p14="http://schemas.microsoft.com/office/powerpoint/2010/main" val="1755841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FB12-F3CA-4984-88D2-45CECFD8E8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B9A504E-0C92-4165-8CE1-BCCF53C99FA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1808BBF-BE46-4DCC-AB02-F3B751D49CE4}"/>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273658395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B3BA0D7-FA21-47B7-9B92-C6482E308D24}"/>
              </a:ext>
            </a:extLst>
          </p:cNvPr>
          <p:cNvGraphicFramePr>
            <a:graphicFrameLocks noGrp="1"/>
          </p:cNvGraphicFramePr>
          <p:nvPr>
            <p:extLst>
              <p:ext uri="{D42A27DB-BD31-4B8C-83A1-F6EECF244321}">
                <p14:modId xmlns:p14="http://schemas.microsoft.com/office/powerpoint/2010/main" val="1131137405"/>
              </p:ext>
            </p:extLst>
          </p:nvPr>
        </p:nvGraphicFramePr>
        <p:xfrm>
          <a:off x="309489" y="205213"/>
          <a:ext cx="8525022" cy="6447573"/>
        </p:xfrm>
        <a:graphic>
          <a:graphicData uri="http://schemas.openxmlformats.org/drawingml/2006/table">
            <a:tbl>
              <a:tblPr firstRow="1" bandRow="1">
                <a:tableStyleId>{5C22544A-7EE6-4342-B048-85BDC9FD1C3A}</a:tableStyleId>
              </a:tblPr>
              <a:tblGrid>
                <a:gridCol w="4262511">
                  <a:extLst>
                    <a:ext uri="{9D8B030D-6E8A-4147-A177-3AD203B41FA5}">
                      <a16:colId xmlns:a16="http://schemas.microsoft.com/office/drawing/2014/main" val="1002698520"/>
                    </a:ext>
                  </a:extLst>
                </a:gridCol>
                <a:gridCol w="4262511">
                  <a:extLst>
                    <a:ext uri="{9D8B030D-6E8A-4147-A177-3AD203B41FA5}">
                      <a16:colId xmlns:a16="http://schemas.microsoft.com/office/drawing/2014/main" val="126100891"/>
                    </a:ext>
                  </a:extLst>
                </a:gridCol>
              </a:tblGrid>
              <a:tr h="1144053">
                <a:tc>
                  <a:txBody>
                    <a:bodyPr/>
                    <a:lstStyle/>
                    <a:p>
                      <a:pPr marL="0" marR="0" algn="ctr">
                        <a:spcBef>
                          <a:spcPts val="0"/>
                        </a:spcBef>
                        <a:spcAft>
                          <a:spcPts val="0"/>
                        </a:spcAft>
                      </a:pPr>
                      <a:r>
                        <a:rPr lang="en-US" sz="2400">
                          <a:effectLst/>
                          <a:latin typeface="Georgia" panose="02040502050405020303" pitchFamily="18" charset="0"/>
                          <a:ea typeface="Calibri" panose="020F0502020204030204" pitchFamily="34" charset="0"/>
                          <a:cs typeface="Times New Roman" panose="02020603050405020304" pitchFamily="18" charset="0"/>
                        </a:rPr>
                        <a:t>Positives/Benefits of Supranationalism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400" dirty="0">
                          <a:effectLst/>
                          <a:latin typeface="Georgia" panose="02040502050405020303" pitchFamily="18" charset="0"/>
                          <a:ea typeface="Calibri" panose="020F0502020204030204" pitchFamily="34" charset="0"/>
                          <a:cs typeface="Times New Roman" panose="02020603050405020304" pitchFamily="18" charset="0"/>
                        </a:rPr>
                        <a:t>Negatives/Drawbacks of Supranationalism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7498235"/>
                  </a:ext>
                </a:extLst>
              </a:tr>
              <a:tr h="994236">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val="1328157144"/>
                  </a:ext>
                </a:extLst>
              </a:tr>
            </a:tbl>
          </a:graphicData>
        </a:graphic>
      </p:graphicFrame>
    </p:spTree>
    <p:extLst>
      <p:ext uri="{BB962C8B-B14F-4D97-AF65-F5344CB8AC3E}">
        <p14:creationId xmlns:p14="http://schemas.microsoft.com/office/powerpoint/2010/main" val="356726779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European Union</a:t>
            </a:r>
          </a:p>
        </p:txBody>
      </p:sp>
      <p:sp>
        <p:nvSpPr>
          <p:cNvPr id="3" name="Content Placeholder 2"/>
          <p:cNvSpPr>
            <a:spLocks noGrp="1"/>
          </p:cNvSpPr>
          <p:nvPr>
            <p:ph idx="1"/>
          </p:nvPr>
        </p:nvSpPr>
        <p:spPr/>
        <p:txBody>
          <a:bodyPr/>
          <a:lstStyle/>
          <a:p>
            <a:r>
              <a:rPr lang="en-US" dirty="0">
                <a:hlinkClick r:id="rId2"/>
              </a:rPr>
              <a:t>http://www.telegraph.co.uk/news/2016/06/20/what-is-the-eu-why-was-it-created-and-when-was-it-formed1/</a:t>
            </a:r>
            <a:r>
              <a:rPr lang="en-US" dirty="0"/>
              <a:t>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04E8-4814-4A07-91B6-C780757E1135}"/>
              </a:ext>
            </a:extLst>
          </p:cNvPr>
          <p:cNvSpPr>
            <a:spLocks noGrp="1"/>
          </p:cNvSpPr>
          <p:nvPr>
            <p:ph type="title"/>
          </p:nvPr>
        </p:nvSpPr>
        <p:spPr/>
        <p:txBody>
          <a:bodyPr/>
          <a:lstStyle/>
          <a:p>
            <a:r>
              <a:rPr lang="en-US" dirty="0"/>
              <a:t>Brexit Guide</a:t>
            </a:r>
          </a:p>
        </p:txBody>
      </p:sp>
      <p:sp>
        <p:nvSpPr>
          <p:cNvPr id="3" name="Content Placeholder 2">
            <a:extLst>
              <a:ext uri="{FF2B5EF4-FFF2-40B4-BE49-F238E27FC236}">
                <a16:creationId xmlns:a16="http://schemas.microsoft.com/office/drawing/2014/main" id="{6040DF58-6120-490C-8D9E-230A3A4F5B12}"/>
              </a:ext>
            </a:extLst>
          </p:cNvPr>
          <p:cNvSpPr>
            <a:spLocks noGrp="1"/>
          </p:cNvSpPr>
          <p:nvPr>
            <p:ph idx="1"/>
          </p:nvPr>
        </p:nvSpPr>
        <p:spPr/>
        <p:txBody>
          <a:bodyPr/>
          <a:lstStyle/>
          <a:p>
            <a:r>
              <a:rPr lang="en-US" dirty="0">
                <a:hlinkClick r:id="rId2"/>
              </a:rPr>
              <a:t>https://www.youtube.com/watch?v=7eoDwvl0QGk</a:t>
            </a:r>
            <a:endParaRPr lang="en-US" dirty="0"/>
          </a:p>
        </p:txBody>
      </p:sp>
    </p:spTree>
    <p:extLst>
      <p:ext uri="{BB962C8B-B14F-4D97-AF65-F5344CB8AC3E}">
        <p14:creationId xmlns:p14="http://schemas.microsoft.com/office/powerpoint/2010/main" val="327355685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United Nations</a:t>
            </a:r>
          </a:p>
        </p:txBody>
      </p:sp>
      <p:sp>
        <p:nvSpPr>
          <p:cNvPr id="3" name="Text Placeholder 2"/>
          <p:cNvSpPr>
            <a:spLocks noGrp="1"/>
          </p:cNvSpPr>
          <p:nvPr>
            <p:ph type="body" idx="1"/>
          </p:nvPr>
        </p:nvSpPr>
        <p:spPr/>
        <p:txBody>
          <a:bodyPr/>
          <a:lstStyle/>
          <a:p>
            <a:r>
              <a:rPr lang="en-US" dirty="0">
                <a:hlinkClick r:id="rId2"/>
              </a:rPr>
              <a:t>https://www.youtube.com/watch?v=QoIafzc0k74</a:t>
            </a:r>
            <a:r>
              <a:rPr lang="en-US" dirty="0"/>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E33EC-17C7-438D-9351-1518A7EDFB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487BE5-300B-4AB7-9AC3-DE88019084A4}"/>
              </a:ext>
            </a:extLst>
          </p:cNvPr>
          <p:cNvSpPr>
            <a:spLocks noGrp="1"/>
          </p:cNvSpPr>
          <p:nvPr>
            <p:ph idx="1"/>
          </p:nvPr>
        </p:nvSpPr>
        <p:spPr/>
        <p:txBody>
          <a:bodyPr/>
          <a:lstStyle/>
          <a:p>
            <a:r>
              <a:rPr lang="en-US" dirty="0">
                <a:hlinkClick r:id="rId2"/>
              </a:rPr>
              <a:t>https://www.fpri.org/wp-content/uploads/gravity_forms/9-783cbbb3cd8d887559185fd5a9430e51/2018/01/Types-of-States-Lesson-Craig-Gaslow-AP-Human-Geography-2-1.pdf</a:t>
            </a:r>
            <a:r>
              <a:rPr lang="en-US" dirty="0"/>
              <a:t> </a:t>
            </a:r>
          </a:p>
        </p:txBody>
      </p:sp>
    </p:spTree>
    <p:extLst>
      <p:ext uri="{BB962C8B-B14F-4D97-AF65-F5344CB8AC3E}">
        <p14:creationId xmlns:p14="http://schemas.microsoft.com/office/powerpoint/2010/main" val="2560363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9482-7A71-4E73-8E2A-5F5A33CB88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3EEC12-75B9-487C-A710-FC931C1F68D7}"/>
              </a:ext>
            </a:extLst>
          </p:cNvPr>
          <p:cNvSpPr>
            <a:spLocks noGrp="1"/>
          </p:cNvSpPr>
          <p:nvPr>
            <p:ph idx="1"/>
          </p:nvPr>
        </p:nvSpPr>
        <p:spPr/>
        <p:txBody>
          <a:bodyPr/>
          <a:lstStyle/>
          <a:p>
            <a:r>
              <a:rPr lang="en-US" dirty="0">
                <a:hlinkClick r:id="rId2"/>
              </a:rPr>
              <a:t>https://www.worldatlas.com/articles/what-is-an-autonomous-region.html</a:t>
            </a:r>
            <a:r>
              <a:rPr lang="en-US" dirty="0"/>
              <a:t> </a:t>
            </a:r>
          </a:p>
        </p:txBody>
      </p:sp>
    </p:spTree>
    <p:extLst>
      <p:ext uri="{BB962C8B-B14F-4D97-AF65-F5344CB8AC3E}">
        <p14:creationId xmlns:p14="http://schemas.microsoft.com/office/powerpoint/2010/main" val="2841514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u="sng" dirty="0">
                <a:hlinkClick r:id="rId2"/>
              </a:rPr>
              <a:t>https://study.com/academy/lesson/nation-state-definition-examples-characteristics.html</a:t>
            </a:r>
            <a:endParaRPr lang="en-US" dirty="0"/>
          </a:p>
          <a:p>
            <a:r>
              <a:rPr lang="en-US"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1055248" y="626097"/>
            <a:ext cx="7333086" cy="529499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 State, Nation-State </a:t>
            </a:r>
          </a:p>
        </p:txBody>
      </p:sp>
      <p:sp>
        <p:nvSpPr>
          <p:cNvPr id="3" name="Content Placeholder 2"/>
          <p:cNvSpPr>
            <a:spLocks noGrp="1"/>
          </p:cNvSpPr>
          <p:nvPr>
            <p:ph idx="1"/>
          </p:nvPr>
        </p:nvSpPr>
        <p:spPr/>
        <p:txBody>
          <a:bodyPr/>
          <a:lstStyle/>
          <a:p>
            <a:r>
              <a:rPr lang="en-US" dirty="0">
                <a:hlinkClick r:id="rId2"/>
              </a:rPr>
              <a:t>https://www.youtube.com/watch?v=V1rsb_weuD4</a:t>
            </a:r>
            <a:r>
              <a:rPr lang="en-US" dirty="0"/>
              <a:t> </a:t>
            </a:r>
          </a:p>
        </p:txBody>
      </p:sp>
    </p:spTree>
    <p:extLst>
      <p:ext uri="{BB962C8B-B14F-4D97-AF65-F5344CB8AC3E}">
        <p14:creationId xmlns:p14="http://schemas.microsoft.com/office/powerpoint/2010/main" val="1571315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5448"/>
            <a:ext cx="8077200" cy="1673352"/>
          </a:xfrm>
        </p:spPr>
        <p:txBody>
          <a:bodyPr>
            <a:normAutofit fontScale="90000"/>
          </a:bodyPr>
          <a:lstStyle/>
          <a:p>
            <a:r>
              <a:rPr lang="en-US" dirty="0">
                <a:solidFill>
                  <a:schemeClr val="bg1"/>
                </a:solidFill>
              </a:rPr>
              <a:t>AIM: Which countries pursue the ideals of a nation-state?</a:t>
            </a:r>
          </a:p>
        </p:txBody>
      </p:sp>
      <p:sp>
        <p:nvSpPr>
          <p:cNvPr id="3" name="Subtitle 2"/>
          <p:cNvSpPr>
            <a:spLocks noGrp="1"/>
          </p:cNvSpPr>
          <p:nvPr>
            <p:ph type="subTitle" idx="1"/>
          </p:nvPr>
        </p:nvSpPr>
        <p:spPr>
          <a:xfrm>
            <a:off x="1066800" y="5252629"/>
            <a:ext cx="8077200" cy="918556"/>
          </a:xfrm>
        </p:spPr>
        <p:txBody>
          <a:bodyPr>
            <a:normAutofit/>
          </a:bodyPr>
          <a:lstStyle/>
          <a:p>
            <a:r>
              <a:rPr lang="en-US" sz="3200" dirty="0">
                <a:solidFill>
                  <a:schemeClr val="accent4"/>
                </a:solidFill>
              </a:rPr>
              <a:t>DO NOW: What is nationalism?</a:t>
            </a:r>
          </a:p>
        </p:txBody>
      </p:sp>
      <p:pic>
        <p:nvPicPr>
          <p:cNvPr id="4" name="Picture 3"/>
          <p:cNvPicPr/>
          <p:nvPr/>
        </p:nvPicPr>
        <p:blipFill>
          <a:blip r:embed="rId2"/>
          <a:srcRect/>
          <a:stretch>
            <a:fillRect/>
          </a:stretch>
        </p:blipFill>
        <p:spPr bwMode="auto">
          <a:xfrm>
            <a:off x="2668814" y="2155371"/>
            <a:ext cx="3806371" cy="2547257"/>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661874"/>
          <a:ext cx="9144000" cy="3596640"/>
        </p:xfrm>
        <a:graphic>
          <a:graphicData uri="http://schemas.openxmlformats.org/drawingml/2006/table">
            <a:tbl>
              <a:tblPr firstRow="1" bandRow="1">
                <a:tableStyleId>{69CF1AB2-1976-4502-BF36-3FF5EA218861}</a:tableStyleId>
              </a:tblPr>
              <a:tblGrid>
                <a:gridCol w="2782200">
                  <a:extLst>
                    <a:ext uri="{9D8B030D-6E8A-4147-A177-3AD203B41FA5}">
                      <a16:colId xmlns:a16="http://schemas.microsoft.com/office/drawing/2014/main" val="20000"/>
                    </a:ext>
                  </a:extLst>
                </a:gridCol>
                <a:gridCol w="3338640">
                  <a:extLst>
                    <a:ext uri="{9D8B030D-6E8A-4147-A177-3AD203B41FA5}">
                      <a16:colId xmlns:a16="http://schemas.microsoft.com/office/drawing/2014/main" val="20001"/>
                    </a:ext>
                  </a:extLst>
                </a:gridCol>
                <a:gridCol w="3023160">
                  <a:extLst>
                    <a:ext uri="{9D8B030D-6E8A-4147-A177-3AD203B41FA5}">
                      <a16:colId xmlns:a16="http://schemas.microsoft.com/office/drawing/2014/main" val="20002"/>
                    </a:ext>
                  </a:extLst>
                </a:gridCol>
              </a:tblGrid>
              <a:tr h="370840">
                <a:tc>
                  <a:txBody>
                    <a:bodyPr/>
                    <a:lstStyle/>
                    <a:p>
                      <a:pPr marL="0" marR="0" algn="ctr">
                        <a:spcBef>
                          <a:spcPts val="0"/>
                        </a:spcBef>
                        <a:spcAft>
                          <a:spcPts val="0"/>
                        </a:spcAft>
                        <a:tabLst>
                          <a:tab pos="812800" algn="l"/>
                        </a:tabLst>
                      </a:pPr>
                      <a:r>
                        <a:rPr lang="en-US" sz="3600" b="1">
                          <a:latin typeface="Arial Narrow"/>
                          <a:ea typeface="Cambria"/>
                          <a:cs typeface="Times New Roman"/>
                        </a:rPr>
                        <a:t>NATION</a:t>
                      </a:r>
                      <a:endParaRPr lang="en-US" sz="2000">
                        <a:latin typeface="Times New Roman"/>
                        <a:ea typeface="Cambria"/>
                        <a:cs typeface="Times New Roman"/>
                      </a:endParaRPr>
                    </a:p>
                    <a:p>
                      <a:pPr marL="0" marR="0">
                        <a:spcBef>
                          <a:spcPts val="0"/>
                        </a:spcBef>
                        <a:spcAft>
                          <a:spcPts val="0"/>
                        </a:spcAft>
                        <a:tabLst>
                          <a:tab pos="812800" algn="l"/>
                        </a:tabLst>
                      </a:pPr>
                      <a:r>
                        <a:rPr lang="en-US" sz="2000">
                          <a:latin typeface="Georgia"/>
                          <a:ea typeface="Cambria"/>
                          <a:cs typeface="Times New Roman"/>
                        </a:rPr>
                        <a:t>A group of people bound together by some sense of a common culture, ethnicity, language, shared history, and attachment to a homeland </a:t>
                      </a:r>
                      <a:endParaRPr lang="en-US" sz="2000">
                        <a:latin typeface="Times New Roman"/>
                        <a:ea typeface="Cambria"/>
                        <a:cs typeface="Times New Roman"/>
                      </a:endParaRPr>
                    </a:p>
                  </a:txBody>
                  <a:tcPr marL="68580" marR="68580" marT="0" marB="0"/>
                </a:tc>
                <a:tc>
                  <a:txBody>
                    <a:bodyPr/>
                    <a:lstStyle/>
                    <a:p>
                      <a:pPr marL="0" marR="0" algn="ctr">
                        <a:spcBef>
                          <a:spcPts val="0"/>
                        </a:spcBef>
                        <a:spcAft>
                          <a:spcPts val="0"/>
                        </a:spcAft>
                        <a:tabLst>
                          <a:tab pos="812800" algn="l"/>
                        </a:tabLst>
                      </a:pPr>
                      <a:r>
                        <a:rPr lang="en-US" sz="3600" b="1">
                          <a:latin typeface="Arial Narrow"/>
                          <a:ea typeface="Cambria"/>
                          <a:cs typeface="Times New Roman"/>
                        </a:rPr>
                        <a:t>STATE</a:t>
                      </a:r>
                      <a:endParaRPr lang="en-US" sz="2000">
                        <a:latin typeface="Times New Roman"/>
                        <a:ea typeface="Cambria"/>
                        <a:cs typeface="Times New Roman"/>
                      </a:endParaRPr>
                    </a:p>
                    <a:p>
                      <a:pPr marL="0" marR="0">
                        <a:spcBef>
                          <a:spcPts val="0"/>
                        </a:spcBef>
                        <a:spcAft>
                          <a:spcPts val="0"/>
                        </a:spcAft>
                        <a:tabLst>
                          <a:tab pos="812800" algn="l"/>
                        </a:tabLst>
                      </a:pPr>
                      <a:r>
                        <a:rPr lang="en-US" sz="2000">
                          <a:latin typeface="Georgia"/>
                          <a:ea typeface="Cambria"/>
                          <a:cs typeface="Times New Roman"/>
                        </a:rPr>
                        <a:t>An area organized into a political unit and ruled by an established government that has control over its internal and foreign affairs, occupies a defined territory on Earth and contains a permanent population </a:t>
                      </a:r>
                      <a:endParaRPr lang="en-US" sz="2000">
                        <a:latin typeface="Times New Roman"/>
                        <a:ea typeface="Cambria"/>
                        <a:cs typeface="Times New Roman"/>
                      </a:endParaRPr>
                    </a:p>
                  </a:txBody>
                  <a:tcPr marL="68580" marR="68580" marT="0" marB="0"/>
                </a:tc>
                <a:tc>
                  <a:txBody>
                    <a:bodyPr/>
                    <a:lstStyle/>
                    <a:p>
                      <a:pPr marL="0" marR="0" algn="ctr">
                        <a:spcBef>
                          <a:spcPts val="0"/>
                        </a:spcBef>
                        <a:spcAft>
                          <a:spcPts val="0"/>
                        </a:spcAft>
                        <a:tabLst>
                          <a:tab pos="812800" algn="l"/>
                        </a:tabLst>
                      </a:pPr>
                      <a:r>
                        <a:rPr lang="en-US" sz="3600" b="1" dirty="0">
                          <a:latin typeface="Arial Narrow"/>
                          <a:ea typeface="Cambria"/>
                          <a:cs typeface="Times New Roman"/>
                        </a:rPr>
                        <a:t>NATION-STATE</a:t>
                      </a:r>
                      <a:endParaRPr lang="en-US" sz="2000" dirty="0">
                        <a:latin typeface="Times New Roman"/>
                        <a:ea typeface="Cambria"/>
                        <a:cs typeface="Times New Roman"/>
                      </a:endParaRPr>
                    </a:p>
                    <a:p>
                      <a:pPr marL="0" marR="0">
                        <a:spcBef>
                          <a:spcPts val="0"/>
                        </a:spcBef>
                        <a:spcAft>
                          <a:spcPts val="0"/>
                        </a:spcAft>
                        <a:tabLst>
                          <a:tab pos="812800" algn="l"/>
                        </a:tabLst>
                      </a:pPr>
                      <a:r>
                        <a:rPr lang="en-US" sz="2000" dirty="0">
                          <a:latin typeface="Georgia"/>
                          <a:ea typeface="Cambria"/>
                          <a:cs typeface="Times New Roman"/>
                        </a:rPr>
                        <a:t>A state in which the cultural borders of a nation correspond with the state borders of a country</a:t>
                      </a:r>
                      <a:endParaRPr lang="en-US" sz="2000" dirty="0">
                        <a:latin typeface="Times New Roman"/>
                        <a:ea typeface="Cambria"/>
                        <a:cs typeface="Times New Roman"/>
                      </a:endParaRPr>
                    </a:p>
                  </a:txBody>
                  <a:tcPr marL="68580" marR="68580" marT="0" marB="0"/>
                </a:tc>
                <a:extLst>
                  <a:ext uri="{0D108BD9-81ED-4DB2-BD59-A6C34878D82A}">
                    <a16:rowId xmlns:a16="http://schemas.microsoft.com/office/drawing/2014/main" val="10000"/>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321993"/>
            <a:ext cx="9144000" cy="6078807"/>
          </a:xfrm>
        </p:spPr>
        <p:txBody>
          <a:bodyPr>
            <a:normAutofit/>
          </a:bodyPr>
          <a:lstStyle/>
          <a:p>
            <a:r>
              <a:rPr lang="en-US" sz="3600" b="1" dirty="0">
                <a:solidFill>
                  <a:srgbClr val="39639D"/>
                </a:solidFill>
              </a:rPr>
              <a:t>NATIONALISM: </a:t>
            </a:r>
            <a:r>
              <a:rPr lang="en-US" dirty="0">
                <a:solidFill>
                  <a:schemeClr val="accent2"/>
                </a:solidFill>
              </a:rPr>
              <a:t>loyalty and devotion to a nationality</a:t>
            </a:r>
          </a:p>
          <a:p>
            <a:endParaRPr lang="en-US" dirty="0">
              <a:solidFill>
                <a:schemeClr val="accent2"/>
              </a:solidFill>
            </a:endParaRPr>
          </a:p>
          <a:p>
            <a:pPr lvl="0"/>
            <a:r>
              <a:rPr lang="en-US" dirty="0"/>
              <a:t>Nationalism typically promotes a sense of national consciousness that exalts one nation above all others and emphasizes its culture and interests as opposed to those of other nationalities. </a:t>
            </a:r>
          </a:p>
          <a:p>
            <a:endParaRPr lang="en-US" dirty="0"/>
          </a:p>
          <a:p>
            <a:pPr lvl="0"/>
            <a:r>
              <a:rPr lang="en-US" dirty="0"/>
              <a:t>Nationalism can unite countries, or force them to separate</a:t>
            </a: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JennaDavis:Desktop:Screen Shot 2019-10-01 at 4.16.17 PM.png"/>
          <p:cNvPicPr/>
          <p:nvPr/>
        </p:nvPicPr>
        <p:blipFill>
          <a:blip r:embed="rId2"/>
          <a:srcRect/>
          <a:stretch>
            <a:fillRect/>
          </a:stretch>
        </p:blipFill>
        <p:spPr bwMode="auto">
          <a:xfrm>
            <a:off x="0" y="0"/>
            <a:ext cx="9144000" cy="4346903"/>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JennaDavis:Desktop:Screen Shot 2019-10-01 at 4.23.15 PM.png"/>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0" y="1121228"/>
            <a:ext cx="4632364" cy="4120100"/>
          </a:xfrm>
          <a:prstGeom prst="rect">
            <a:avLst/>
          </a:prstGeom>
          <a:noFill/>
          <a:ln w="9525">
            <a:noFill/>
            <a:miter lim="800000"/>
            <a:headEnd/>
            <a:tailEnd/>
          </a:ln>
        </p:spPr>
      </p:pic>
      <p:pic>
        <p:nvPicPr>
          <p:cNvPr id="3" name="Picture 2"/>
          <p:cNvPicPr/>
          <p:nvPr/>
        </p:nvPicPr>
        <p:blipFill>
          <a:blip r:embed="rId3"/>
          <a:srcRect/>
          <a:stretch>
            <a:fillRect/>
          </a:stretch>
        </p:blipFill>
        <p:spPr bwMode="auto">
          <a:xfrm>
            <a:off x="4632365" y="1273628"/>
            <a:ext cx="4511636" cy="39677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5575"/>
            <a:ext cx="8229600" cy="1252538"/>
          </a:xfrm>
        </p:spPr>
        <p:txBody>
          <a:bodyPr>
            <a:normAutofit fontScale="90000"/>
          </a:bodyPr>
          <a:lstStyle/>
          <a:p>
            <a:r>
              <a:rPr lang="en-US" dirty="0"/>
              <a:t>RE-UNIFICATION OF GERMANY</a:t>
            </a:r>
            <a:br>
              <a:rPr lang="en-US" dirty="0"/>
            </a:br>
            <a:endParaRPr lang="en-US" dirty="0"/>
          </a:p>
        </p:txBody>
      </p:sp>
      <p:sp>
        <p:nvSpPr>
          <p:cNvPr id="4" name="Content Placeholder 3"/>
          <p:cNvSpPr>
            <a:spLocks noGrp="1"/>
          </p:cNvSpPr>
          <p:nvPr>
            <p:ph idx="4294967295"/>
          </p:nvPr>
        </p:nvSpPr>
        <p:spPr>
          <a:xfrm>
            <a:off x="0" y="1408113"/>
            <a:ext cx="5956300" cy="4625975"/>
          </a:xfrm>
        </p:spPr>
        <p:txBody>
          <a:bodyPr>
            <a:normAutofit/>
          </a:bodyPr>
          <a:lstStyle/>
          <a:p>
            <a:pPr lvl="0"/>
            <a:r>
              <a:rPr lang="en-US" b="1" u="sng" dirty="0"/>
              <a:t>Irredentism:</a:t>
            </a:r>
            <a:r>
              <a:rPr lang="en-US" b="1" dirty="0"/>
              <a:t> </a:t>
            </a:r>
            <a:r>
              <a:rPr lang="en-US" dirty="0"/>
              <a:t>A political movement by an </a:t>
            </a:r>
            <a:r>
              <a:rPr lang="en-US" dirty="0">
                <a:solidFill>
                  <a:srgbClr val="DA1F28"/>
                </a:solidFill>
              </a:rPr>
              <a:t>ethnic group</a:t>
            </a:r>
            <a:r>
              <a:rPr lang="en-US" dirty="0"/>
              <a:t> or other closely aligned group that aims to </a:t>
            </a:r>
            <a:r>
              <a:rPr lang="en-US" dirty="0">
                <a:solidFill>
                  <a:srgbClr val="DA1F28"/>
                </a:solidFill>
              </a:rPr>
              <a:t>reoccupy an area that the group lost. </a:t>
            </a:r>
            <a:r>
              <a:rPr lang="en-US" dirty="0"/>
              <a:t>The group’s territorial claims are often based on national, historic, or ethnic affiliations. </a:t>
            </a:r>
          </a:p>
          <a:p>
            <a:endParaRPr lang="en-US" dirty="0"/>
          </a:p>
        </p:txBody>
      </p:sp>
      <p:pic>
        <p:nvPicPr>
          <p:cNvPr id="5" name="Picture 4"/>
          <p:cNvPicPr/>
          <p:nvPr/>
        </p:nvPicPr>
        <p:blipFill>
          <a:blip r:embed="rId2"/>
          <a:srcRect/>
          <a:stretch>
            <a:fillRect/>
          </a:stretch>
        </p:blipFill>
        <p:spPr bwMode="auto">
          <a:xfrm>
            <a:off x="5955897" y="1408113"/>
            <a:ext cx="2730904" cy="469174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POLITICAL GEOGRAPHY</a:t>
            </a:r>
          </a:p>
        </p:txBody>
      </p:sp>
      <p:sp>
        <p:nvSpPr>
          <p:cNvPr id="3" name="Content Placeholder 2"/>
          <p:cNvSpPr>
            <a:spLocks noGrp="1"/>
          </p:cNvSpPr>
          <p:nvPr>
            <p:ph idx="1"/>
          </p:nvPr>
        </p:nvSpPr>
        <p:spPr>
          <a:xfrm>
            <a:off x="457200" y="1775191"/>
            <a:ext cx="8229600" cy="4625609"/>
          </a:xfrm>
        </p:spPr>
        <p:txBody>
          <a:bodyPr>
            <a:normAutofit lnSpcReduction="10000"/>
          </a:bodyPr>
          <a:lstStyle/>
          <a:p>
            <a:r>
              <a:rPr lang="en-US" dirty="0">
                <a:solidFill>
                  <a:srgbClr val="008000"/>
                </a:solidFill>
              </a:rPr>
              <a:t>Old-Style Geography </a:t>
            </a:r>
            <a:r>
              <a:rPr lang="en-US" dirty="0"/>
              <a:t>– memorization of countries and their capitals </a:t>
            </a:r>
          </a:p>
          <a:p>
            <a:endParaRPr lang="en-US" dirty="0"/>
          </a:p>
          <a:p>
            <a:r>
              <a:rPr lang="en-US" dirty="0">
                <a:solidFill>
                  <a:schemeClr val="accent4">
                    <a:lumMod val="75000"/>
                  </a:schemeClr>
                </a:solidFill>
              </a:rPr>
              <a:t>Human Geographers </a:t>
            </a:r>
            <a:r>
              <a:rPr lang="en-US" dirty="0"/>
              <a:t>– location of activities in the world, the reason for particular spatial distributions, and the significance of the arrangements </a:t>
            </a:r>
          </a:p>
          <a:p>
            <a:pPr lvl="1"/>
            <a:r>
              <a:rPr lang="en-US" dirty="0"/>
              <a:t>Still need to know where countries are – otherwise you will lack this frame of reference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5575"/>
            <a:ext cx="8229600" cy="1252538"/>
          </a:xfrm>
        </p:spPr>
        <p:txBody>
          <a:bodyPr>
            <a:normAutofit/>
          </a:bodyPr>
          <a:lstStyle/>
          <a:p>
            <a:r>
              <a:rPr lang="en-US" dirty="0"/>
              <a:t>BREAKUP OF YUGOSLAVIA</a:t>
            </a:r>
          </a:p>
        </p:txBody>
      </p:sp>
      <p:sp>
        <p:nvSpPr>
          <p:cNvPr id="4" name="Content Placeholder 3"/>
          <p:cNvSpPr>
            <a:spLocks noGrp="1"/>
          </p:cNvSpPr>
          <p:nvPr>
            <p:ph idx="4294967295"/>
          </p:nvPr>
        </p:nvSpPr>
        <p:spPr>
          <a:xfrm>
            <a:off x="0" y="1408113"/>
            <a:ext cx="9144000" cy="4625975"/>
          </a:xfrm>
        </p:spPr>
        <p:txBody>
          <a:bodyPr>
            <a:normAutofit/>
          </a:bodyPr>
          <a:lstStyle/>
          <a:p>
            <a:pPr lvl="0"/>
            <a:r>
              <a:rPr lang="en-US" b="1" u="sng" dirty="0"/>
              <a:t>Balkanization:</a:t>
            </a:r>
            <a:r>
              <a:rPr lang="en-US" dirty="0"/>
              <a:t> A contentious process of a state </a:t>
            </a:r>
            <a:r>
              <a:rPr lang="en-US" dirty="0">
                <a:solidFill>
                  <a:srgbClr val="DA1F28"/>
                </a:solidFill>
              </a:rPr>
              <a:t>fragmenting into smaller states</a:t>
            </a:r>
            <a:r>
              <a:rPr lang="en-US" dirty="0"/>
              <a:t>, which are often hostile or uncooperative with one another </a:t>
            </a:r>
          </a:p>
          <a:p>
            <a:endParaRPr lang="en-US" dirty="0"/>
          </a:p>
        </p:txBody>
      </p:sp>
      <p:pic>
        <p:nvPicPr>
          <p:cNvPr id="6" name="Picture 5"/>
          <p:cNvPicPr/>
          <p:nvPr/>
        </p:nvPicPr>
        <p:blipFill>
          <a:blip r:embed="rId2"/>
          <a:srcRect/>
          <a:stretch>
            <a:fillRect/>
          </a:stretch>
        </p:blipFill>
        <p:spPr bwMode="auto">
          <a:xfrm>
            <a:off x="2217812" y="3076820"/>
            <a:ext cx="6926188" cy="378117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5575"/>
            <a:ext cx="9144000" cy="1252538"/>
          </a:xfrm>
        </p:spPr>
        <p:txBody>
          <a:bodyPr>
            <a:normAutofit fontScale="90000"/>
          </a:bodyPr>
          <a:lstStyle/>
          <a:p>
            <a:r>
              <a:rPr lang="en-US" dirty="0"/>
              <a:t>DISSOLUTION OF CZECHOSLOVAKIA</a:t>
            </a:r>
          </a:p>
        </p:txBody>
      </p:sp>
      <p:sp>
        <p:nvSpPr>
          <p:cNvPr id="4" name="Content Placeholder 3"/>
          <p:cNvSpPr>
            <a:spLocks noGrp="1"/>
          </p:cNvSpPr>
          <p:nvPr>
            <p:ph idx="4294967295"/>
          </p:nvPr>
        </p:nvSpPr>
        <p:spPr>
          <a:xfrm>
            <a:off x="0" y="1408113"/>
            <a:ext cx="9144000" cy="4625975"/>
          </a:xfrm>
        </p:spPr>
        <p:txBody>
          <a:bodyPr>
            <a:normAutofit/>
          </a:bodyPr>
          <a:lstStyle/>
          <a:p>
            <a:pPr lvl="0"/>
            <a:r>
              <a:rPr lang="en-US" b="1" u="sng" dirty="0"/>
              <a:t>Self-determination: </a:t>
            </a:r>
            <a:r>
              <a:rPr lang="en-US" dirty="0"/>
              <a:t>the concept that </a:t>
            </a:r>
            <a:r>
              <a:rPr lang="en-US" dirty="0">
                <a:solidFill>
                  <a:srgbClr val="DA1F28"/>
                </a:solidFill>
              </a:rPr>
              <a:t>ethnicities</a:t>
            </a:r>
            <a:r>
              <a:rPr lang="en-US" dirty="0"/>
              <a:t> have the </a:t>
            </a:r>
            <a:r>
              <a:rPr lang="en-US" dirty="0">
                <a:solidFill>
                  <a:srgbClr val="DA1F28"/>
                </a:solidFill>
              </a:rPr>
              <a:t>right to govern themselves</a:t>
            </a:r>
          </a:p>
          <a:p>
            <a:endParaRPr lang="en-US" dirty="0"/>
          </a:p>
        </p:txBody>
      </p:sp>
      <p:pic>
        <p:nvPicPr>
          <p:cNvPr id="5" name="Picture 4"/>
          <p:cNvPicPr/>
          <p:nvPr/>
        </p:nvPicPr>
        <p:blipFill>
          <a:blip r:embed="rId2"/>
          <a:srcRect/>
          <a:stretch>
            <a:fillRect/>
          </a:stretch>
        </p:blipFill>
        <p:spPr bwMode="auto">
          <a:xfrm>
            <a:off x="1341418" y="3166263"/>
            <a:ext cx="6461957" cy="314327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155575"/>
            <a:ext cx="8710275" cy="1252538"/>
          </a:xfrm>
        </p:spPr>
        <p:txBody>
          <a:bodyPr>
            <a:normAutofit/>
          </a:bodyPr>
          <a:lstStyle/>
          <a:p>
            <a:pPr algn="ctr"/>
            <a:r>
              <a:rPr lang="en-US" dirty="0">
                <a:solidFill>
                  <a:srgbClr val="008000"/>
                </a:solidFill>
              </a:rPr>
              <a:t>Nation Without a State: Kurds</a:t>
            </a:r>
          </a:p>
        </p:txBody>
      </p:sp>
      <p:pic>
        <p:nvPicPr>
          <p:cNvPr id="4" name="Picture 3"/>
          <p:cNvPicPr/>
          <p:nvPr/>
        </p:nvPicPr>
        <p:blipFill>
          <a:blip r:embed="rId2"/>
          <a:srcRect/>
          <a:stretch>
            <a:fillRect/>
          </a:stretch>
        </p:blipFill>
        <p:spPr bwMode="auto">
          <a:xfrm>
            <a:off x="536567" y="1408113"/>
            <a:ext cx="8173708" cy="44772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393483" y="-1"/>
            <a:ext cx="7081601" cy="4114353"/>
          </a:xfrm>
          <a:prstGeom prst="rect">
            <a:avLst/>
          </a:prstGeom>
          <a:noFill/>
          <a:ln w="9525">
            <a:noFill/>
            <a:miter lim="800000"/>
            <a:headEnd/>
            <a:tailEnd/>
          </a:ln>
        </p:spPr>
      </p:pic>
      <p:pic>
        <p:nvPicPr>
          <p:cNvPr id="3" name="Picture 2"/>
          <p:cNvPicPr/>
          <p:nvPr/>
        </p:nvPicPr>
        <p:blipFill>
          <a:blip r:embed="rId3"/>
          <a:srcRect/>
          <a:stretch>
            <a:fillRect/>
          </a:stretch>
        </p:blipFill>
        <p:spPr bwMode="auto">
          <a:xfrm>
            <a:off x="3201518" y="2647497"/>
            <a:ext cx="5215316" cy="3827618"/>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next for the Kurds?</a:t>
            </a:r>
          </a:p>
        </p:txBody>
      </p:sp>
      <p:sp>
        <p:nvSpPr>
          <p:cNvPr id="3" name="Content Placeholder 2"/>
          <p:cNvSpPr>
            <a:spLocks noGrp="1"/>
          </p:cNvSpPr>
          <p:nvPr>
            <p:ph idx="1"/>
          </p:nvPr>
        </p:nvSpPr>
        <p:spPr/>
        <p:txBody>
          <a:bodyPr/>
          <a:lstStyle/>
          <a:p>
            <a:r>
              <a:rPr lang="en-US" dirty="0">
                <a:hlinkClick r:id="rId2"/>
              </a:rPr>
              <a:t>https://www.youtube.com/watch?v=</a:t>
            </a:r>
            <a:r>
              <a:rPr lang="en-US">
                <a:hlinkClick r:id="rId2"/>
              </a:rPr>
              <a:t>xGiWNAm7ryA</a:t>
            </a:r>
            <a:endParaRPr lang="en-US"/>
          </a:p>
          <a:p>
            <a:endParaRPr lang="en-US"/>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520E9-9BA1-4197-8683-A0070C80E701}"/>
              </a:ext>
            </a:extLst>
          </p:cNvPr>
          <p:cNvSpPr>
            <a:spLocks noGrp="1"/>
          </p:cNvSpPr>
          <p:nvPr>
            <p:ph type="ctrTitle"/>
          </p:nvPr>
        </p:nvSpPr>
        <p:spPr>
          <a:xfrm>
            <a:off x="42203" y="3857988"/>
            <a:ext cx="9101797" cy="1244363"/>
          </a:xfrm>
        </p:spPr>
        <p:txBody>
          <a:bodyPr/>
          <a:lstStyle/>
          <a:p>
            <a:r>
              <a:rPr lang="en-US" dirty="0"/>
              <a:t>AIM: What gives states power?</a:t>
            </a:r>
          </a:p>
        </p:txBody>
      </p:sp>
      <p:sp>
        <p:nvSpPr>
          <p:cNvPr id="3" name="Subtitle 2">
            <a:extLst>
              <a:ext uri="{FF2B5EF4-FFF2-40B4-BE49-F238E27FC236}">
                <a16:creationId xmlns:a16="http://schemas.microsoft.com/office/drawing/2014/main" id="{C70DC502-B84F-4BC2-8BA8-5FC430CCDECA}"/>
              </a:ext>
            </a:extLst>
          </p:cNvPr>
          <p:cNvSpPr>
            <a:spLocks noGrp="1"/>
          </p:cNvSpPr>
          <p:nvPr>
            <p:ph type="subTitle" idx="1"/>
          </p:nvPr>
        </p:nvSpPr>
        <p:spPr>
          <a:xfrm>
            <a:off x="404446" y="4660550"/>
            <a:ext cx="8077200" cy="1994447"/>
          </a:xfrm>
        </p:spPr>
        <p:txBody>
          <a:bodyPr>
            <a:normAutofit/>
          </a:bodyPr>
          <a:lstStyle/>
          <a:p>
            <a:pPr lvl="0"/>
            <a:r>
              <a:rPr lang="en-US" dirty="0"/>
              <a:t>DO NOW: </a:t>
            </a:r>
          </a:p>
          <a:p>
            <a:pPr lvl="0"/>
            <a:endParaRPr lang="en-US" dirty="0"/>
          </a:p>
          <a:p>
            <a:pPr lvl="0"/>
            <a:r>
              <a:rPr lang="en-US" dirty="0">
                <a:solidFill>
                  <a:schemeClr val="accent6">
                    <a:lumMod val="75000"/>
                  </a:schemeClr>
                </a:solidFill>
              </a:rPr>
              <a:t>What makes a state (aka country) powerful?</a:t>
            </a:r>
          </a:p>
          <a:p>
            <a:r>
              <a:rPr lang="en-US" dirty="0">
                <a:solidFill>
                  <a:schemeClr val="accent6">
                    <a:lumMod val="75000"/>
                  </a:schemeClr>
                </a:solidFill>
              </a:rPr>
              <a:t> </a:t>
            </a:r>
          </a:p>
          <a:p>
            <a:pPr lvl="0"/>
            <a:r>
              <a:rPr lang="en-US" dirty="0">
                <a:solidFill>
                  <a:schemeClr val="accent6">
                    <a:lumMod val="75000"/>
                  </a:schemeClr>
                </a:solidFill>
              </a:rPr>
              <a:t>Has our answer to the above question changed over time?</a:t>
            </a:r>
          </a:p>
          <a:p>
            <a:endParaRPr lang="en-US" dirty="0"/>
          </a:p>
        </p:txBody>
      </p:sp>
      <p:pic>
        <p:nvPicPr>
          <p:cNvPr id="4" name="Picture 3">
            <a:extLst>
              <a:ext uri="{FF2B5EF4-FFF2-40B4-BE49-F238E27FC236}">
                <a16:creationId xmlns:a16="http://schemas.microsoft.com/office/drawing/2014/main" id="{FF3ADD91-5618-4C9F-AB6B-368D5815002F}"/>
              </a:ext>
            </a:extLst>
          </p:cNvPr>
          <p:cNvPicPr>
            <a:picLocks noChangeAspect="1"/>
          </p:cNvPicPr>
          <p:nvPr/>
        </p:nvPicPr>
        <p:blipFill>
          <a:blip r:embed="rId2"/>
          <a:stretch>
            <a:fillRect/>
          </a:stretch>
        </p:blipFill>
        <p:spPr>
          <a:xfrm>
            <a:off x="1325598" y="206167"/>
            <a:ext cx="6492803" cy="3651821"/>
          </a:xfrm>
          <a:prstGeom prst="rect">
            <a:avLst/>
          </a:prstGeom>
        </p:spPr>
      </p:pic>
    </p:spTree>
    <p:extLst>
      <p:ext uri="{BB962C8B-B14F-4D97-AF65-F5344CB8AC3E}">
        <p14:creationId xmlns:p14="http://schemas.microsoft.com/office/powerpoint/2010/main" val="3181139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1CFEB2-43FE-46AD-8E22-58CDC1AD431F}"/>
              </a:ext>
            </a:extLst>
          </p:cNvPr>
          <p:cNvSpPr>
            <a:spLocks noGrp="1"/>
          </p:cNvSpPr>
          <p:nvPr>
            <p:ph type="title"/>
          </p:nvPr>
        </p:nvSpPr>
        <p:spPr>
          <a:xfrm>
            <a:off x="0" y="118872"/>
            <a:ext cx="9242474" cy="1636776"/>
          </a:xfrm>
        </p:spPr>
        <p:txBody>
          <a:bodyPr/>
          <a:lstStyle/>
          <a:p>
            <a:r>
              <a:rPr lang="en-US" dirty="0"/>
              <a:t>Development of State Concept </a:t>
            </a:r>
          </a:p>
        </p:txBody>
      </p:sp>
      <p:sp>
        <p:nvSpPr>
          <p:cNvPr id="5" name="Text Placeholder 4">
            <a:extLst>
              <a:ext uri="{FF2B5EF4-FFF2-40B4-BE49-F238E27FC236}">
                <a16:creationId xmlns:a16="http://schemas.microsoft.com/office/drawing/2014/main" id="{2780B76F-F2D8-456F-8C4D-DFF170A5A33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61436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F28BA-BE3C-4697-9BD4-33AC07077287}"/>
              </a:ext>
            </a:extLst>
          </p:cNvPr>
          <p:cNvSpPr>
            <a:spLocks noGrp="1"/>
          </p:cNvSpPr>
          <p:nvPr>
            <p:ph type="title"/>
          </p:nvPr>
        </p:nvSpPr>
        <p:spPr/>
        <p:txBody>
          <a:bodyPr/>
          <a:lstStyle/>
          <a:p>
            <a:r>
              <a:rPr lang="en-US" dirty="0"/>
              <a:t>DEVELOPMENT OF STATE</a:t>
            </a:r>
          </a:p>
        </p:txBody>
      </p:sp>
      <p:graphicFrame>
        <p:nvGraphicFramePr>
          <p:cNvPr id="4" name="Content Placeholder 3">
            <a:extLst>
              <a:ext uri="{FF2B5EF4-FFF2-40B4-BE49-F238E27FC236}">
                <a16:creationId xmlns:a16="http://schemas.microsoft.com/office/drawing/2014/main" id="{FE5AB82D-A604-48B9-B2D0-EECBF6700092}"/>
              </a:ext>
            </a:extLst>
          </p:cNvPr>
          <p:cNvGraphicFramePr>
            <a:graphicFrameLocks noGrp="1"/>
          </p:cNvGraphicFramePr>
          <p:nvPr>
            <p:ph idx="1"/>
            <p:extLst>
              <p:ext uri="{D42A27DB-BD31-4B8C-83A1-F6EECF244321}">
                <p14:modId xmlns:p14="http://schemas.microsoft.com/office/powerpoint/2010/main" val="321155180"/>
              </p:ext>
            </p:extLst>
          </p:nvPr>
        </p:nvGraphicFramePr>
        <p:xfrm>
          <a:off x="0" y="1640114"/>
          <a:ext cx="9144000" cy="5062439"/>
        </p:xfrm>
        <a:graphic>
          <a:graphicData uri="http://schemas.openxmlformats.org/drawingml/2006/table">
            <a:tbl>
              <a:tblPr firstRow="1" firstCol="1" bandRow="1" bandCol="1">
                <a:tableStyleId>{5C22544A-7EE6-4342-B048-85BDC9FD1C3A}</a:tableStyleId>
              </a:tblPr>
              <a:tblGrid>
                <a:gridCol w="1714500">
                  <a:extLst>
                    <a:ext uri="{9D8B030D-6E8A-4147-A177-3AD203B41FA5}">
                      <a16:colId xmlns:a16="http://schemas.microsoft.com/office/drawing/2014/main" val="996095915"/>
                    </a:ext>
                  </a:extLst>
                </a:gridCol>
                <a:gridCol w="2378529">
                  <a:extLst>
                    <a:ext uri="{9D8B030D-6E8A-4147-A177-3AD203B41FA5}">
                      <a16:colId xmlns:a16="http://schemas.microsoft.com/office/drawing/2014/main" val="888841358"/>
                    </a:ext>
                  </a:extLst>
                </a:gridCol>
                <a:gridCol w="2855208">
                  <a:extLst>
                    <a:ext uri="{9D8B030D-6E8A-4147-A177-3AD203B41FA5}">
                      <a16:colId xmlns:a16="http://schemas.microsoft.com/office/drawing/2014/main" val="3111580465"/>
                    </a:ext>
                  </a:extLst>
                </a:gridCol>
                <a:gridCol w="2195763">
                  <a:extLst>
                    <a:ext uri="{9D8B030D-6E8A-4147-A177-3AD203B41FA5}">
                      <a16:colId xmlns:a16="http://schemas.microsoft.com/office/drawing/2014/main" val="2299149"/>
                    </a:ext>
                  </a:extLst>
                </a:gridCol>
              </a:tblGrid>
              <a:tr h="266444">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Definition</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a:effectLst/>
                        </a:rPr>
                        <a:t>Description &amp; Details</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a:effectLst/>
                        </a:rPr>
                        <a:t>Example</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8548662"/>
                  </a:ext>
                </a:extLst>
              </a:tr>
              <a:tr h="1598665">
                <a:tc>
                  <a:txBody>
                    <a:bodyPr/>
                    <a:lstStyle/>
                    <a:p>
                      <a:pPr marL="0" marR="0" algn="ctr">
                        <a:spcBef>
                          <a:spcPts val="0"/>
                        </a:spcBef>
                        <a:spcAft>
                          <a:spcPts val="0"/>
                        </a:spcAft>
                      </a:pPr>
                      <a:r>
                        <a:rPr lang="en-US" sz="1800">
                          <a:effectLst/>
                        </a:rPr>
                        <a:t>City-state</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0630841"/>
                  </a:ext>
                </a:extLst>
              </a:tr>
              <a:tr h="1598665">
                <a:tc>
                  <a:txBody>
                    <a:bodyPr/>
                    <a:lstStyle/>
                    <a:p>
                      <a:pPr marL="0" marR="0" algn="ctr">
                        <a:spcBef>
                          <a:spcPts val="0"/>
                        </a:spcBef>
                        <a:spcAft>
                          <a:spcPts val="0"/>
                        </a:spcAft>
                      </a:pPr>
                      <a:r>
                        <a:rPr lang="en-US" sz="1800">
                          <a:effectLst/>
                        </a:rPr>
                        <a:t>Colony</a:t>
                      </a:r>
                      <a:endParaRPr lang="en-US" sz="1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200" dirty="0">
                          <a:effectLst/>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43826188"/>
                  </a:ext>
                </a:extLst>
              </a:tr>
              <a:tr h="1598665">
                <a:tc>
                  <a:txBody>
                    <a:bodyPr/>
                    <a:lstStyle/>
                    <a:p>
                      <a:pPr marL="0" marR="0" algn="ctr">
                        <a:spcBef>
                          <a:spcPts val="0"/>
                        </a:spcBef>
                        <a:spcAft>
                          <a:spcPts val="0"/>
                        </a:spcAft>
                      </a:pPr>
                      <a:r>
                        <a:rPr lang="en-US" sz="1800" dirty="0">
                          <a:effectLst/>
                        </a:rPr>
                        <a:t>Imperialism</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200" dirty="0">
                          <a:effectLst/>
                        </a:rPr>
                        <a:t> </a:t>
                      </a:r>
                      <a:endParaRPr lang="en-US"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16925310"/>
                  </a:ext>
                </a:extLst>
              </a:tr>
            </a:tbl>
          </a:graphicData>
        </a:graphic>
      </p:graphicFrame>
    </p:spTree>
    <p:extLst>
      <p:ext uri="{BB962C8B-B14F-4D97-AF65-F5344CB8AC3E}">
        <p14:creationId xmlns:p14="http://schemas.microsoft.com/office/powerpoint/2010/main" val="2363923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Political Administration </a:t>
            </a:r>
          </a:p>
        </p:txBody>
      </p:sp>
      <p:sp>
        <p:nvSpPr>
          <p:cNvPr id="3" name="Content Placeholder 2"/>
          <p:cNvSpPr>
            <a:spLocks noGrp="1"/>
          </p:cNvSpPr>
          <p:nvPr>
            <p:ph idx="1"/>
          </p:nvPr>
        </p:nvSpPr>
        <p:spPr/>
        <p:txBody>
          <a:bodyPr>
            <a:normAutofit/>
          </a:bodyPr>
          <a:lstStyle/>
          <a:p>
            <a:r>
              <a:rPr lang="en-US" sz="3600" dirty="0"/>
              <a:t>The branch of geography that deals with boundaries, divisions, and </a:t>
            </a:r>
            <a:r>
              <a:rPr lang="en-US" sz="3600" dirty="0">
                <a:solidFill>
                  <a:srgbClr val="BC300A"/>
                </a:solidFill>
              </a:rPr>
              <a:t>possessions</a:t>
            </a:r>
            <a:r>
              <a:rPr lang="en-US" sz="3600" dirty="0"/>
              <a:t> of countries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540885"/>
            <a:ext cx="9144000" cy="5337401"/>
          </a:xfrm>
        </p:spPr>
        <p:txBody>
          <a:bodyPr>
            <a:normAutofit/>
          </a:bodyPr>
          <a:lstStyle/>
          <a:p>
            <a:r>
              <a:rPr lang="en-US" b="1" dirty="0">
                <a:solidFill>
                  <a:schemeClr val="bg2">
                    <a:lumMod val="50000"/>
                  </a:schemeClr>
                </a:solidFill>
              </a:rPr>
              <a:t>Political Geographers </a:t>
            </a:r>
            <a:r>
              <a:rPr lang="en-US" dirty="0"/>
              <a:t>– study how people have organized Earth’s land surface into countries and alliances, reasons underlying the observed arrangements, and the conflicts that result for the organization </a:t>
            </a:r>
          </a:p>
          <a:p>
            <a:endParaRPr lang="en-US" dirty="0"/>
          </a:p>
          <a:p>
            <a:r>
              <a:rPr lang="en-US" b="1" dirty="0">
                <a:solidFill>
                  <a:schemeClr val="bg2">
                    <a:lumMod val="50000"/>
                  </a:schemeClr>
                </a:solidFill>
              </a:rPr>
              <a:t>Geopolitics: </a:t>
            </a:r>
            <a:r>
              <a:rPr lang="en-US" dirty="0"/>
              <a:t>The study of the interplay between international political relations and the territories in which they occur.</a:t>
            </a:r>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74194" y="1587333"/>
            <a:ext cx="8412606" cy="4813467"/>
          </a:xfrm>
        </p:spPr>
        <p:txBody>
          <a:bodyPr/>
          <a:lstStyle/>
          <a:p>
            <a:pPr marL="633222" indent="-514350"/>
            <a:r>
              <a:rPr lang="en-US" dirty="0"/>
              <a:t>Political power is expressed geographically as control over </a:t>
            </a:r>
            <a:r>
              <a:rPr lang="en-US" dirty="0">
                <a:solidFill>
                  <a:srgbClr val="FF0000"/>
                </a:solidFill>
              </a:rPr>
              <a:t>people</a:t>
            </a:r>
            <a:r>
              <a:rPr lang="en-US" dirty="0"/>
              <a:t>, </a:t>
            </a:r>
            <a:r>
              <a:rPr lang="en-US" dirty="0">
                <a:solidFill>
                  <a:srgbClr val="FF0000"/>
                </a:solidFill>
              </a:rPr>
              <a:t>land</a:t>
            </a:r>
            <a:r>
              <a:rPr lang="en-US" dirty="0"/>
              <a:t> and </a:t>
            </a:r>
            <a:r>
              <a:rPr lang="en-US" dirty="0">
                <a:solidFill>
                  <a:srgbClr val="FF0000"/>
                </a:solidFill>
              </a:rPr>
              <a:t>resources</a:t>
            </a:r>
            <a:r>
              <a:rPr lang="en-US" dirty="0"/>
              <a:t>. </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54453" y="250439"/>
            <a:ext cx="8229600" cy="5616986"/>
          </a:xfrm>
        </p:spPr>
        <p:txBody>
          <a:bodyPr/>
          <a:lstStyle/>
          <a:p>
            <a:r>
              <a:rPr lang="en-US" b="1" dirty="0"/>
              <a:t>Colonialism: </a:t>
            </a:r>
            <a:r>
              <a:rPr lang="en-US" dirty="0"/>
              <a:t>The practice of establishing political dominance over a people for </a:t>
            </a:r>
            <a:r>
              <a:rPr lang="en-US" dirty="0">
                <a:solidFill>
                  <a:srgbClr val="FF0000"/>
                </a:solidFill>
              </a:rPr>
              <a:t>economic, political, and territorial gain </a:t>
            </a:r>
          </a:p>
          <a:p>
            <a:endParaRPr lang="en-US" dirty="0"/>
          </a:p>
          <a:p>
            <a:pPr lvl="0"/>
            <a:r>
              <a:rPr lang="en-US" b="1" dirty="0"/>
              <a:t>Imperialism: </a:t>
            </a:r>
            <a:r>
              <a:rPr lang="en-US" dirty="0"/>
              <a:t>The practice of taking control of an area that is </a:t>
            </a:r>
            <a:r>
              <a:rPr lang="en-US" dirty="0">
                <a:solidFill>
                  <a:srgbClr val="FF0000"/>
                </a:solidFill>
              </a:rPr>
              <a:t>already politically organized</a:t>
            </a:r>
            <a:r>
              <a:rPr lang="en-US" dirty="0"/>
              <a:t>.</a:t>
            </a:r>
            <a:r>
              <a:rPr lang="en-US" b="1" dirty="0"/>
              <a:t> </a:t>
            </a:r>
            <a:endParaRPr lang="en-US" dirty="0"/>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e result for heartland theory"/>
          <p:cNvPicPr/>
          <p:nvPr/>
        </p:nvPicPr>
        <p:blipFill>
          <a:blip r:embed="rId2"/>
          <a:srcRect/>
          <a:stretch>
            <a:fillRect/>
          </a:stretch>
        </p:blipFill>
        <p:spPr bwMode="auto">
          <a:xfrm>
            <a:off x="0" y="0"/>
            <a:ext cx="9144000" cy="5706428"/>
          </a:xfrm>
          <a:prstGeom prst="rect">
            <a:avLst/>
          </a:prstGeom>
          <a:noFill/>
          <a:ln w="9525">
            <a:noFill/>
            <a:miter lim="800000"/>
            <a:headEnd/>
            <a:tailEnd/>
          </a:ln>
        </p:spPr>
      </p:pic>
      <p:sp>
        <p:nvSpPr>
          <p:cNvPr id="3" name="Title 2"/>
          <p:cNvSpPr>
            <a:spLocks noGrp="1"/>
          </p:cNvSpPr>
          <p:nvPr>
            <p:ph type="title"/>
          </p:nvPr>
        </p:nvSpPr>
        <p:spPr>
          <a:xfrm>
            <a:off x="740664" y="5221224"/>
            <a:ext cx="8013192" cy="1308075"/>
          </a:xfrm>
        </p:spPr>
        <p:txBody>
          <a:bodyPr/>
          <a:lstStyle/>
          <a:p>
            <a:r>
              <a:rPr lang="en-US" dirty="0"/>
              <a:t>THEORIES OF POWER</a:t>
            </a:r>
          </a:p>
        </p:txBody>
      </p:sp>
      <p:sp>
        <p:nvSpPr>
          <p:cNvPr id="4" name="Text Placeholder 3"/>
          <p:cNvSpPr>
            <a:spLocks noGrp="1"/>
          </p:cNvSpPr>
          <p:nvPr>
            <p:ph type="body" idx="1"/>
          </p:nvPr>
        </p:nvSpPr>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998280" y="-590394"/>
            <a:ext cx="13241590" cy="7448394"/>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894279" y="912310"/>
          <a:ext cx="7368856" cy="4574986"/>
        </p:xfrm>
        <a:graphic>
          <a:graphicData uri="http://schemas.openxmlformats.org/drawingml/2006/table">
            <a:tbl>
              <a:tblPr firstRow="1" bandRow="1">
                <a:tableStyleId>{5C22544A-7EE6-4342-B048-85BDC9FD1C3A}</a:tableStyleId>
              </a:tblPr>
              <a:tblGrid>
                <a:gridCol w="1287761">
                  <a:extLst>
                    <a:ext uri="{9D8B030D-6E8A-4147-A177-3AD203B41FA5}">
                      <a16:colId xmlns:a16="http://schemas.microsoft.com/office/drawing/2014/main" val="20000"/>
                    </a:ext>
                  </a:extLst>
                </a:gridCol>
                <a:gridCol w="6081095">
                  <a:extLst>
                    <a:ext uri="{9D8B030D-6E8A-4147-A177-3AD203B41FA5}">
                      <a16:colId xmlns:a16="http://schemas.microsoft.com/office/drawing/2014/main" val="20001"/>
                    </a:ext>
                  </a:extLst>
                </a:gridCol>
              </a:tblGrid>
              <a:tr h="590323">
                <a:tc gridSpan="2">
                  <a:txBody>
                    <a:bodyPr/>
                    <a:lstStyle/>
                    <a:p>
                      <a:pPr algn="ctr"/>
                      <a:r>
                        <a:rPr lang="en-US" sz="3200" dirty="0"/>
                        <a:t>ORGANIC</a:t>
                      </a:r>
                    </a:p>
                  </a:txBody>
                  <a:tcPr/>
                </a:tc>
                <a:tc hMerge="1">
                  <a:txBody>
                    <a:bodyPr/>
                    <a:lstStyle/>
                    <a:p>
                      <a:pPr algn="ctr"/>
                      <a:endParaRPr lang="en-US" sz="3200" dirty="0"/>
                    </a:p>
                  </a:txBody>
                  <a:tcPr/>
                </a:tc>
                <a:extLst>
                  <a:ext uri="{0D108BD9-81ED-4DB2-BD59-A6C34878D82A}">
                    <a16:rowId xmlns:a16="http://schemas.microsoft.com/office/drawing/2014/main" val="10000"/>
                  </a:ext>
                </a:extLst>
              </a:tr>
              <a:tr h="1328221">
                <a:tc>
                  <a:txBody>
                    <a:bodyPr/>
                    <a:lstStyle/>
                    <a:p>
                      <a:pPr marL="0" marR="0" algn="ctr">
                        <a:spcBef>
                          <a:spcPts val="600"/>
                        </a:spcBef>
                        <a:spcAft>
                          <a:spcPts val="0"/>
                        </a:spcAft>
                      </a:pPr>
                      <a:r>
                        <a:rPr lang="en-US" sz="1400">
                          <a:latin typeface="Arial"/>
                          <a:ea typeface="Nanum Brush Script"/>
                          <a:cs typeface="Times New Roman"/>
                        </a:rPr>
                        <a:t>Person</a:t>
                      </a:r>
                      <a:endParaRPr lang="en-US" sz="1600">
                        <a:latin typeface="Times New Roman"/>
                        <a:ea typeface="Calibri"/>
                        <a:cs typeface="Times New Roman"/>
                      </a:endParaRPr>
                    </a:p>
                  </a:txBody>
                  <a:tcPr marL="68580" marR="68580" marT="0" marB="0"/>
                </a:tc>
                <a:tc>
                  <a:txBody>
                    <a:bodyPr/>
                    <a:lstStyle/>
                    <a:p>
                      <a:endParaRPr lang="en-US"/>
                    </a:p>
                  </a:txBody>
                  <a:tcPr/>
                </a:tc>
                <a:extLst>
                  <a:ext uri="{0D108BD9-81ED-4DB2-BD59-A6C34878D82A}">
                    <a16:rowId xmlns:a16="http://schemas.microsoft.com/office/drawing/2014/main" val="10001"/>
                  </a:ext>
                </a:extLst>
              </a:tr>
              <a:tr h="1328221">
                <a:tc>
                  <a:txBody>
                    <a:bodyPr/>
                    <a:lstStyle/>
                    <a:p>
                      <a:pPr marL="0" marR="0" algn="ctr">
                        <a:spcBef>
                          <a:spcPts val="600"/>
                        </a:spcBef>
                        <a:spcAft>
                          <a:spcPts val="0"/>
                        </a:spcAft>
                      </a:pPr>
                      <a:r>
                        <a:rPr lang="en-US" sz="1400" dirty="0">
                          <a:latin typeface="Arial"/>
                          <a:ea typeface="Nanum Brush Script"/>
                          <a:cs typeface="Times New Roman"/>
                        </a:rPr>
                        <a:t>Main Idea</a:t>
                      </a:r>
                      <a:endParaRPr lang="en-US" sz="1600" dirty="0">
                        <a:latin typeface="Times New Roman"/>
                        <a:ea typeface="Calibri"/>
                        <a:cs typeface="Times New Roman"/>
                      </a:endParaRPr>
                    </a:p>
                  </a:txBody>
                  <a:tcPr marL="68580" marR="68580" marT="0" marB="0"/>
                </a:tc>
                <a:tc>
                  <a:txBody>
                    <a:bodyPr/>
                    <a:lstStyle/>
                    <a:p>
                      <a:endParaRPr lang="en-US"/>
                    </a:p>
                  </a:txBody>
                  <a:tcPr/>
                </a:tc>
                <a:extLst>
                  <a:ext uri="{0D108BD9-81ED-4DB2-BD59-A6C34878D82A}">
                    <a16:rowId xmlns:a16="http://schemas.microsoft.com/office/drawing/2014/main" val="10002"/>
                  </a:ext>
                </a:extLst>
              </a:tr>
              <a:tr h="1328221">
                <a:tc>
                  <a:txBody>
                    <a:bodyPr/>
                    <a:lstStyle/>
                    <a:p>
                      <a:pPr marL="0" marR="0" algn="ctr">
                        <a:spcBef>
                          <a:spcPts val="600"/>
                        </a:spcBef>
                        <a:spcAft>
                          <a:spcPts val="0"/>
                        </a:spcAft>
                      </a:pPr>
                      <a:r>
                        <a:rPr lang="en-US" sz="1400" dirty="0">
                          <a:latin typeface="Arial"/>
                          <a:ea typeface="Nanum Brush Script"/>
                          <a:cs typeface="Times New Roman"/>
                        </a:rPr>
                        <a:t>Example</a:t>
                      </a:r>
                      <a:endParaRPr lang="en-US" sz="1600" dirty="0">
                        <a:latin typeface="Times New Roman"/>
                        <a:ea typeface="Calibri"/>
                        <a:cs typeface="Times New Roman"/>
                      </a:endParaRPr>
                    </a:p>
                  </a:txBody>
                  <a:tcPr marL="68580" marR="68580" marT="0" marB="0"/>
                </a:tc>
                <a:tc>
                  <a:txBody>
                    <a:bodyPr/>
                    <a:lstStyle/>
                    <a:p>
                      <a:endParaRPr lang="en-US"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894279" y="912312"/>
          <a:ext cx="7386741" cy="5186112"/>
        </p:xfrm>
        <a:graphic>
          <a:graphicData uri="http://schemas.openxmlformats.org/drawingml/2006/table">
            <a:tbl>
              <a:tblPr firstRow="1" bandRow="1">
                <a:tableStyleId>{5C22544A-7EE6-4342-B048-85BDC9FD1C3A}</a:tableStyleId>
              </a:tblPr>
              <a:tblGrid>
                <a:gridCol w="3022662">
                  <a:extLst>
                    <a:ext uri="{9D8B030D-6E8A-4147-A177-3AD203B41FA5}">
                      <a16:colId xmlns:a16="http://schemas.microsoft.com/office/drawing/2014/main" val="20000"/>
                    </a:ext>
                  </a:extLst>
                </a:gridCol>
                <a:gridCol w="1609702">
                  <a:extLst>
                    <a:ext uri="{9D8B030D-6E8A-4147-A177-3AD203B41FA5}">
                      <a16:colId xmlns:a16="http://schemas.microsoft.com/office/drawing/2014/main" val="20001"/>
                    </a:ext>
                  </a:extLst>
                </a:gridCol>
                <a:gridCol w="2754377">
                  <a:extLst>
                    <a:ext uri="{9D8B030D-6E8A-4147-A177-3AD203B41FA5}">
                      <a16:colId xmlns:a16="http://schemas.microsoft.com/office/drawing/2014/main" val="20002"/>
                    </a:ext>
                  </a:extLst>
                </a:gridCol>
              </a:tblGrid>
              <a:tr h="581376">
                <a:tc>
                  <a:txBody>
                    <a:bodyPr/>
                    <a:lstStyle/>
                    <a:p>
                      <a:pPr algn="ctr"/>
                      <a:r>
                        <a:rPr lang="en-US" sz="3200" dirty="0"/>
                        <a:t>HEARTLAND</a:t>
                      </a:r>
                    </a:p>
                  </a:txBody>
                  <a:tcPr/>
                </a:tc>
                <a:tc>
                  <a:txBody>
                    <a:bodyPr/>
                    <a:lstStyle/>
                    <a:p>
                      <a:pPr algn="ctr"/>
                      <a:endParaRPr lang="en-US" sz="3200" dirty="0"/>
                    </a:p>
                  </a:txBody>
                  <a:tcPr/>
                </a:tc>
                <a:tc>
                  <a:txBody>
                    <a:bodyPr/>
                    <a:lstStyle/>
                    <a:p>
                      <a:pPr algn="ctr"/>
                      <a:r>
                        <a:rPr lang="en-US" sz="3200" dirty="0"/>
                        <a:t>RIMLAND</a:t>
                      </a:r>
                    </a:p>
                  </a:txBody>
                  <a:tcPr/>
                </a:tc>
                <a:extLst>
                  <a:ext uri="{0D108BD9-81ED-4DB2-BD59-A6C34878D82A}">
                    <a16:rowId xmlns:a16="http://schemas.microsoft.com/office/drawing/2014/main" val="10000"/>
                  </a:ext>
                </a:extLst>
              </a:tr>
              <a:tr h="581376">
                <a:tc>
                  <a:txBody>
                    <a:bodyPr/>
                    <a:lstStyle/>
                    <a:p>
                      <a:endParaRPr lang="en-US" dirty="0"/>
                    </a:p>
                  </a:txBody>
                  <a:tcPr/>
                </a:tc>
                <a:tc>
                  <a:txBody>
                    <a:bodyPr/>
                    <a:lstStyle/>
                    <a:p>
                      <a:pPr marL="0" marR="0" algn="ctr">
                        <a:spcBef>
                          <a:spcPts val="600"/>
                        </a:spcBef>
                        <a:spcAft>
                          <a:spcPts val="0"/>
                        </a:spcAft>
                      </a:pPr>
                      <a:r>
                        <a:rPr lang="en-US" sz="1100">
                          <a:latin typeface="Arial"/>
                          <a:ea typeface="Nanum Brush Script"/>
                          <a:cs typeface="Times New Roman"/>
                        </a:rPr>
                        <a:t>Person</a:t>
                      </a:r>
                      <a:endParaRPr lang="en-US" sz="1200">
                        <a:latin typeface="Times New Roman"/>
                        <a:ea typeface="Calibri"/>
                        <a:cs typeface="Times New Roman"/>
                      </a:endParaRPr>
                    </a:p>
                  </a:txBody>
                  <a:tcPr marL="68580" marR="68580" marT="0" marB="0"/>
                </a:tc>
                <a:tc>
                  <a:txBody>
                    <a:bodyPr/>
                    <a:lstStyle/>
                    <a:p>
                      <a:endParaRPr lang="en-US"/>
                    </a:p>
                  </a:txBody>
                  <a:tcPr/>
                </a:tc>
                <a:extLst>
                  <a:ext uri="{0D108BD9-81ED-4DB2-BD59-A6C34878D82A}">
                    <a16:rowId xmlns:a16="http://schemas.microsoft.com/office/drawing/2014/main" val="10001"/>
                  </a:ext>
                </a:extLst>
              </a:tr>
              <a:tr h="581376">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pPr marL="0" marR="0" algn="ctr">
                        <a:spcBef>
                          <a:spcPts val="600"/>
                        </a:spcBef>
                        <a:spcAft>
                          <a:spcPts val="0"/>
                        </a:spcAft>
                      </a:pPr>
                      <a:r>
                        <a:rPr lang="en-US" sz="1100" dirty="0">
                          <a:latin typeface="Arial"/>
                          <a:ea typeface="Nanum Brush Script"/>
                          <a:cs typeface="Times New Roman"/>
                        </a:rPr>
                        <a:t>Main Idea/AREA</a:t>
                      </a:r>
                      <a:endParaRPr lang="en-US" sz="1200" dirty="0">
                        <a:latin typeface="Times New Roman"/>
                        <a:ea typeface="Calibri"/>
                        <a:cs typeface="Times New Roman"/>
                      </a:endParaRPr>
                    </a:p>
                  </a:txBody>
                  <a:tcPr marL="68580" marR="68580" marT="0" marB="0"/>
                </a:tc>
                <a:tc>
                  <a:txBody>
                    <a:bodyPr/>
                    <a:lstStyle/>
                    <a:p>
                      <a:endParaRPr lang="en-US"/>
                    </a:p>
                  </a:txBody>
                  <a:tcPr/>
                </a:tc>
                <a:extLst>
                  <a:ext uri="{0D108BD9-81ED-4DB2-BD59-A6C34878D82A}">
                    <a16:rowId xmlns:a16="http://schemas.microsoft.com/office/drawing/2014/main" val="10002"/>
                  </a:ext>
                </a:extLst>
              </a:tr>
              <a:tr h="581376">
                <a:tc>
                  <a:txBody>
                    <a:bodyPr/>
                    <a:lstStyle/>
                    <a:p>
                      <a:endParaRPr lang="en-US" dirty="0"/>
                    </a:p>
                    <a:p>
                      <a:endParaRPr lang="en-US" dirty="0"/>
                    </a:p>
                    <a:p>
                      <a:endParaRPr lang="en-US" dirty="0"/>
                    </a:p>
                    <a:p>
                      <a:endParaRPr lang="en-US" dirty="0"/>
                    </a:p>
                  </a:txBody>
                  <a:tcPr/>
                </a:tc>
                <a:tc>
                  <a:txBody>
                    <a:bodyPr/>
                    <a:lstStyle/>
                    <a:p>
                      <a:pPr marL="0" marR="0" algn="ctr">
                        <a:spcBef>
                          <a:spcPts val="600"/>
                        </a:spcBef>
                        <a:spcAft>
                          <a:spcPts val="0"/>
                        </a:spcAft>
                      </a:pPr>
                      <a:r>
                        <a:rPr lang="en-US" sz="1100" dirty="0">
                          <a:latin typeface="Arial"/>
                          <a:ea typeface="Nanum Brush Script"/>
                          <a:cs typeface="Times New Roman"/>
                        </a:rPr>
                        <a:t>Influence</a:t>
                      </a:r>
                      <a:endParaRPr lang="en-US" sz="1200" dirty="0">
                        <a:latin typeface="Times New Roman"/>
                        <a:ea typeface="Calibri"/>
                        <a:cs typeface="Times New Roman"/>
                      </a:endParaRPr>
                    </a:p>
                  </a:txBody>
                  <a:tcPr marL="68580" marR="68580" marT="0" marB="0"/>
                </a:tc>
                <a:tc>
                  <a:txBody>
                    <a:bodyPr/>
                    <a:lstStyle/>
                    <a:p>
                      <a:endParaRPr lang="en-US"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ORGANIC THEORY</a:t>
            </a:r>
          </a:p>
        </p:txBody>
      </p:sp>
      <p:sp>
        <p:nvSpPr>
          <p:cNvPr id="3" name="Content Placeholder 2"/>
          <p:cNvSpPr>
            <a:spLocks noGrp="1"/>
          </p:cNvSpPr>
          <p:nvPr>
            <p:ph idx="1"/>
          </p:nvPr>
        </p:nvSpPr>
        <p:spPr/>
        <p:txBody>
          <a:bodyPr/>
          <a:lstStyle/>
          <a:p>
            <a:r>
              <a:rPr lang="en-US" dirty="0">
                <a:hlinkClick r:id="rId2"/>
              </a:rPr>
              <a:t>https://www.youtube.com/watch?v=wD32aMptBIo</a:t>
            </a:r>
            <a:endParaRPr lang="en-US" dirty="0"/>
          </a:p>
          <a:p>
            <a:pPr>
              <a:buNone/>
            </a:pPr>
            <a:r>
              <a:rPr lang="en-US" dirty="0"/>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https://www.bbc.com/ideas/videos/the-heartland-theory---part-two/p071z6h1</a:t>
            </a:r>
            <a:endParaRPr lang="en-US" dirty="0"/>
          </a:p>
          <a:p>
            <a:r>
              <a:rPr lang="en-US" dirty="0"/>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F1C201-3AA9-486F-9C58-72CD618CBD9C}"/>
              </a:ext>
            </a:extLst>
          </p:cNvPr>
          <p:cNvPicPr>
            <a:picLocks noChangeAspect="1"/>
          </p:cNvPicPr>
          <p:nvPr/>
        </p:nvPicPr>
        <p:blipFill>
          <a:blip r:embed="rId2"/>
          <a:stretch>
            <a:fillRect/>
          </a:stretch>
        </p:blipFill>
        <p:spPr>
          <a:xfrm>
            <a:off x="0" y="1201089"/>
            <a:ext cx="9144000" cy="4455821"/>
          </a:xfrm>
          <a:prstGeom prst="rect">
            <a:avLst/>
          </a:prstGeom>
        </p:spPr>
      </p:pic>
    </p:spTree>
    <p:extLst>
      <p:ext uri="{BB962C8B-B14F-4D97-AF65-F5344CB8AC3E}">
        <p14:creationId xmlns:p14="http://schemas.microsoft.com/office/powerpoint/2010/main" val="33266751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SHATTERBELT THEORY</a:t>
            </a:r>
          </a:p>
        </p:txBody>
      </p:sp>
      <p:sp>
        <p:nvSpPr>
          <p:cNvPr id="3" name="Content Placeholder 2"/>
          <p:cNvSpPr>
            <a:spLocks noGrp="1"/>
          </p:cNvSpPr>
          <p:nvPr>
            <p:ph idx="1"/>
          </p:nvPr>
        </p:nvSpPr>
        <p:spPr>
          <a:xfrm>
            <a:off x="0" y="1775191"/>
            <a:ext cx="8686800" cy="4625609"/>
          </a:xfrm>
        </p:spPr>
        <p:txBody>
          <a:bodyPr/>
          <a:lstStyle/>
          <a:p>
            <a:r>
              <a:rPr lang="en-US" sz="3600" b="1" u="sng" dirty="0" err="1"/>
              <a:t>Shatterbelts</a:t>
            </a:r>
            <a:r>
              <a:rPr lang="en-US" sz="3600" b="1" u="sng" dirty="0"/>
              <a:t>:</a:t>
            </a:r>
            <a:r>
              <a:rPr lang="en-US" sz="3600" b="1" dirty="0"/>
              <a:t> </a:t>
            </a:r>
            <a:r>
              <a:rPr lang="en-US" sz="3600" dirty="0"/>
              <a:t>a region caught between stronger colliding forces, under persistent stress, and often fragmented by </a:t>
            </a:r>
            <a:r>
              <a:rPr lang="en-US" sz="3600" dirty="0">
                <a:solidFill>
                  <a:srgbClr val="FF0000"/>
                </a:solidFill>
              </a:rPr>
              <a:t>aggressive rivals. </a:t>
            </a:r>
          </a:p>
          <a:p>
            <a:endParaRPr lang="en-US" dirty="0">
              <a:solidFill>
                <a:srgbClr val="FF0000"/>
              </a:solidFill>
            </a:endParaRPr>
          </a:p>
          <a:p>
            <a:pPr lvl="0"/>
            <a:r>
              <a:rPr lang="en-US" dirty="0"/>
              <a:t>Multiple countries caught up in a conflict over the territory </a:t>
            </a:r>
          </a:p>
          <a:p>
            <a:endParaRPr lang="en-US" dirty="0">
              <a:solidFill>
                <a:srgbClr val="FF0000"/>
              </a:solidFill>
            </a:endParaRP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034723"/>
          </a:xfrm>
        </p:spPr>
        <p:style>
          <a:lnRef idx="1">
            <a:schemeClr val="accent2"/>
          </a:lnRef>
          <a:fillRef idx="3">
            <a:schemeClr val="accent2"/>
          </a:fillRef>
          <a:effectRef idx="2">
            <a:schemeClr val="accent2"/>
          </a:effectRef>
          <a:fontRef idx="minor">
            <a:schemeClr val="lt1"/>
          </a:fontRef>
        </p:style>
        <p:txBody>
          <a:bodyPr/>
          <a:lstStyle/>
          <a:p>
            <a:pPr algn="ctr"/>
            <a:r>
              <a:rPr lang="en-US" dirty="0"/>
              <a:t>STATES</a:t>
            </a:r>
          </a:p>
        </p:txBody>
      </p:sp>
      <p:sp>
        <p:nvSpPr>
          <p:cNvPr id="3" name="Content Placeholder 2"/>
          <p:cNvSpPr>
            <a:spLocks noGrp="1"/>
          </p:cNvSpPr>
          <p:nvPr>
            <p:ph idx="1"/>
          </p:nvPr>
        </p:nvSpPr>
        <p:spPr>
          <a:xfrm>
            <a:off x="174171" y="1567543"/>
            <a:ext cx="8694058" cy="5290457"/>
          </a:xfrm>
        </p:spPr>
        <p:txBody>
          <a:bodyPr/>
          <a:lstStyle/>
          <a:p>
            <a:r>
              <a:rPr lang="en-US" dirty="0"/>
              <a:t>an area organized into a political unit and ruled by an </a:t>
            </a:r>
            <a:r>
              <a:rPr lang="en-US" dirty="0">
                <a:highlight>
                  <a:srgbClr val="FFFF00"/>
                </a:highlight>
              </a:rPr>
              <a:t>established government </a:t>
            </a:r>
            <a:r>
              <a:rPr lang="en-US" dirty="0"/>
              <a:t>that has control over its internal and foreign affairs </a:t>
            </a:r>
          </a:p>
          <a:p>
            <a:r>
              <a:rPr lang="en-US" dirty="0"/>
              <a:t>occupies a </a:t>
            </a:r>
            <a:r>
              <a:rPr lang="en-US" dirty="0">
                <a:highlight>
                  <a:srgbClr val="FFFF00"/>
                </a:highlight>
              </a:rPr>
              <a:t>defined territory </a:t>
            </a:r>
            <a:r>
              <a:rPr lang="en-US" dirty="0"/>
              <a:t>on Earth and contains a permanent population </a:t>
            </a:r>
          </a:p>
          <a:p>
            <a:r>
              <a:rPr lang="en-US" dirty="0"/>
              <a:t>Aka</a:t>
            </a:r>
            <a:r>
              <a:rPr lang="en-US" i="1" dirty="0"/>
              <a:t> </a:t>
            </a:r>
            <a:r>
              <a:rPr lang="en-US" i="1" dirty="0">
                <a:highlight>
                  <a:srgbClr val="FFFF00"/>
                </a:highlight>
              </a:rPr>
              <a:t>Country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SHATTERBELT THEORY</a:t>
            </a:r>
          </a:p>
        </p:txBody>
      </p:sp>
      <p:sp>
        <p:nvSpPr>
          <p:cNvPr id="3" name="Content Placeholder 2"/>
          <p:cNvSpPr>
            <a:spLocks noGrp="1"/>
          </p:cNvSpPr>
          <p:nvPr>
            <p:ph idx="1"/>
          </p:nvPr>
        </p:nvSpPr>
        <p:spPr>
          <a:xfrm>
            <a:off x="0" y="1408176"/>
            <a:ext cx="8686800" cy="4625609"/>
          </a:xfrm>
        </p:spPr>
        <p:txBody>
          <a:bodyPr/>
          <a:lstStyle/>
          <a:p>
            <a:r>
              <a:rPr lang="en-US" dirty="0"/>
              <a:t>Examples: </a:t>
            </a:r>
          </a:p>
          <a:p>
            <a:r>
              <a:rPr lang="en-US" dirty="0">
                <a:solidFill>
                  <a:srgbClr val="FF0000"/>
                </a:solidFill>
              </a:rPr>
              <a:t>Eastern Europe, Vietnam during Cold War</a:t>
            </a:r>
          </a:p>
          <a:p>
            <a:r>
              <a:rPr lang="en-US" dirty="0">
                <a:solidFill>
                  <a:srgbClr val="FF0000"/>
                </a:solidFill>
              </a:rPr>
              <a:t>India and Pakistan over Kashmir</a:t>
            </a:r>
          </a:p>
          <a:p>
            <a:endParaRPr lang="en-US" dirty="0">
              <a:solidFill>
                <a:srgbClr val="FF0000"/>
              </a:solidFill>
            </a:endParaRPr>
          </a:p>
          <a:p>
            <a:endParaRPr lang="en-US" dirty="0"/>
          </a:p>
        </p:txBody>
      </p:sp>
      <p:pic>
        <p:nvPicPr>
          <p:cNvPr id="4" name="Picture 3"/>
          <p:cNvPicPr>
            <a:picLocks noChangeAspect="1"/>
          </p:cNvPicPr>
          <p:nvPr/>
        </p:nvPicPr>
        <p:blipFill>
          <a:blip r:embed="rId2"/>
          <a:stretch>
            <a:fillRect/>
          </a:stretch>
        </p:blipFill>
        <p:spPr>
          <a:xfrm>
            <a:off x="1412960" y="2979037"/>
            <a:ext cx="6790308" cy="3878963"/>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SHATTERBELT THEORY</a:t>
            </a:r>
          </a:p>
        </p:txBody>
      </p:sp>
      <p:sp>
        <p:nvSpPr>
          <p:cNvPr id="3" name="Content Placeholder 2"/>
          <p:cNvSpPr>
            <a:spLocks noGrp="1"/>
          </p:cNvSpPr>
          <p:nvPr>
            <p:ph idx="1"/>
          </p:nvPr>
        </p:nvSpPr>
        <p:spPr>
          <a:xfrm>
            <a:off x="0" y="1408176"/>
            <a:ext cx="4056462" cy="5449823"/>
          </a:xfrm>
        </p:spPr>
        <p:txBody>
          <a:bodyPr>
            <a:normAutofit/>
          </a:bodyPr>
          <a:lstStyle/>
          <a:p>
            <a:r>
              <a:rPr lang="en-US" sz="3600" dirty="0"/>
              <a:t>Cohen’s theory predicted that armed conflicts after 1950 would likely occur in areas within the </a:t>
            </a:r>
            <a:r>
              <a:rPr lang="en-US" sz="3600" dirty="0">
                <a:solidFill>
                  <a:srgbClr val="FF0000"/>
                </a:solidFill>
              </a:rPr>
              <a:t>Inner Crescent </a:t>
            </a:r>
            <a:r>
              <a:rPr lang="en-US" sz="3600" dirty="0"/>
              <a:t>or </a:t>
            </a:r>
            <a:r>
              <a:rPr lang="en-US" sz="3600" dirty="0">
                <a:solidFill>
                  <a:srgbClr val="FF0000"/>
                </a:solidFill>
              </a:rPr>
              <a:t>Middle East </a:t>
            </a:r>
          </a:p>
        </p:txBody>
      </p:sp>
      <p:pic>
        <p:nvPicPr>
          <p:cNvPr id="5" name="Picture 4"/>
          <p:cNvPicPr>
            <a:picLocks noChangeAspect="1"/>
          </p:cNvPicPr>
          <p:nvPr/>
        </p:nvPicPr>
        <p:blipFill>
          <a:blip r:embed="rId2"/>
          <a:stretch>
            <a:fillRect/>
          </a:stretch>
        </p:blipFill>
        <p:spPr>
          <a:xfrm>
            <a:off x="4056462" y="1479340"/>
            <a:ext cx="5087538" cy="38156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661875"/>
            <a:ext cx="8799703" cy="5738926"/>
          </a:xfrm>
        </p:spPr>
        <p:txBody>
          <a:bodyPr>
            <a:normAutofit fontScale="92500" lnSpcReduction="10000"/>
          </a:bodyPr>
          <a:lstStyle/>
          <a:p>
            <a:r>
              <a:rPr lang="en-US" b="1" u="sng" dirty="0">
                <a:solidFill>
                  <a:srgbClr val="FF0000"/>
                </a:solidFill>
              </a:rPr>
              <a:t>Choke Points: </a:t>
            </a:r>
            <a:r>
              <a:rPr lang="en-US" dirty="0"/>
              <a:t>In military strategy, a </a:t>
            </a:r>
            <a:r>
              <a:rPr lang="en-US" b="1" u="sng" dirty="0"/>
              <a:t>choke point</a:t>
            </a:r>
            <a:r>
              <a:rPr lang="en-US" dirty="0"/>
              <a:t> is a geographical feature on land such as a valley, defile (narrow pass or gorge between mountains) or a bridge, or at sea such as a strait, which an armed force is </a:t>
            </a:r>
            <a:r>
              <a:rPr lang="en-US" i="1" dirty="0"/>
              <a:t>forced to pass</a:t>
            </a:r>
            <a:r>
              <a:rPr lang="en-US" dirty="0"/>
              <a:t>, sometimes on a substantially </a:t>
            </a:r>
            <a:r>
              <a:rPr lang="en-US" b="1" u="sng" dirty="0"/>
              <a:t>narrower front</a:t>
            </a:r>
            <a:r>
              <a:rPr lang="en-US" dirty="0"/>
              <a:t> and therefore greatly </a:t>
            </a:r>
            <a:r>
              <a:rPr lang="en-US" u="sng" dirty="0"/>
              <a:t>decreasing its combat power</a:t>
            </a:r>
            <a:r>
              <a:rPr lang="en-US" dirty="0"/>
              <a:t>, to reach its objective. </a:t>
            </a:r>
          </a:p>
          <a:p>
            <a:pPr lvl="0"/>
            <a:r>
              <a:rPr lang="en-US" dirty="0"/>
              <a:t>A choke point can allow a numerically inferior defending force to thwart a larger opponent if the attacker cannot bring superior numbers to bear.</a:t>
            </a:r>
          </a:p>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960" y="514350"/>
            <a:ext cx="8874040" cy="452576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9950" y="1022350"/>
            <a:ext cx="7404100" cy="48133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0" y="894425"/>
            <a:ext cx="9144000" cy="3992535"/>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hlinkClick r:id="rId2"/>
              </a:rPr>
              <a:t>https://www.brinknews.com/world-oil-trade-hinges-on-these-8-vulnerable-chokepoints/</a:t>
            </a:r>
            <a:endParaRPr lang="en-US" dirty="0"/>
          </a:p>
          <a:p>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2B1F-21EC-4A70-A99A-770C1DF8A25F}"/>
              </a:ext>
            </a:extLst>
          </p:cNvPr>
          <p:cNvSpPr>
            <a:spLocks noGrp="1"/>
          </p:cNvSpPr>
          <p:nvPr>
            <p:ph type="ctrTitle"/>
          </p:nvPr>
        </p:nvSpPr>
        <p:spPr>
          <a:xfrm>
            <a:off x="0" y="133677"/>
            <a:ext cx="9144000" cy="1673352"/>
          </a:xfrm>
        </p:spPr>
        <p:txBody>
          <a:bodyPr>
            <a:normAutofit fontScale="90000"/>
          </a:bodyPr>
          <a:lstStyle/>
          <a:p>
            <a:r>
              <a:rPr lang="en-US" dirty="0"/>
              <a:t>AIM: WHAT FACTORS INFLUENCE THE VIABILITY OF A STATE?</a:t>
            </a:r>
          </a:p>
        </p:txBody>
      </p:sp>
      <p:sp>
        <p:nvSpPr>
          <p:cNvPr id="3" name="Subtitle 2">
            <a:extLst>
              <a:ext uri="{FF2B5EF4-FFF2-40B4-BE49-F238E27FC236}">
                <a16:creationId xmlns:a16="http://schemas.microsoft.com/office/drawing/2014/main" id="{BE15BA83-3603-46ED-AC5E-7CE7D3E54FD1}"/>
              </a:ext>
            </a:extLst>
          </p:cNvPr>
          <p:cNvSpPr>
            <a:spLocks noGrp="1"/>
          </p:cNvSpPr>
          <p:nvPr>
            <p:ph type="subTitle" idx="1"/>
          </p:nvPr>
        </p:nvSpPr>
        <p:spPr>
          <a:xfrm>
            <a:off x="190500" y="1502229"/>
            <a:ext cx="3521529" cy="3548743"/>
          </a:xfrm>
        </p:spPr>
        <p:txBody>
          <a:bodyPr anchor="t">
            <a:normAutofit/>
          </a:bodyPr>
          <a:lstStyle/>
          <a:p>
            <a:r>
              <a:rPr lang="en-US" sz="3200" dirty="0"/>
              <a:t>Do Now: Brainstorm factors that unite Americans as well as factors that divide Americas.</a:t>
            </a:r>
          </a:p>
        </p:txBody>
      </p:sp>
      <p:pic>
        <p:nvPicPr>
          <p:cNvPr id="5" name="Picture 4">
            <a:extLst>
              <a:ext uri="{FF2B5EF4-FFF2-40B4-BE49-F238E27FC236}">
                <a16:creationId xmlns:a16="http://schemas.microsoft.com/office/drawing/2014/main" id="{0C07F5BD-9416-4A57-B179-0433B9FB693D}"/>
              </a:ext>
            </a:extLst>
          </p:cNvPr>
          <p:cNvPicPr>
            <a:picLocks noChangeAspect="1"/>
          </p:cNvPicPr>
          <p:nvPr/>
        </p:nvPicPr>
        <p:blipFill>
          <a:blip r:embed="rId2"/>
          <a:stretch>
            <a:fillRect/>
          </a:stretch>
        </p:blipFill>
        <p:spPr>
          <a:xfrm>
            <a:off x="3902529" y="1502229"/>
            <a:ext cx="5050971" cy="5050971"/>
          </a:xfrm>
          <a:prstGeom prst="rect">
            <a:avLst/>
          </a:prstGeom>
        </p:spPr>
      </p:pic>
    </p:spTree>
    <p:extLst>
      <p:ext uri="{BB962C8B-B14F-4D97-AF65-F5344CB8AC3E}">
        <p14:creationId xmlns:p14="http://schemas.microsoft.com/office/powerpoint/2010/main" val="3366613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B45161-BD60-466D-820E-6A1489B3AC3A}"/>
              </a:ext>
            </a:extLst>
          </p:cNvPr>
          <p:cNvSpPr>
            <a:spLocks noGrp="1"/>
          </p:cNvSpPr>
          <p:nvPr>
            <p:ph type="title"/>
          </p:nvPr>
        </p:nvSpPr>
        <p:spPr>
          <a:xfrm>
            <a:off x="1" y="118872"/>
            <a:ext cx="9274628" cy="1114842"/>
          </a:xfrm>
        </p:spPr>
        <p:txBody>
          <a:bodyPr>
            <a:normAutofit/>
          </a:bodyPr>
          <a:lstStyle/>
          <a:p>
            <a:r>
              <a:rPr lang="en-US" sz="4400" dirty="0"/>
              <a:t>Centripetal vs. Centrifugal Forces </a:t>
            </a:r>
          </a:p>
        </p:txBody>
      </p:sp>
      <p:sp>
        <p:nvSpPr>
          <p:cNvPr id="5" name="Text Placeholder 4">
            <a:extLst>
              <a:ext uri="{FF2B5EF4-FFF2-40B4-BE49-F238E27FC236}">
                <a16:creationId xmlns:a16="http://schemas.microsoft.com/office/drawing/2014/main" id="{3CF4C345-5AE9-4502-8B6D-ADBDF9C8A89B}"/>
              </a:ext>
            </a:extLst>
          </p:cNvPr>
          <p:cNvSpPr>
            <a:spLocks noGrp="1"/>
          </p:cNvSpPr>
          <p:nvPr>
            <p:ph type="body" idx="1"/>
          </p:nvPr>
        </p:nvSpPr>
        <p:spPr>
          <a:xfrm>
            <a:off x="560832" y="1320800"/>
            <a:ext cx="8022336" cy="685800"/>
          </a:xfrm>
        </p:spPr>
        <p:txBody>
          <a:bodyPr>
            <a:normAutofit/>
          </a:bodyPr>
          <a:lstStyle/>
          <a:p>
            <a:pPr algn="ctr"/>
            <a:r>
              <a:rPr lang="en-US" sz="3200" dirty="0"/>
              <a:t>UNITING &amp; DIVIDING FACTORS </a:t>
            </a:r>
          </a:p>
        </p:txBody>
      </p:sp>
      <p:pic>
        <p:nvPicPr>
          <p:cNvPr id="6" name="Picture 5">
            <a:extLst>
              <a:ext uri="{FF2B5EF4-FFF2-40B4-BE49-F238E27FC236}">
                <a16:creationId xmlns:a16="http://schemas.microsoft.com/office/drawing/2014/main" id="{22544EC0-E8AA-44EB-B1C0-E543D0D32D31}"/>
              </a:ext>
            </a:extLst>
          </p:cNvPr>
          <p:cNvPicPr>
            <a:picLocks noChangeAspect="1"/>
          </p:cNvPicPr>
          <p:nvPr/>
        </p:nvPicPr>
        <p:blipFill>
          <a:blip r:embed="rId2"/>
          <a:stretch>
            <a:fillRect/>
          </a:stretch>
        </p:blipFill>
        <p:spPr>
          <a:xfrm>
            <a:off x="2475819" y="2006600"/>
            <a:ext cx="4192361" cy="4527750"/>
          </a:xfrm>
          <a:prstGeom prst="rect">
            <a:avLst/>
          </a:prstGeom>
        </p:spPr>
      </p:pic>
    </p:spTree>
    <p:extLst>
      <p:ext uri="{BB962C8B-B14F-4D97-AF65-F5344CB8AC3E}">
        <p14:creationId xmlns:p14="http://schemas.microsoft.com/office/powerpoint/2010/main" val="25659246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1F0A1F-E617-41A4-8C8F-E4F545DEE4AF}"/>
              </a:ext>
            </a:extLst>
          </p:cNvPr>
          <p:cNvSpPr>
            <a:spLocks noGrp="1"/>
          </p:cNvSpPr>
          <p:nvPr>
            <p:ph type="title"/>
          </p:nvPr>
        </p:nvSpPr>
        <p:spPr>
          <a:xfrm>
            <a:off x="348343" y="107696"/>
            <a:ext cx="8338457" cy="1252728"/>
          </a:xfrm>
        </p:spPr>
        <p:style>
          <a:lnRef idx="2">
            <a:schemeClr val="accent1"/>
          </a:lnRef>
          <a:fillRef idx="1">
            <a:schemeClr val="lt1"/>
          </a:fillRef>
          <a:effectRef idx="0">
            <a:schemeClr val="accent1"/>
          </a:effectRef>
          <a:fontRef idx="minor">
            <a:schemeClr val="dk1"/>
          </a:fontRef>
        </p:style>
        <p:txBody>
          <a:bodyPr/>
          <a:lstStyle/>
          <a:p>
            <a:pPr algn="ctr"/>
            <a:r>
              <a:rPr lang="en-US" dirty="0"/>
              <a:t>CENTRIPETAL</a:t>
            </a:r>
          </a:p>
        </p:txBody>
      </p:sp>
      <p:sp>
        <p:nvSpPr>
          <p:cNvPr id="8" name="Content Placeholder 7">
            <a:extLst>
              <a:ext uri="{FF2B5EF4-FFF2-40B4-BE49-F238E27FC236}">
                <a16:creationId xmlns:a16="http://schemas.microsoft.com/office/drawing/2014/main" id="{85ACE91F-9EDD-4449-9524-D46F68871AD3}"/>
              </a:ext>
            </a:extLst>
          </p:cNvPr>
          <p:cNvSpPr>
            <a:spLocks noGrp="1"/>
          </p:cNvSpPr>
          <p:nvPr>
            <p:ph idx="1"/>
          </p:nvPr>
        </p:nvSpPr>
        <p:spPr>
          <a:xfrm>
            <a:off x="116114" y="1750611"/>
            <a:ext cx="8723086" cy="4625609"/>
          </a:xfrm>
        </p:spPr>
        <p:txBody>
          <a:bodyPr/>
          <a:lstStyle/>
          <a:p>
            <a:r>
              <a:rPr lang="en-US" b="1" dirty="0"/>
              <a:t>What is a centripetal force? </a:t>
            </a:r>
            <a:endParaRPr lang="en-US" dirty="0"/>
          </a:p>
          <a:p>
            <a:r>
              <a:rPr lang="en-US" dirty="0"/>
              <a:t>A centripetal force is a force or attitude that tends to </a:t>
            </a:r>
            <a:r>
              <a:rPr lang="en-US" dirty="0">
                <a:highlight>
                  <a:srgbClr val="FFFF00"/>
                </a:highlight>
              </a:rPr>
              <a:t>unify people </a:t>
            </a:r>
            <a:r>
              <a:rPr lang="en-US" dirty="0"/>
              <a:t>and </a:t>
            </a:r>
            <a:r>
              <a:rPr lang="en-US" dirty="0">
                <a:highlight>
                  <a:srgbClr val="FFFF00"/>
                </a:highlight>
              </a:rPr>
              <a:t>enhance support</a:t>
            </a:r>
            <a:r>
              <a:rPr lang="en-US" dirty="0"/>
              <a:t> for a state. </a:t>
            </a:r>
          </a:p>
          <a:p>
            <a:r>
              <a:rPr lang="en-US" dirty="0"/>
              <a:t>They provide </a:t>
            </a:r>
            <a:r>
              <a:rPr lang="en-US" dirty="0">
                <a:highlight>
                  <a:srgbClr val="FFFF00"/>
                </a:highlight>
              </a:rPr>
              <a:t>stability</a:t>
            </a:r>
            <a:r>
              <a:rPr lang="en-US" dirty="0"/>
              <a:t>, strengthen the state, help </a:t>
            </a:r>
            <a:r>
              <a:rPr lang="en-US" dirty="0">
                <a:highlight>
                  <a:srgbClr val="FFFF00"/>
                </a:highlight>
              </a:rPr>
              <a:t>bind people together</a:t>
            </a:r>
            <a:r>
              <a:rPr lang="en-US" dirty="0"/>
              <a:t>, and create </a:t>
            </a:r>
            <a:r>
              <a:rPr lang="en-US" dirty="0">
                <a:highlight>
                  <a:srgbClr val="FFFF00"/>
                </a:highlight>
              </a:rPr>
              <a:t>solidarity</a:t>
            </a:r>
            <a:r>
              <a:rPr lang="en-US" dirty="0"/>
              <a:t>.</a:t>
            </a:r>
          </a:p>
          <a:p>
            <a:endParaRPr lang="en-US" dirty="0"/>
          </a:p>
        </p:txBody>
      </p:sp>
    </p:spTree>
    <p:extLst>
      <p:ext uri="{BB962C8B-B14F-4D97-AF65-F5344CB8AC3E}">
        <p14:creationId xmlns:p14="http://schemas.microsoft.com/office/powerpoint/2010/main" val="374197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063752"/>
          </a:xfrm>
        </p:spPr>
        <p:style>
          <a:lnRef idx="1">
            <a:schemeClr val="accent2"/>
          </a:lnRef>
          <a:fillRef idx="3">
            <a:schemeClr val="accent2"/>
          </a:fillRef>
          <a:effectRef idx="2">
            <a:schemeClr val="accent2"/>
          </a:effectRef>
          <a:fontRef idx="minor">
            <a:schemeClr val="lt1"/>
          </a:fontRef>
        </p:style>
        <p:txBody>
          <a:bodyPr/>
          <a:lstStyle/>
          <a:p>
            <a:pPr algn="ctr"/>
            <a:r>
              <a:rPr lang="en-US" dirty="0"/>
              <a:t>SOVEREIGNTY</a:t>
            </a:r>
          </a:p>
        </p:txBody>
      </p:sp>
      <p:sp>
        <p:nvSpPr>
          <p:cNvPr id="3" name="Content Placeholder 2"/>
          <p:cNvSpPr>
            <a:spLocks noGrp="1"/>
          </p:cNvSpPr>
          <p:nvPr>
            <p:ph idx="1"/>
          </p:nvPr>
        </p:nvSpPr>
        <p:spPr>
          <a:xfrm>
            <a:off x="261257" y="1669143"/>
            <a:ext cx="8621486" cy="4731657"/>
          </a:xfrm>
        </p:spPr>
        <p:txBody>
          <a:bodyPr>
            <a:normAutofit/>
          </a:bodyPr>
          <a:lstStyle/>
          <a:p>
            <a:r>
              <a:rPr lang="en-US" sz="3600" dirty="0"/>
              <a:t>The political authority of a state to </a:t>
            </a:r>
            <a:r>
              <a:rPr lang="en-US" sz="3600" dirty="0">
                <a:highlight>
                  <a:srgbClr val="FFFF00"/>
                </a:highlight>
              </a:rPr>
              <a:t>govern itself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888411-4A60-494B-8104-DF907B9F890C}"/>
              </a:ext>
            </a:extLst>
          </p:cNvPr>
          <p:cNvSpPr>
            <a:spLocks noGrp="1"/>
          </p:cNvSpPr>
          <p:nvPr>
            <p:ph idx="4294967295"/>
          </p:nvPr>
        </p:nvSpPr>
        <p:spPr>
          <a:xfrm>
            <a:off x="-159658" y="541110"/>
            <a:ext cx="5602515" cy="4625975"/>
          </a:xfrm>
        </p:spPr>
        <p:txBody>
          <a:bodyPr>
            <a:normAutofit fontScale="92500" lnSpcReduction="20000"/>
          </a:bodyPr>
          <a:lstStyle/>
          <a:p>
            <a:r>
              <a:rPr lang="en-US" dirty="0"/>
              <a:t>The term centripetal force comes from the Latin words centrum, meaning "center", and </a:t>
            </a:r>
            <a:r>
              <a:rPr lang="en-US" dirty="0" err="1"/>
              <a:t>petere</a:t>
            </a:r>
            <a:r>
              <a:rPr lang="en-US" dirty="0"/>
              <a:t>, meaning "tend towards" or "aim at". They are forces that unite and bind a country together - such as a strong national culture, shared ideological objectives, and a common faith.</a:t>
            </a:r>
          </a:p>
          <a:p>
            <a:endParaRPr lang="en-US" dirty="0"/>
          </a:p>
        </p:txBody>
      </p:sp>
      <p:pic>
        <p:nvPicPr>
          <p:cNvPr id="4" name="Picture 3">
            <a:extLst>
              <a:ext uri="{FF2B5EF4-FFF2-40B4-BE49-F238E27FC236}">
                <a16:creationId xmlns:a16="http://schemas.microsoft.com/office/drawing/2014/main" id="{FB86F72A-47BD-47E2-988F-173C91F29C8D}"/>
              </a:ext>
            </a:extLst>
          </p:cNvPr>
          <p:cNvPicPr>
            <a:picLocks noChangeAspect="1"/>
          </p:cNvPicPr>
          <p:nvPr/>
        </p:nvPicPr>
        <p:blipFill>
          <a:blip r:embed="rId2"/>
          <a:stretch>
            <a:fillRect/>
          </a:stretch>
        </p:blipFill>
        <p:spPr>
          <a:xfrm>
            <a:off x="5228771" y="920749"/>
            <a:ext cx="3694793" cy="3694793"/>
          </a:xfrm>
          <a:prstGeom prst="rect">
            <a:avLst/>
          </a:prstGeom>
        </p:spPr>
      </p:pic>
    </p:spTree>
    <p:extLst>
      <p:ext uri="{BB962C8B-B14F-4D97-AF65-F5344CB8AC3E}">
        <p14:creationId xmlns:p14="http://schemas.microsoft.com/office/powerpoint/2010/main" val="15749753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8BABF-23F2-4BB5-B680-9DB4B0F63692}"/>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7B50D536-9265-4559-B0B2-9BA39FD52A8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A4564B6-B071-4603-AA66-5B6FA7012D11}"/>
              </a:ext>
            </a:extLst>
          </p:cNvPr>
          <p:cNvPicPr>
            <a:picLocks noChangeAspect="1"/>
          </p:cNvPicPr>
          <p:nvPr/>
        </p:nvPicPr>
        <p:blipFill>
          <a:blip r:embed="rId2"/>
          <a:stretch>
            <a:fillRect/>
          </a:stretch>
        </p:blipFill>
        <p:spPr>
          <a:xfrm>
            <a:off x="5273256" y="1639659"/>
            <a:ext cx="3594973" cy="5072359"/>
          </a:xfrm>
          <a:prstGeom prst="rect">
            <a:avLst/>
          </a:prstGeom>
        </p:spPr>
      </p:pic>
      <p:pic>
        <p:nvPicPr>
          <p:cNvPr id="5" name="Picture 4">
            <a:extLst>
              <a:ext uri="{FF2B5EF4-FFF2-40B4-BE49-F238E27FC236}">
                <a16:creationId xmlns:a16="http://schemas.microsoft.com/office/drawing/2014/main" id="{1E078AE8-195D-474D-BD97-08C02508C892}"/>
              </a:ext>
            </a:extLst>
          </p:cNvPr>
          <p:cNvPicPr>
            <a:picLocks noChangeAspect="1"/>
          </p:cNvPicPr>
          <p:nvPr/>
        </p:nvPicPr>
        <p:blipFill>
          <a:blip r:embed="rId3"/>
          <a:stretch>
            <a:fillRect/>
          </a:stretch>
        </p:blipFill>
        <p:spPr>
          <a:xfrm>
            <a:off x="534655" y="1639660"/>
            <a:ext cx="4603402" cy="5063742"/>
          </a:xfrm>
          <a:prstGeom prst="rect">
            <a:avLst/>
          </a:prstGeom>
        </p:spPr>
      </p:pic>
    </p:spTree>
    <p:extLst>
      <p:ext uri="{BB962C8B-B14F-4D97-AF65-F5344CB8AC3E}">
        <p14:creationId xmlns:p14="http://schemas.microsoft.com/office/powerpoint/2010/main" val="828902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1F0A1F-E617-41A4-8C8F-E4F545DEE4AF}"/>
              </a:ext>
            </a:extLst>
          </p:cNvPr>
          <p:cNvSpPr>
            <a:spLocks noGrp="1"/>
          </p:cNvSpPr>
          <p:nvPr>
            <p:ph type="title"/>
          </p:nvPr>
        </p:nvSpPr>
        <p:spPr>
          <a:xfrm>
            <a:off x="348343" y="107696"/>
            <a:ext cx="8338457" cy="1252728"/>
          </a:xfrm>
        </p:spPr>
        <p:style>
          <a:lnRef idx="2">
            <a:schemeClr val="accent1"/>
          </a:lnRef>
          <a:fillRef idx="1">
            <a:schemeClr val="lt1"/>
          </a:fillRef>
          <a:effectRef idx="0">
            <a:schemeClr val="accent1"/>
          </a:effectRef>
          <a:fontRef idx="minor">
            <a:schemeClr val="dk1"/>
          </a:fontRef>
        </p:style>
        <p:txBody>
          <a:bodyPr/>
          <a:lstStyle/>
          <a:p>
            <a:pPr algn="ctr"/>
            <a:r>
              <a:rPr lang="en-US" dirty="0"/>
              <a:t>CENTRIFUGAL</a:t>
            </a:r>
          </a:p>
        </p:txBody>
      </p:sp>
      <p:sp>
        <p:nvSpPr>
          <p:cNvPr id="8" name="Content Placeholder 7">
            <a:extLst>
              <a:ext uri="{FF2B5EF4-FFF2-40B4-BE49-F238E27FC236}">
                <a16:creationId xmlns:a16="http://schemas.microsoft.com/office/drawing/2014/main" id="{85ACE91F-9EDD-4449-9524-D46F68871AD3}"/>
              </a:ext>
            </a:extLst>
          </p:cNvPr>
          <p:cNvSpPr>
            <a:spLocks noGrp="1"/>
          </p:cNvSpPr>
          <p:nvPr>
            <p:ph idx="1"/>
          </p:nvPr>
        </p:nvSpPr>
        <p:spPr>
          <a:xfrm>
            <a:off x="116114" y="1750611"/>
            <a:ext cx="8723086" cy="4625609"/>
          </a:xfrm>
        </p:spPr>
        <p:txBody>
          <a:bodyPr/>
          <a:lstStyle/>
          <a:p>
            <a:r>
              <a:rPr lang="en-US" b="1" dirty="0"/>
              <a:t>What is a centrifugal force? </a:t>
            </a:r>
            <a:endParaRPr lang="en-US" dirty="0"/>
          </a:p>
          <a:p>
            <a:r>
              <a:rPr lang="en-US" dirty="0"/>
              <a:t>It is a force or attitude that tends to </a:t>
            </a:r>
            <a:r>
              <a:rPr lang="en-US" dirty="0">
                <a:highlight>
                  <a:srgbClr val="FFFF00"/>
                </a:highlight>
              </a:rPr>
              <a:t>divide a state</a:t>
            </a:r>
            <a:r>
              <a:rPr lang="en-US" dirty="0"/>
              <a:t>. </a:t>
            </a:r>
          </a:p>
          <a:p>
            <a:r>
              <a:rPr lang="en-US" dirty="0"/>
              <a:t>Centrifugal forces </a:t>
            </a:r>
            <a:r>
              <a:rPr lang="en-US" dirty="0">
                <a:highlight>
                  <a:srgbClr val="FFFF00"/>
                </a:highlight>
              </a:rPr>
              <a:t>destabilize</a:t>
            </a:r>
            <a:r>
              <a:rPr lang="en-US" dirty="0"/>
              <a:t> and </a:t>
            </a:r>
            <a:r>
              <a:rPr lang="en-US" dirty="0">
                <a:highlight>
                  <a:srgbClr val="FFFF00"/>
                </a:highlight>
              </a:rPr>
              <a:t>weaken a state</a:t>
            </a:r>
            <a:r>
              <a:rPr lang="en-US" dirty="0"/>
              <a:t> by disrupting the internal order of the state.</a:t>
            </a:r>
          </a:p>
          <a:p>
            <a:endParaRPr lang="en-US" dirty="0"/>
          </a:p>
        </p:txBody>
      </p:sp>
    </p:spTree>
    <p:extLst>
      <p:ext uri="{BB962C8B-B14F-4D97-AF65-F5344CB8AC3E}">
        <p14:creationId xmlns:p14="http://schemas.microsoft.com/office/powerpoint/2010/main" val="221242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1F0A1F-E617-41A4-8C8F-E4F545DEE4AF}"/>
              </a:ext>
            </a:extLst>
          </p:cNvPr>
          <p:cNvSpPr>
            <a:spLocks noGrp="1"/>
          </p:cNvSpPr>
          <p:nvPr>
            <p:ph type="title"/>
          </p:nvPr>
        </p:nvSpPr>
        <p:spPr>
          <a:xfrm>
            <a:off x="348343" y="107696"/>
            <a:ext cx="8338457" cy="1252728"/>
          </a:xfrm>
        </p:spPr>
        <p:style>
          <a:lnRef idx="2">
            <a:schemeClr val="accent1"/>
          </a:lnRef>
          <a:fillRef idx="1">
            <a:schemeClr val="lt1"/>
          </a:fillRef>
          <a:effectRef idx="0">
            <a:schemeClr val="accent1"/>
          </a:effectRef>
          <a:fontRef idx="minor">
            <a:schemeClr val="dk1"/>
          </a:fontRef>
        </p:style>
        <p:txBody>
          <a:bodyPr/>
          <a:lstStyle/>
          <a:p>
            <a:pPr algn="ctr"/>
            <a:r>
              <a:rPr lang="en-US" dirty="0"/>
              <a:t>CENTRIFUGAL</a:t>
            </a:r>
          </a:p>
        </p:txBody>
      </p:sp>
      <p:sp>
        <p:nvSpPr>
          <p:cNvPr id="8" name="Content Placeholder 7">
            <a:extLst>
              <a:ext uri="{FF2B5EF4-FFF2-40B4-BE49-F238E27FC236}">
                <a16:creationId xmlns:a16="http://schemas.microsoft.com/office/drawing/2014/main" id="{85ACE91F-9EDD-4449-9524-D46F68871AD3}"/>
              </a:ext>
            </a:extLst>
          </p:cNvPr>
          <p:cNvSpPr>
            <a:spLocks noGrp="1"/>
          </p:cNvSpPr>
          <p:nvPr>
            <p:ph idx="1"/>
          </p:nvPr>
        </p:nvSpPr>
        <p:spPr>
          <a:xfrm>
            <a:off x="3889828" y="1750610"/>
            <a:ext cx="5254172" cy="4999693"/>
          </a:xfrm>
        </p:spPr>
        <p:txBody>
          <a:bodyPr>
            <a:normAutofit lnSpcReduction="10000"/>
          </a:bodyPr>
          <a:lstStyle/>
          <a:p>
            <a:pPr lvl="0"/>
            <a:r>
              <a:rPr lang="en-US" dirty="0"/>
              <a:t>Centrifugal forces lead to </a:t>
            </a:r>
            <a:r>
              <a:rPr lang="en-US" b="1" u="sng" dirty="0">
                <a:solidFill>
                  <a:srgbClr val="FF0000"/>
                </a:solidFill>
              </a:rPr>
              <a:t>Balkanization</a:t>
            </a:r>
            <a:r>
              <a:rPr lang="en-US" dirty="0">
                <a:solidFill>
                  <a:srgbClr val="FF0000"/>
                </a:solidFill>
              </a:rPr>
              <a:t>:</a:t>
            </a:r>
            <a:r>
              <a:rPr lang="en-US" dirty="0"/>
              <a:t> the process by which a state </a:t>
            </a:r>
            <a:r>
              <a:rPr lang="en-US" dirty="0">
                <a:highlight>
                  <a:srgbClr val="FFFF00"/>
                </a:highlight>
              </a:rPr>
              <a:t>breaks down </a:t>
            </a:r>
            <a:r>
              <a:rPr lang="en-US" dirty="0"/>
              <a:t>through conflicts among </a:t>
            </a:r>
            <a:r>
              <a:rPr lang="en-US" dirty="0">
                <a:highlight>
                  <a:srgbClr val="FFFF00"/>
                </a:highlight>
              </a:rPr>
              <a:t>ethnicities. </a:t>
            </a:r>
          </a:p>
          <a:p>
            <a:endParaRPr lang="en-US" dirty="0"/>
          </a:p>
          <a:p>
            <a:pPr lvl="0"/>
            <a:r>
              <a:rPr lang="en-US" dirty="0"/>
              <a:t>Leads to </a:t>
            </a:r>
            <a:r>
              <a:rPr lang="en-US" b="1" u="sng" dirty="0">
                <a:solidFill>
                  <a:srgbClr val="FF0000"/>
                </a:solidFill>
              </a:rPr>
              <a:t>devolution:</a:t>
            </a:r>
            <a:r>
              <a:rPr lang="en-US" dirty="0"/>
              <a:t> which is also the </a:t>
            </a:r>
            <a:r>
              <a:rPr lang="en-US" dirty="0">
                <a:highlight>
                  <a:srgbClr val="FFFF00"/>
                </a:highlight>
              </a:rPr>
              <a:t>breaking apart </a:t>
            </a:r>
            <a:r>
              <a:rPr lang="en-US" dirty="0"/>
              <a:t>of a state. </a:t>
            </a:r>
          </a:p>
          <a:p>
            <a:endParaRPr lang="en-US" dirty="0"/>
          </a:p>
        </p:txBody>
      </p:sp>
      <p:pic>
        <p:nvPicPr>
          <p:cNvPr id="2" name="Picture 1">
            <a:extLst>
              <a:ext uri="{FF2B5EF4-FFF2-40B4-BE49-F238E27FC236}">
                <a16:creationId xmlns:a16="http://schemas.microsoft.com/office/drawing/2014/main" id="{24EC12DF-3D5E-4751-AE78-8C23D10E3D2E}"/>
              </a:ext>
            </a:extLst>
          </p:cNvPr>
          <p:cNvPicPr>
            <a:picLocks noChangeAspect="1"/>
          </p:cNvPicPr>
          <p:nvPr/>
        </p:nvPicPr>
        <p:blipFill>
          <a:blip r:embed="rId2"/>
          <a:stretch>
            <a:fillRect/>
          </a:stretch>
        </p:blipFill>
        <p:spPr>
          <a:xfrm>
            <a:off x="112486" y="1845129"/>
            <a:ext cx="4024085" cy="3757385"/>
          </a:xfrm>
          <a:prstGeom prst="rect">
            <a:avLst/>
          </a:prstGeom>
        </p:spPr>
      </p:pic>
    </p:spTree>
    <p:extLst>
      <p:ext uri="{BB962C8B-B14F-4D97-AF65-F5344CB8AC3E}">
        <p14:creationId xmlns:p14="http://schemas.microsoft.com/office/powerpoint/2010/main" val="33395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8BABF-23F2-4BB5-B680-9DB4B0F63692}"/>
              </a:ext>
            </a:extLst>
          </p:cNvPr>
          <p:cNvSpPr>
            <a:spLocks noGrp="1"/>
          </p:cNvSpPr>
          <p:nvPr>
            <p:ph type="title"/>
          </p:nvPr>
        </p:nvSpPr>
        <p:spPr/>
        <p:txBody>
          <a:bodyPr/>
          <a:lstStyle/>
          <a:p>
            <a:r>
              <a:rPr lang="en-US" dirty="0"/>
              <a:t>EXAMPLES</a:t>
            </a:r>
          </a:p>
        </p:txBody>
      </p:sp>
      <p:pic>
        <p:nvPicPr>
          <p:cNvPr id="7" name="Content Placeholder 6">
            <a:extLst>
              <a:ext uri="{FF2B5EF4-FFF2-40B4-BE49-F238E27FC236}">
                <a16:creationId xmlns:a16="http://schemas.microsoft.com/office/drawing/2014/main" id="{9138F0F0-7302-423A-A09D-0EE24F7B44E5}"/>
              </a:ext>
            </a:extLst>
          </p:cNvPr>
          <p:cNvPicPr>
            <a:picLocks noGrp="1" noChangeAspect="1"/>
          </p:cNvPicPr>
          <p:nvPr>
            <p:ph idx="1"/>
          </p:nvPr>
        </p:nvPicPr>
        <p:blipFill>
          <a:blip r:embed="rId2"/>
          <a:stretch>
            <a:fillRect/>
          </a:stretch>
        </p:blipFill>
        <p:spPr>
          <a:xfrm>
            <a:off x="1143000" y="1557110"/>
            <a:ext cx="6858000" cy="4996865"/>
          </a:xfrm>
          <a:prstGeom prst="rect">
            <a:avLst/>
          </a:prstGeom>
        </p:spPr>
      </p:pic>
    </p:spTree>
    <p:extLst>
      <p:ext uri="{BB962C8B-B14F-4D97-AF65-F5344CB8AC3E}">
        <p14:creationId xmlns:p14="http://schemas.microsoft.com/office/powerpoint/2010/main" val="18718930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63FD7-DF9C-4CD6-AB13-D46276ACF0D6}"/>
              </a:ext>
            </a:extLst>
          </p:cNvPr>
          <p:cNvSpPr>
            <a:spLocks noGrp="1"/>
          </p:cNvSpPr>
          <p:nvPr>
            <p:ph type="title"/>
          </p:nvPr>
        </p:nvSpPr>
        <p:spPr>
          <a:xfrm>
            <a:off x="0" y="0"/>
            <a:ext cx="9144000" cy="1408176"/>
          </a:xfrm>
        </p:spPr>
        <p:style>
          <a:lnRef idx="2">
            <a:schemeClr val="accent1"/>
          </a:lnRef>
          <a:fillRef idx="1">
            <a:schemeClr val="lt1"/>
          </a:fillRef>
          <a:effectRef idx="0">
            <a:schemeClr val="accent1"/>
          </a:effectRef>
          <a:fontRef idx="minor">
            <a:schemeClr val="dk1"/>
          </a:fontRef>
        </p:style>
        <p:txBody>
          <a:bodyPr/>
          <a:lstStyle/>
          <a:p>
            <a:r>
              <a:rPr lang="en-US" dirty="0"/>
              <a:t>SAMPLE FRQ</a:t>
            </a:r>
          </a:p>
        </p:txBody>
      </p:sp>
      <p:sp>
        <p:nvSpPr>
          <p:cNvPr id="3" name="Content Placeholder 2">
            <a:extLst>
              <a:ext uri="{FF2B5EF4-FFF2-40B4-BE49-F238E27FC236}">
                <a16:creationId xmlns:a16="http://schemas.microsoft.com/office/drawing/2014/main" id="{819004D5-63AF-48BC-9FBD-FD7B6A245F7B}"/>
              </a:ext>
            </a:extLst>
          </p:cNvPr>
          <p:cNvSpPr>
            <a:spLocks noGrp="1"/>
          </p:cNvSpPr>
          <p:nvPr>
            <p:ph idx="1"/>
          </p:nvPr>
        </p:nvSpPr>
        <p:spPr/>
        <p:txBody>
          <a:bodyPr/>
          <a:lstStyle/>
          <a:p>
            <a:endParaRPr lang="en-US"/>
          </a:p>
        </p:txBody>
      </p:sp>
      <p:pic>
        <p:nvPicPr>
          <p:cNvPr id="4" name="Picture 3" descr="Macintosh HD:Users:JennaDavis:Desktop:Screen Shot 2017-02-01 at 4.57.35 PM.png">
            <a:extLst>
              <a:ext uri="{FF2B5EF4-FFF2-40B4-BE49-F238E27FC236}">
                <a16:creationId xmlns:a16="http://schemas.microsoft.com/office/drawing/2014/main" id="{E0C06224-BFA5-4A12-BD95-077A475CCD11}"/>
              </a:ext>
            </a:extLst>
          </p:cNvPr>
          <p:cNvPicPr/>
          <p:nvPr/>
        </p:nvPicPr>
        <p:blipFill>
          <a:blip r:embed="rId2"/>
          <a:srcRect/>
          <a:stretch>
            <a:fillRect/>
          </a:stretch>
        </p:blipFill>
        <p:spPr bwMode="auto">
          <a:xfrm>
            <a:off x="1698171" y="1408177"/>
            <a:ext cx="5418591" cy="5230480"/>
          </a:xfrm>
          <a:prstGeom prst="rect">
            <a:avLst/>
          </a:prstGeom>
          <a:noFill/>
          <a:ln w="9525">
            <a:noFill/>
            <a:miter lim="800000"/>
            <a:headEnd/>
            <a:tailEnd/>
          </a:ln>
        </p:spPr>
      </p:pic>
    </p:spTree>
    <p:extLst>
      <p:ext uri="{BB962C8B-B14F-4D97-AF65-F5344CB8AC3E}">
        <p14:creationId xmlns:p14="http://schemas.microsoft.com/office/powerpoint/2010/main" val="40953162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5974" y="155448"/>
            <a:ext cx="8417026" cy="1265389"/>
          </a:xfrm>
        </p:spPr>
        <p:style>
          <a:lnRef idx="1">
            <a:schemeClr val="accent5"/>
          </a:lnRef>
          <a:fillRef idx="3">
            <a:schemeClr val="accent5"/>
          </a:fillRef>
          <a:effectRef idx="2">
            <a:schemeClr val="accent5"/>
          </a:effectRef>
          <a:fontRef idx="minor">
            <a:schemeClr val="lt1"/>
          </a:fontRef>
        </p:style>
        <p:txBody>
          <a:bodyPr>
            <a:normAutofit fontScale="90000"/>
          </a:bodyPr>
          <a:lstStyle/>
          <a:p>
            <a:pPr algn="ctr"/>
            <a:r>
              <a:rPr lang="en-US" sz="4000" dirty="0"/>
              <a:t>AIM: </a:t>
            </a:r>
            <a:br>
              <a:rPr lang="en-US" sz="4000" dirty="0"/>
            </a:br>
            <a:r>
              <a:rPr lang="en-US" sz="4000" dirty="0"/>
              <a:t>How can I describe a state’s shape?</a:t>
            </a:r>
          </a:p>
        </p:txBody>
      </p:sp>
      <p:sp>
        <p:nvSpPr>
          <p:cNvPr id="3" name="Subtitle 2"/>
          <p:cNvSpPr>
            <a:spLocks noGrp="1"/>
          </p:cNvSpPr>
          <p:nvPr>
            <p:ph type="subTitle" idx="1"/>
          </p:nvPr>
        </p:nvSpPr>
        <p:spPr>
          <a:xfrm>
            <a:off x="4290646" y="3639477"/>
            <a:ext cx="4853354" cy="1499616"/>
          </a:xfrm>
        </p:spPr>
        <p:txBody>
          <a:bodyPr>
            <a:noAutofit/>
          </a:bodyPr>
          <a:lstStyle/>
          <a:p>
            <a:r>
              <a:rPr lang="en-US" sz="3200" dirty="0">
                <a:solidFill>
                  <a:srgbClr val="FFFF00"/>
                </a:solidFill>
              </a:rPr>
              <a:t>DO NOW: </a:t>
            </a:r>
            <a:r>
              <a:rPr lang="en-US" sz="3200" dirty="0"/>
              <a:t>What causes states to be shaped in certain ways? Try to think of at least one factor that helps determine the shape of a state.</a:t>
            </a:r>
          </a:p>
        </p:txBody>
      </p:sp>
      <p:pic>
        <p:nvPicPr>
          <p:cNvPr id="4" name="Picture 3">
            <a:extLst>
              <a:ext uri="{FF2B5EF4-FFF2-40B4-BE49-F238E27FC236}">
                <a16:creationId xmlns:a16="http://schemas.microsoft.com/office/drawing/2014/main" id="{1B81CA8F-6861-4A4A-8CC7-792EA9066489}"/>
              </a:ext>
            </a:extLst>
          </p:cNvPr>
          <p:cNvPicPr>
            <a:picLocks noChangeAspect="1"/>
          </p:cNvPicPr>
          <p:nvPr/>
        </p:nvPicPr>
        <p:blipFill>
          <a:blip r:embed="rId2"/>
          <a:stretch>
            <a:fillRect/>
          </a:stretch>
        </p:blipFill>
        <p:spPr>
          <a:xfrm>
            <a:off x="345974" y="1575801"/>
            <a:ext cx="3819525" cy="5000625"/>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style>
          <a:lnRef idx="1">
            <a:schemeClr val="accent5"/>
          </a:lnRef>
          <a:fillRef idx="2">
            <a:schemeClr val="accent5"/>
          </a:fillRef>
          <a:effectRef idx="1">
            <a:schemeClr val="accent5"/>
          </a:effectRef>
          <a:fontRef idx="minor">
            <a:schemeClr val="dk1"/>
          </a:fontRef>
        </p:style>
        <p:txBody>
          <a:bodyPr>
            <a:normAutofit/>
          </a:bodyPr>
          <a:lstStyle/>
          <a:p>
            <a:pPr algn="ctr"/>
            <a:r>
              <a:rPr lang="en-US" sz="5400" dirty="0">
                <a:solidFill>
                  <a:schemeClr val="accent5"/>
                </a:solidFill>
              </a:rPr>
              <a:t>5 Basic State Shapes</a:t>
            </a:r>
          </a:p>
        </p:txBody>
      </p:sp>
      <p:pic>
        <p:nvPicPr>
          <p:cNvPr id="4" name="Picture 3"/>
          <p:cNvPicPr>
            <a:picLocks noChangeAspect="1"/>
          </p:cNvPicPr>
          <p:nvPr/>
        </p:nvPicPr>
        <p:blipFill>
          <a:blip r:embed="rId2"/>
          <a:stretch>
            <a:fillRect/>
          </a:stretch>
        </p:blipFill>
        <p:spPr>
          <a:xfrm>
            <a:off x="0" y="1717572"/>
            <a:ext cx="8743825" cy="359018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6000" dirty="0">
                <a:solidFill>
                  <a:schemeClr val="bg1"/>
                </a:solidFill>
              </a:rPr>
              <a:t>COMPACT STATES</a:t>
            </a:r>
          </a:p>
        </p:txBody>
      </p:sp>
      <p:sp>
        <p:nvSpPr>
          <p:cNvPr id="3" name="Content Placeholder 2"/>
          <p:cNvSpPr>
            <a:spLocks noGrp="1"/>
          </p:cNvSpPr>
          <p:nvPr>
            <p:ph idx="1"/>
          </p:nvPr>
        </p:nvSpPr>
        <p:spPr>
          <a:xfrm>
            <a:off x="1073134" y="1775192"/>
            <a:ext cx="7613666" cy="1391072"/>
          </a:xfrm>
        </p:spPr>
        <p:style>
          <a:lnRef idx="2">
            <a:schemeClr val="accent2"/>
          </a:lnRef>
          <a:fillRef idx="1">
            <a:schemeClr val="lt1"/>
          </a:fillRef>
          <a:effectRef idx="0">
            <a:schemeClr val="accent2"/>
          </a:effectRef>
          <a:fontRef idx="minor">
            <a:schemeClr val="dk1"/>
          </a:fontRef>
        </p:style>
        <p:txBody>
          <a:bodyPr/>
          <a:lstStyle/>
          <a:p>
            <a:r>
              <a:rPr lang="en-US" dirty="0"/>
              <a:t>The distance from the </a:t>
            </a:r>
            <a:r>
              <a:rPr lang="en-US" dirty="0">
                <a:highlight>
                  <a:srgbClr val="FFFF00"/>
                </a:highlight>
              </a:rPr>
              <a:t>center</a:t>
            </a:r>
            <a:r>
              <a:rPr lang="en-US" dirty="0"/>
              <a:t> to </a:t>
            </a:r>
            <a:r>
              <a:rPr lang="en-US" dirty="0">
                <a:highlight>
                  <a:srgbClr val="FFFF00"/>
                </a:highlight>
              </a:rPr>
              <a:t>any boundary </a:t>
            </a:r>
            <a:r>
              <a:rPr lang="en-US" dirty="0"/>
              <a:t>does not vary significantly </a:t>
            </a:r>
          </a:p>
        </p:txBody>
      </p:sp>
      <p:sp>
        <p:nvSpPr>
          <p:cNvPr id="4" name="Content Placeholder 2"/>
          <p:cNvSpPr txBox="1">
            <a:spLocks/>
          </p:cNvSpPr>
          <p:nvPr/>
        </p:nvSpPr>
        <p:spPr>
          <a:xfrm>
            <a:off x="1073134" y="3318664"/>
            <a:ext cx="7613666" cy="1391072"/>
          </a:xfrm>
          <a:prstGeom prst="rect">
            <a:avLst/>
          </a:prstGeom>
        </p:spPr>
        <p:style>
          <a:lnRef idx="2">
            <a:schemeClr val="accent4"/>
          </a:lnRef>
          <a:fillRef idx="1">
            <a:schemeClr val="lt1"/>
          </a:fillRef>
          <a:effectRef idx="0">
            <a:schemeClr val="accent4"/>
          </a:effectRef>
          <a:fontRef idx="minor">
            <a:schemeClr val="dk1"/>
          </a:fontRef>
        </p:style>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baseline="0" noProof="0" dirty="0">
                <a:ln>
                  <a:noFill/>
                </a:ln>
                <a:solidFill>
                  <a:schemeClr val="dk1"/>
                </a:solidFill>
                <a:effectLst/>
                <a:highlight>
                  <a:srgbClr val="FFFF00"/>
                </a:highlight>
                <a:uLnTx/>
                <a:uFillTx/>
              </a:rPr>
              <a:t>EFFICIENT</a:t>
            </a:r>
            <a:endParaRPr lang="en-US" sz="3200" dirty="0">
              <a:highlight>
                <a:srgbClr val="FFFF00"/>
              </a:highlight>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noProof="0" dirty="0">
                <a:ln>
                  <a:noFill/>
                </a:ln>
                <a:solidFill>
                  <a:schemeClr val="dk1"/>
                </a:solidFill>
                <a:effectLst/>
                <a:highlight>
                  <a:srgbClr val="FFFF00"/>
                </a:highlight>
                <a:uLnTx/>
                <a:uFillTx/>
                <a:latin typeface="+mn-lt"/>
                <a:ea typeface="+mn-ea"/>
                <a:cs typeface="+mn-cs"/>
              </a:rPr>
              <a:t>good communication to all regions</a:t>
            </a:r>
            <a:endParaRPr kumimoji="0" lang="en-US" sz="3200" b="0" i="0" u="none" strike="noStrike" kern="1200" cap="none" spc="0" normalizeH="0" baseline="0" noProof="0" dirty="0">
              <a:ln>
                <a:noFill/>
              </a:ln>
              <a:solidFill>
                <a:schemeClr val="dk1"/>
              </a:solidFill>
              <a:effectLst/>
              <a:highlight>
                <a:srgbClr val="FFFF00"/>
              </a:highlight>
              <a:uLnTx/>
              <a:uFillTx/>
              <a:latin typeface="+mn-lt"/>
              <a:ea typeface="+mn-ea"/>
              <a:cs typeface="+mn-cs"/>
            </a:endParaRPr>
          </a:p>
        </p:txBody>
      </p:sp>
      <p:sp>
        <p:nvSpPr>
          <p:cNvPr id="5" name="Content Placeholder 2"/>
          <p:cNvSpPr txBox="1">
            <a:spLocks/>
          </p:cNvSpPr>
          <p:nvPr/>
        </p:nvSpPr>
        <p:spPr>
          <a:xfrm>
            <a:off x="1073134" y="4862136"/>
            <a:ext cx="7613666" cy="1613498"/>
          </a:xfrm>
          <a:prstGeom prst="rect">
            <a:avLst/>
          </a:prstGeom>
        </p:spPr>
        <p:style>
          <a:lnRef idx="2">
            <a:schemeClr val="accent3"/>
          </a:lnRef>
          <a:fillRef idx="1">
            <a:schemeClr val="lt1"/>
          </a:fillRef>
          <a:effectRef idx="0">
            <a:schemeClr val="accent3"/>
          </a:effectRef>
          <a:fontRef idx="minor">
            <a:schemeClr val="dk1"/>
          </a:fontRef>
        </p:style>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baseline="0" noProof="0" dirty="0">
                <a:ln>
                  <a:noFill/>
                </a:ln>
                <a:solidFill>
                  <a:schemeClr val="dk1"/>
                </a:solidFill>
                <a:effectLst/>
                <a:uLnTx/>
                <a:uFillTx/>
                <a:latin typeface="+mn-lt"/>
                <a:ea typeface="+mn-ea"/>
                <a:cs typeface="+mn-cs"/>
              </a:rPr>
              <a:t>Usually </a:t>
            </a:r>
            <a:r>
              <a:rPr kumimoji="0" lang="en-US" sz="3200" b="0" i="0" u="none" strike="noStrike" kern="1200" cap="none" spc="0" normalizeH="0" baseline="0" noProof="0" dirty="0">
                <a:ln>
                  <a:noFill/>
                </a:ln>
                <a:solidFill>
                  <a:schemeClr val="dk1"/>
                </a:solidFill>
                <a:effectLst/>
                <a:highlight>
                  <a:srgbClr val="FFFF00"/>
                </a:highlight>
                <a:uLnTx/>
                <a:uFillTx/>
              </a:rPr>
              <a:t>small states</a:t>
            </a:r>
            <a:endParaRPr lang="en-US" sz="3200" dirty="0">
              <a:highlight>
                <a:srgbClr val="FFFF00"/>
              </a:highlight>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baseline="0" noProof="0" dirty="0">
                <a:ln>
                  <a:noFill/>
                </a:ln>
                <a:solidFill>
                  <a:schemeClr val="dk1"/>
                </a:solidFill>
                <a:effectLst/>
                <a:uLnTx/>
                <a:uFillTx/>
                <a:latin typeface="+mn-lt"/>
                <a:ea typeface="+mn-ea"/>
                <a:cs typeface="+mn-cs"/>
              </a:rPr>
              <a:t>may</a:t>
            </a:r>
            <a:r>
              <a:rPr kumimoji="0" lang="en-US" sz="3200" b="0" i="0" u="none" strike="noStrike" kern="1200" cap="none" spc="0" normalizeH="0" noProof="0" dirty="0">
                <a:ln>
                  <a:noFill/>
                </a:ln>
                <a:solidFill>
                  <a:schemeClr val="dk1"/>
                </a:solidFill>
                <a:effectLst/>
                <a:uLnTx/>
                <a:uFillTx/>
                <a:latin typeface="+mn-lt"/>
                <a:ea typeface="+mn-ea"/>
                <a:cs typeface="+mn-cs"/>
              </a:rPr>
              <a:t> not have as many </a:t>
            </a:r>
            <a:r>
              <a:rPr kumimoji="0" lang="en-US" sz="3200" b="0" i="0" u="none" strike="noStrike" kern="1200" cap="none" spc="0" normalizeH="0" noProof="0" dirty="0">
                <a:ln>
                  <a:noFill/>
                </a:ln>
                <a:solidFill>
                  <a:schemeClr val="dk1"/>
                </a:solidFill>
                <a:effectLst/>
                <a:highlight>
                  <a:srgbClr val="FFFF00"/>
                </a:highlight>
                <a:uLnTx/>
                <a:uFillTx/>
                <a:latin typeface="+mn-lt"/>
                <a:ea typeface="+mn-ea"/>
                <a:cs typeface="+mn-cs"/>
              </a:rPr>
              <a:t>natural resources </a:t>
            </a:r>
            <a:endParaRPr kumimoji="0" lang="en-US" sz="3200" b="0" i="0" u="none" strike="noStrike" kern="1200" cap="none" spc="0" normalizeH="0" baseline="0" noProof="0" dirty="0">
              <a:ln>
                <a:noFill/>
              </a:ln>
              <a:solidFill>
                <a:schemeClr val="dk1"/>
              </a:solidFill>
              <a:effectLst/>
              <a:highlight>
                <a:srgbClr val="FFFF00"/>
              </a:highlight>
              <a:uLnTx/>
              <a:uFillTx/>
              <a:latin typeface="+mn-lt"/>
              <a:ea typeface="+mn-ea"/>
              <a:cs typeface="+mn-cs"/>
            </a:endParaRPr>
          </a:p>
        </p:txBody>
      </p:sp>
      <p:sp>
        <p:nvSpPr>
          <p:cNvPr id="6" name="TextBox 5"/>
          <p:cNvSpPr txBox="1"/>
          <p:nvPr/>
        </p:nvSpPr>
        <p:spPr>
          <a:xfrm>
            <a:off x="226367" y="1775192"/>
            <a:ext cx="461665" cy="1426803"/>
          </a:xfrm>
          <a:prstGeom prst="rec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p>
            <a:r>
              <a:rPr lang="en-US" dirty="0"/>
              <a:t>Description</a:t>
            </a:r>
          </a:p>
        </p:txBody>
      </p:sp>
      <p:sp>
        <p:nvSpPr>
          <p:cNvPr id="7" name="TextBox 6"/>
          <p:cNvSpPr txBox="1"/>
          <p:nvPr/>
        </p:nvSpPr>
        <p:spPr>
          <a:xfrm>
            <a:off x="226367" y="3318664"/>
            <a:ext cx="461665" cy="1426803"/>
          </a:xfrm>
          <a:prstGeom prst="rect">
            <a:avLst/>
          </a:prstGeom>
        </p:spPr>
        <p:style>
          <a:lnRef idx="2">
            <a:schemeClr val="accent4"/>
          </a:lnRef>
          <a:fillRef idx="1">
            <a:schemeClr val="lt1"/>
          </a:fillRef>
          <a:effectRef idx="0">
            <a:schemeClr val="accent4"/>
          </a:effectRef>
          <a:fontRef idx="minor">
            <a:schemeClr val="dk1"/>
          </a:fontRef>
        </p:style>
        <p:txBody>
          <a:bodyPr vert="vert270" wrap="square" rtlCol="0">
            <a:spAutoFit/>
          </a:bodyPr>
          <a:lstStyle/>
          <a:p>
            <a:pPr algn="ctr"/>
            <a:r>
              <a:rPr lang="en-US" dirty="0"/>
              <a:t>advantage</a:t>
            </a:r>
          </a:p>
        </p:txBody>
      </p:sp>
      <p:sp>
        <p:nvSpPr>
          <p:cNvPr id="8" name="TextBox 7"/>
          <p:cNvSpPr txBox="1"/>
          <p:nvPr/>
        </p:nvSpPr>
        <p:spPr>
          <a:xfrm>
            <a:off x="226367" y="4826405"/>
            <a:ext cx="461665" cy="1649229"/>
          </a:xfrm>
          <a:prstGeom prst="rect">
            <a:avLst/>
          </a:prstGeom>
        </p:spPr>
        <p:style>
          <a:lnRef idx="2">
            <a:schemeClr val="accent3"/>
          </a:lnRef>
          <a:fillRef idx="1">
            <a:schemeClr val="lt1"/>
          </a:fillRef>
          <a:effectRef idx="0">
            <a:schemeClr val="accent3"/>
          </a:effectRef>
          <a:fontRef idx="minor">
            <a:schemeClr val="dk1"/>
          </a:fontRef>
        </p:style>
        <p:txBody>
          <a:bodyPr vert="vert270" wrap="square" rtlCol="0">
            <a:spAutoFit/>
          </a:bodyPr>
          <a:lstStyle/>
          <a:p>
            <a:pPr algn="ctr"/>
            <a:r>
              <a:rPr lang="en-US" dirty="0"/>
              <a:t>disadvantage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3">
            <a:schemeClr val="accent4"/>
          </a:fillRef>
          <a:effectRef idx="2">
            <a:schemeClr val="accent4"/>
          </a:effectRef>
          <a:fontRef idx="minor">
            <a:schemeClr val="lt1"/>
          </a:fontRef>
        </p:style>
        <p:txBody>
          <a:bodyPr>
            <a:normAutofit/>
          </a:bodyPr>
          <a:lstStyle/>
          <a:p>
            <a:pPr algn="ctr"/>
            <a:r>
              <a:rPr lang="en-US" sz="6000" dirty="0"/>
              <a:t>COMPACT STATE</a:t>
            </a:r>
          </a:p>
        </p:txBody>
      </p:sp>
      <p:pic>
        <p:nvPicPr>
          <p:cNvPr id="4" name="Picture 3"/>
          <p:cNvPicPr>
            <a:picLocks noChangeAspect="1"/>
          </p:cNvPicPr>
          <p:nvPr/>
        </p:nvPicPr>
        <p:blipFill>
          <a:blip r:embed="rId2"/>
          <a:stretch>
            <a:fillRect/>
          </a:stretch>
        </p:blipFill>
        <p:spPr>
          <a:xfrm>
            <a:off x="0" y="1752989"/>
            <a:ext cx="4318000" cy="4318000"/>
          </a:xfrm>
          <a:prstGeom prst="rect">
            <a:avLst/>
          </a:prstGeom>
        </p:spPr>
      </p:pic>
      <p:pic>
        <p:nvPicPr>
          <p:cNvPr id="5" name="Picture 4"/>
          <p:cNvPicPr>
            <a:picLocks noChangeAspect="1"/>
          </p:cNvPicPr>
          <p:nvPr/>
        </p:nvPicPr>
        <p:blipFill>
          <a:blip r:embed="rId3"/>
          <a:stretch>
            <a:fillRect/>
          </a:stretch>
        </p:blipFill>
        <p:spPr>
          <a:xfrm>
            <a:off x="4568505" y="1752989"/>
            <a:ext cx="4575495" cy="431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Defining States </a:t>
            </a:r>
          </a:p>
        </p:txBody>
      </p:sp>
      <p:sp>
        <p:nvSpPr>
          <p:cNvPr id="3" name="Content Placeholder 2"/>
          <p:cNvSpPr>
            <a:spLocks noGrp="1"/>
          </p:cNvSpPr>
          <p:nvPr>
            <p:ph idx="1"/>
          </p:nvPr>
        </p:nvSpPr>
        <p:spPr>
          <a:xfrm>
            <a:off x="5115274" y="1775191"/>
            <a:ext cx="3804038" cy="2732709"/>
          </a:xfrm>
        </p:spPr>
        <p:txBody>
          <a:bodyPr/>
          <a:lstStyle/>
          <a:p>
            <a:r>
              <a:rPr lang="en-US" b="1" dirty="0">
                <a:solidFill>
                  <a:srgbClr val="EB641B"/>
                </a:solidFill>
                <a:highlight>
                  <a:srgbClr val="FFFF00"/>
                </a:highlight>
              </a:rPr>
              <a:t>ANTARCTICA: </a:t>
            </a:r>
            <a:r>
              <a:rPr lang="en-US" dirty="0"/>
              <a:t>Only large landmass that is not part of a state</a:t>
            </a:r>
          </a:p>
          <a:p>
            <a:endParaRPr lang="en-US" dirty="0"/>
          </a:p>
          <a:p>
            <a:endParaRPr lang="en-US" dirty="0"/>
          </a:p>
        </p:txBody>
      </p:sp>
      <p:pic>
        <p:nvPicPr>
          <p:cNvPr id="4" name="Picture 3"/>
          <p:cNvPicPr>
            <a:picLocks noChangeAspect="1"/>
          </p:cNvPicPr>
          <p:nvPr/>
        </p:nvPicPr>
        <p:blipFill>
          <a:blip r:embed="rId2"/>
          <a:stretch>
            <a:fillRect/>
          </a:stretch>
        </p:blipFill>
        <p:spPr>
          <a:xfrm>
            <a:off x="220464" y="1775191"/>
            <a:ext cx="4894810" cy="3808732"/>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6000" dirty="0">
                <a:solidFill>
                  <a:schemeClr val="bg1"/>
                </a:solidFill>
              </a:rPr>
              <a:t>PRORUPTED STATES</a:t>
            </a:r>
          </a:p>
        </p:txBody>
      </p:sp>
      <p:sp>
        <p:nvSpPr>
          <p:cNvPr id="3" name="Content Placeholder 2"/>
          <p:cNvSpPr>
            <a:spLocks noGrp="1"/>
          </p:cNvSpPr>
          <p:nvPr>
            <p:ph idx="1"/>
          </p:nvPr>
        </p:nvSpPr>
        <p:spPr>
          <a:xfrm>
            <a:off x="1073134" y="1775192"/>
            <a:ext cx="7613666" cy="1391072"/>
          </a:xfrm>
        </p:spPr>
        <p:style>
          <a:lnRef idx="2">
            <a:schemeClr val="accent2"/>
          </a:lnRef>
          <a:fillRef idx="1">
            <a:schemeClr val="lt1"/>
          </a:fillRef>
          <a:effectRef idx="0">
            <a:schemeClr val="accent2"/>
          </a:effectRef>
          <a:fontRef idx="minor">
            <a:schemeClr val="dk1"/>
          </a:fontRef>
        </p:style>
        <p:txBody>
          <a:bodyPr/>
          <a:lstStyle/>
          <a:p>
            <a:r>
              <a:rPr lang="en-US" dirty="0"/>
              <a:t>Otherwise compact with large </a:t>
            </a:r>
            <a:r>
              <a:rPr lang="en-US" dirty="0">
                <a:highlight>
                  <a:srgbClr val="FFFF00"/>
                </a:highlight>
              </a:rPr>
              <a:t>projecting extension</a:t>
            </a:r>
          </a:p>
        </p:txBody>
      </p:sp>
      <p:sp>
        <p:nvSpPr>
          <p:cNvPr id="4" name="Content Placeholder 2"/>
          <p:cNvSpPr txBox="1">
            <a:spLocks/>
          </p:cNvSpPr>
          <p:nvPr/>
        </p:nvSpPr>
        <p:spPr>
          <a:xfrm>
            <a:off x="1073134" y="3318664"/>
            <a:ext cx="7613666" cy="1904774"/>
          </a:xfrm>
          <a:prstGeom prst="rect">
            <a:avLst/>
          </a:prstGeom>
        </p:spPr>
        <p:style>
          <a:lnRef idx="2">
            <a:schemeClr val="accent4"/>
          </a:lnRef>
          <a:fillRef idx="1">
            <a:schemeClr val="lt1"/>
          </a:fillRef>
          <a:effectRef idx="0">
            <a:schemeClr val="accent4"/>
          </a:effectRef>
          <a:fontRef idx="minor">
            <a:schemeClr val="dk1"/>
          </a:fontRef>
        </p:style>
        <p:txBody>
          <a:bodyPr vert="horz" lIns="54864" tIns="91440" rtlCol="0">
            <a:normAutofit fontScale="92500" lnSpcReduction="100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baseline="0" noProof="0" dirty="0">
                <a:ln>
                  <a:noFill/>
                </a:ln>
                <a:solidFill>
                  <a:schemeClr val="dk1"/>
                </a:solidFill>
                <a:effectLst/>
                <a:uLnTx/>
                <a:uFillTx/>
                <a:latin typeface="+mn-lt"/>
                <a:ea typeface="+mn-ea"/>
                <a:cs typeface="+mn-cs"/>
              </a:rPr>
              <a:t>Provide</a:t>
            </a:r>
            <a:r>
              <a:rPr kumimoji="0" lang="en-US" sz="3200" b="0" i="0" u="none" strike="noStrike" kern="1200" cap="none" spc="0" normalizeH="0" noProof="0" dirty="0">
                <a:ln>
                  <a:noFill/>
                </a:ln>
                <a:solidFill>
                  <a:schemeClr val="dk1"/>
                </a:solidFill>
                <a:effectLst/>
                <a:uLnTx/>
                <a:uFillTx/>
                <a:latin typeface="+mn-lt"/>
                <a:ea typeface="+mn-ea"/>
                <a:cs typeface="+mn-cs"/>
              </a:rPr>
              <a:t> a state with </a:t>
            </a:r>
            <a:r>
              <a:rPr kumimoji="0" lang="en-US" sz="3200" b="0" i="0" u="none" strike="noStrike" kern="1200" cap="none" spc="0" normalizeH="0" noProof="0" dirty="0">
                <a:ln>
                  <a:noFill/>
                </a:ln>
                <a:solidFill>
                  <a:schemeClr val="dk1"/>
                </a:solidFill>
                <a:effectLst/>
                <a:highlight>
                  <a:srgbClr val="FFFF00"/>
                </a:highlight>
                <a:uLnTx/>
                <a:uFillTx/>
                <a:latin typeface="+mn-lt"/>
                <a:ea typeface="+mn-ea"/>
                <a:cs typeface="+mn-cs"/>
              </a:rPr>
              <a:t>access to natural resources </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lang="en-US" sz="3200" baseline="0" dirty="0">
                <a:highlight>
                  <a:srgbClr val="FFFF00"/>
                </a:highlight>
              </a:rPr>
              <a:t>Separate two states </a:t>
            </a:r>
            <a:r>
              <a:rPr lang="en-US" sz="3200" baseline="0" dirty="0"/>
              <a:t>that would </a:t>
            </a:r>
            <a:r>
              <a:rPr lang="en-US" sz="3200" dirty="0"/>
              <a:t>share a boundary</a:t>
            </a:r>
            <a:endParaRPr kumimoji="0" lang="en-US" sz="3200" b="0" i="0" u="none" strike="noStrike" kern="1200" cap="none" spc="0" normalizeH="0" baseline="0" noProof="0" dirty="0">
              <a:ln>
                <a:noFill/>
              </a:ln>
              <a:solidFill>
                <a:schemeClr val="dk1"/>
              </a:solidFill>
              <a:effectLst/>
              <a:uLnTx/>
              <a:uFillTx/>
              <a:latin typeface="+mn-lt"/>
              <a:ea typeface="+mn-ea"/>
              <a:cs typeface="+mn-cs"/>
            </a:endParaRPr>
          </a:p>
        </p:txBody>
      </p:sp>
      <p:sp>
        <p:nvSpPr>
          <p:cNvPr id="5" name="Content Placeholder 2"/>
          <p:cNvSpPr txBox="1">
            <a:spLocks/>
          </p:cNvSpPr>
          <p:nvPr/>
        </p:nvSpPr>
        <p:spPr>
          <a:xfrm>
            <a:off x="1073134" y="5445865"/>
            <a:ext cx="7613666" cy="1029769"/>
          </a:xfrm>
          <a:prstGeom prst="rect">
            <a:avLst/>
          </a:prstGeom>
        </p:spPr>
        <p:style>
          <a:lnRef idx="2">
            <a:schemeClr val="accent3"/>
          </a:lnRef>
          <a:fillRef idx="1">
            <a:schemeClr val="lt1"/>
          </a:fillRef>
          <a:effectRef idx="0">
            <a:schemeClr val="accent3"/>
          </a:effectRef>
          <a:fontRef idx="minor">
            <a:schemeClr val="dk1"/>
          </a:fontRef>
        </p:style>
        <p:txBody>
          <a:bodyPr vert="horz" lIns="54864" tIns="91440" rtlCol="0">
            <a:normAutofit lnSpcReduction="100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baseline="0" noProof="0" dirty="0">
                <a:ln>
                  <a:noFill/>
                </a:ln>
                <a:solidFill>
                  <a:schemeClr val="dk1"/>
                </a:solidFill>
                <a:effectLst/>
                <a:uLnTx/>
                <a:uFillTx/>
                <a:latin typeface="+mn-lt"/>
                <a:ea typeface="+mn-ea"/>
                <a:cs typeface="+mn-cs"/>
              </a:rPr>
              <a:t>Some </a:t>
            </a:r>
            <a:r>
              <a:rPr lang="en-US" sz="3200" dirty="0"/>
              <a:t>regions may be </a:t>
            </a:r>
            <a:r>
              <a:rPr lang="en-US" sz="3200" dirty="0">
                <a:highlight>
                  <a:srgbClr val="FFFF00"/>
                </a:highlight>
              </a:rPr>
              <a:t>isolated or hard to reach </a:t>
            </a:r>
            <a:endParaRPr kumimoji="0" lang="en-US" sz="3200" b="0" i="0" u="none" strike="noStrike" kern="1200" cap="none" spc="0" normalizeH="0" baseline="0" noProof="0" dirty="0">
              <a:ln>
                <a:noFill/>
              </a:ln>
              <a:solidFill>
                <a:schemeClr val="dk1"/>
              </a:solidFill>
              <a:effectLst/>
              <a:highlight>
                <a:srgbClr val="FFFF00"/>
              </a:highlight>
              <a:uLnTx/>
              <a:uFillTx/>
            </a:endParaRPr>
          </a:p>
        </p:txBody>
      </p:sp>
      <p:sp>
        <p:nvSpPr>
          <p:cNvPr id="6" name="TextBox 5"/>
          <p:cNvSpPr txBox="1"/>
          <p:nvPr/>
        </p:nvSpPr>
        <p:spPr>
          <a:xfrm>
            <a:off x="226367" y="1775192"/>
            <a:ext cx="461665" cy="1426803"/>
          </a:xfrm>
          <a:prstGeom prst="rec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p>
            <a:r>
              <a:rPr lang="en-US" dirty="0"/>
              <a:t>Description</a:t>
            </a:r>
          </a:p>
        </p:txBody>
      </p:sp>
      <p:sp>
        <p:nvSpPr>
          <p:cNvPr id="7" name="TextBox 6"/>
          <p:cNvSpPr txBox="1"/>
          <p:nvPr/>
        </p:nvSpPr>
        <p:spPr>
          <a:xfrm>
            <a:off x="226367" y="3318664"/>
            <a:ext cx="461665" cy="1426803"/>
          </a:xfrm>
          <a:prstGeom prst="rect">
            <a:avLst/>
          </a:prstGeom>
        </p:spPr>
        <p:style>
          <a:lnRef idx="2">
            <a:schemeClr val="accent4"/>
          </a:lnRef>
          <a:fillRef idx="1">
            <a:schemeClr val="lt1"/>
          </a:fillRef>
          <a:effectRef idx="0">
            <a:schemeClr val="accent4"/>
          </a:effectRef>
          <a:fontRef idx="minor">
            <a:schemeClr val="dk1"/>
          </a:fontRef>
        </p:style>
        <p:txBody>
          <a:bodyPr vert="vert270" wrap="square" rtlCol="0">
            <a:spAutoFit/>
          </a:bodyPr>
          <a:lstStyle/>
          <a:p>
            <a:pPr algn="ctr"/>
            <a:r>
              <a:rPr lang="en-US" dirty="0"/>
              <a:t>advantage</a:t>
            </a:r>
          </a:p>
        </p:txBody>
      </p:sp>
      <p:sp>
        <p:nvSpPr>
          <p:cNvPr id="8" name="TextBox 7"/>
          <p:cNvSpPr txBox="1"/>
          <p:nvPr/>
        </p:nvSpPr>
        <p:spPr>
          <a:xfrm>
            <a:off x="226367" y="4826405"/>
            <a:ext cx="461665" cy="1649229"/>
          </a:xfrm>
          <a:prstGeom prst="rect">
            <a:avLst/>
          </a:prstGeom>
        </p:spPr>
        <p:style>
          <a:lnRef idx="2">
            <a:schemeClr val="accent3"/>
          </a:lnRef>
          <a:fillRef idx="1">
            <a:schemeClr val="lt1"/>
          </a:fillRef>
          <a:effectRef idx="0">
            <a:schemeClr val="accent3"/>
          </a:effectRef>
          <a:fontRef idx="minor">
            <a:schemeClr val="dk1"/>
          </a:fontRef>
        </p:style>
        <p:txBody>
          <a:bodyPr vert="vert270" wrap="square" rtlCol="0">
            <a:spAutoFit/>
          </a:bodyPr>
          <a:lstStyle/>
          <a:p>
            <a:pPr algn="ctr"/>
            <a:r>
              <a:rPr lang="en-US" dirty="0"/>
              <a:t>disadvantage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3">
            <a:schemeClr val="accent4"/>
          </a:fillRef>
          <a:effectRef idx="2">
            <a:schemeClr val="accent4"/>
          </a:effectRef>
          <a:fontRef idx="minor">
            <a:schemeClr val="lt1"/>
          </a:fontRef>
        </p:style>
        <p:txBody>
          <a:bodyPr>
            <a:normAutofit/>
          </a:bodyPr>
          <a:lstStyle/>
          <a:p>
            <a:pPr algn="ctr"/>
            <a:r>
              <a:rPr lang="en-US" sz="6000" dirty="0"/>
              <a:t>PRORUPTED STATE</a:t>
            </a:r>
          </a:p>
        </p:txBody>
      </p:sp>
      <p:pic>
        <p:nvPicPr>
          <p:cNvPr id="7" name="Picture 6"/>
          <p:cNvPicPr>
            <a:picLocks noChangeAspect="1"/>
          </p:cNvPicPr>
          <p:nvPr/>
        </p:nvPicPr>
        <p:blipFill>
          <a:blip r:embed="rId2"/>
          <a:stretch>
            <a:fillRect/>
          </a:stretch>
        </p:blipFill>
        <p:spPr>
          <a:xfrm>
            <a:off x="0" y="1752989"/>
            <a:ext cx="3684428" cy="4318000"/>
          </a:xfrm>
          <a:prstGeom prst="rect">
            <a:avLst/>
          </a:prstGeom>
        </p:spPr>
      </p:pic>
      <p:pic>
        <p:nvPicPr>
          <p:cNvPr id="8" name="Picture 7"/>
          <p:cNvPicPr>
            <a:picLocks noChangeAspect="1"/>
          </p:cNvPicPr>
          <p:nvPr/>
        </p:nvPicPr>
        <p:blipFill>
          <a:blip r:embed="rId3"/>
          <a:stretch>
            <a:fillRect/>
          </a:stretch>
        </p:blipFill>
        <p:spPr>
          <a:xfrm>
            <a:off x="4100414" y="1752989"/>
            <a:ext cx="5043586" cy="4318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9C0F-9253-4951-9D0D-B83C930C1A5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F5107E-E09B-44FD-963B-6258888F610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AFDEC4-0B04-4B5E-A8F0-3095C3D57D88}"/>
              </a:ext>
            </a:extLst>
          </p:cNvPr>
          <p:cNvPicPr>
            <a:picLocks noChangeAspect="1"/>
          </p:cNvPicPr>
          <p:nvPr/>
        </p:nvPicPr>
        <p:blipFill>
          <a:blip r:embed="rId2"/>
          <a:stretch>
            <a:fillRect/>
          </a:stretch>
        </p:blipFill>
        <p:spPr>
          <a:xfrm>
            <a:off x="457200" y="1655308"/>
            <a:ext cx="4029075" cy="4029075"/>
          </a:xfrm>
          <a:prstGeom prst="rect">
            <a:avLst/>
          </a:prstGeom>
        </p:spPr>
      </p:pic>
      <p:pic>
        <p:nvPicPr>
          <p:cNvPr id="5" name="Picture 4">
            <a:extLst>
              <a:ext uri="{FF2B5EF4-FFF2-40B4-BE49-F238E27FC236}">
                <a16:creationId xmlns:a16="http://schemas.microsoft.com/office/drawing/2014/main" id="{34BF1680-57A9-41DE-AE08-954D7564030B}"/>
              </a:ext>
            </a:extLst>
          </p:cNvPr>
          <p:cNvPicPr>
            <a:picLocks noChangeAspect="1"/>
          </p:cNvPicPr>
          <p:nvPr/>
        </p:nvPicPr>
        <p:blipFill>
          <a:blip r:embed="rId3"/>
          <a:stretch>
            <a:fillRect/>
          </a:stretch>
        </p:blipFill>
        <p:spPr>
          <a:xfrm>
            <a:off x="4724835" y="1655308"/>
            <a:ext cx="4012910" cy="3788229"/>
          </a:xfrm>
          <a:prstGeom prst="rect">
            <a:avLst/>
          </a:prstGeom>
        </p:spPr>
      </p:pic>
    </p:spTree>
    <p:extLst>
      <p:ext uri="{BB962C8B-B14F-4D97-AF65-F5344CB8AC3E}">
        <p14:creationId xmlns:p14="http://schemas.microsoft.com/office/powerpoint/2010/main" val="25651685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6000" dirty="0">
                <a:solidFill>
                  <a:schemeClr val="bg1"/>
                </a:solidFill>
              </a:rPr>
              <a:t>ELONGATED STATES</a:t>
            </a:r>
          </a:p>
        </p:txBody>
      </p:sp>
      <p:sp>
        <p:nvSpPr>
          <p:cNvPr id="3" name="Content Placeholder 2"/>
          <p:cNvSpPr>
            <a:spLocks noGrp="1"/>
          </p:cNvSpPr>
          <p:nvPr>
            <p:ph idx="1"/>
          </p:nvPr>
        </p:nvSpPr>
        <p:spPr>
          <a:xfrm>
            <a:off x="1073134" y="1775192"/>
            <a:ext cx="7613666" cy="1391072"/>
          </a:xfrm>
        </p:spPr>
        <p:style>
          <a:lnRef idx="2">
            <a:schemeClr val="accent2"/>
          </a:lnRef>
          <a:fillRef idx="1">
            <a:schemeClr val="lt1"/>
          </a:fillRef>
          <a:effectRef idx="0">
            <a:schemeClr val="accent2"/>
          </a:effectRef>
          <a:fontRef idx="minor">
            <a:schemeClr val="dk1"/>
          </a:fontRef>
        </p:style>
        <p:txBody>
          <a:bodyPr/>
          <a:lstStyle/>
          <a:p>
            <a:r>
              <a:rPr lang="en-US" dirty="0">
                <a:highlight>
                  <a:srgbClr val="FFFF00"/>
                </a:highlight>
              </a:rPr>
              <a:t>Long, narrow shape</a:t>
            </a:r>
          </a:p>
        </p:txBody>
      </p:sp>
      <p:sp>
        <p:nvSpPr>
          <p:cNvPr id="4" name="Content Placeholder 2"/>
          <p:cNvSpPr txBox="1">
            <a:spLocks/>
          </p:cNvSpPr>
          <p:nvPr/>
        </p:nvSpPr>
        <p:spPr>
          <a:xfrm>
            <a:off x="1073134" y="3318664"/>
            <a:ext cx="7613666" cy="1391072"/>
          </a:xfrm>
          <a:prstGeom prst="rect">
            <a:avLst/>
          </a:prstGeom>
        </p:spPr>
        <p:style>
          <a:lnRef idx="2">
            <a:schemeClr val="accent4"/>
          </a:lnRef>
          <a:fillRef idx="1">
            <a:schemeClr val="lt1"/>
          </a:fillRef>
          <a:effectRef idx="0">
            <a:schemeClr val="accent4"/>
          </a:effectRef>
          <a:fontRef idx="minor">
            <a:schemeClr val="dk1"/>
          </a:fontRef>
        </p:style>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baseline="0" noProof="0" dirty="0">
                <a:ln>
                  <a:noFill/>
                </a:ln>
                <a:solidFill>
                  <a:schemeClr val="dk1"/>
                </a:solidFill>
                <a:effectLst/>
                <a:highlight>
                  <a:srgbClr val="FFFF00"/>
                </a:highlight>
                <a:uLnTx/>
                <a:uFillTx/>
                <a:latin typeface="+mn-lt"/>
                <a:ea typeface="+mn-ea"/>
                <a:cs typeface="+mn-cs"/>
              </a:rPr>
              <a:t>Variation of landscapes </a:t>
            </a:r>
            <a:r>
              <a:rPr kumimoji="0" lang="en-US" sz="3200" b="0" i="0" u="none" strike="noStrike" kern="1200" cap="none" spc="0" normalizeH="0" baseline="0" noProof="0" dirty="0">
                <a:ln>
                  <a:noFill/>
                </a:ln>
                <a:solidFill>
                  <a:schemeClr val="dk1"/>
                </a:solidFill>
                <a:effectLst/>
                <a:uLnTx/>
                <a:uFillTx/>
                <a:latin typeface="+mn-lt"/>
                <a:ea typeface="+mn-ea"/>
                <a:cs typeface="+mn-cs"/>
              </a:rPr>
              <a:t>and </a:t>
            </a:r>
            <a:r>
              <a:rPr kumimoji="0" lang="en-US" sz="3200" b="0" i="0" u="none" strike="noStrike" kern="1200" cap="none" spc="0" normalizeH="0" baseline="0" noProof="0" dirty="0">
                <a:ln>
                  <a:noFill/>
                </a:ln>
                <a:solidFill>
                  <a:schemeClr val="dk1"/>
                </a:solidFill>
                <a:effectLst/>
                <a:highlight>
                  <a:srgbClr val="FFFF00"/>
                </a:highlight>
                <a:uLnTx/>
                <a:uFillTx/>
                <a:latin typeface="+mn-lt"/>
                <a:ea typeface="+mn-ea"/>
                <a:cs typeface="+mn-cs"/>
              </a:rPr>
              <a:t>resources</a:t>
            </a:r>
            <a:r>
              <a:rPr kumimoji="0" lang="en-US" sz="3200" b="0" i="0" u="none" strike="noStrike" kern="1200" cap="none" spc="0" normalizeH="0" baseline="0" noProof="0" dirty="0">
                <a:ln>
                  <a:noFill/>
                </a:ln>
                <a:solidFill>
                  <a:schemeClr val="dk1"/>
                </a:solidFill>
                <a:effectLst/>
                <a:uLnTx/>
                <a:uFillTx/>
                <a:latin typeface="+mn-lt"/>
                <a:ea typeface="+mn-ea"/>
                <a:cs typeface="+mn-cs"/>
              </a:rPr>
              <a:t> through your state </a:t>
            </a:r>
          </a:p>
        </p:txBody>
      </p:sp>
      <p:sp>
        <p:nvSpPr>
          <p:cNvPr id="5" name="Content Placeholder 2"/>
          <p:cNvSpPr txBox="1">
            <a:spLocks/>
          </p:cNvSpPr>
          <p:nvPr/>
        </p:nvSpPr>
        <p:spPr>
          <a:xfrm>
            <a:off x="1073134" y="4862136"/>
            <a:ext cx="7613666" cy="1391072"/>
          </a:xfrm>
          <a:prstGeom prst="rect">
            <a:avLst/>
          </a:prstGeom>
        </p:spPr>
        <p:style>
          <a:lnRef idx="2">
            <a:schemeClr val="accent3"/>
          </a:lnRef>
          <a:fillRef idx="1">
            <a:schemeClr val="lt1"/>
          </a:fillRef>
          <a:effectRef idx="0">
            <a:schemeClr val="accent3"/>
          </a:effectRef>
          <a:fontRef idx="minor">
            <a:schemeClr val="dk1"/>
          </a:fontRef>
        </p:style>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baseline="0" noProof="0" dirty="0">
                <a:ln>
                  <a:noFill/>
                </a:ln>
                <a:solidFill>
                  <a:schemeClr val="dk1"/>
                </a:solidFill>
                <a:effectLst/>
                <a:uLnTx/>
                <a:uFillTx/>
                <a:latin typeface="+mn-lt"/>
                <a:ea typeface="+mn-ea"/>
                <a:cs typeface="+mn-cs"/>
              </a:rPr>
              <a:t>Poor </a:t>
            </a:r>
            <a:r>
              <a:rPr kumimoji="0" lang="en-US" sz="3200" b="0" i="0" u="none" strike="noStrike" kern="1200" cap="none" spc="0" normalizeH="0" baseline="0" noProof="0" dirty="0">
                <a:ln>
                  <a:noFill/>
                </a:ln>
                <a:solidFill>
                  <a:schemeClr val="dk1"/>
                </a:solidFill>
                <a:effectLst/>
                <a:highlight>
                  <a:srgbClr val="FFFF00"/>
                </a:highlight>
                <a:uLnTx/>
                <a:uFillTx/>
                <a:latin typeface="+mn-lt"/>
                <a:ea typeface="+mn-ea"/>
                <a:cs typeface="+mn-cs"/>
              </a:rPr>
              <a:t>internal communication </a:t>
            </a:r>
          </a:p>
        </p:txBody>
      </p:sp>
      <p:sp>
        <p:nvSpPr>
          <p:cNvPr id="6" name="TextBox 5"/>
          <p:cNvSpPr txBox="1"/>
          <p:nvPr/>
        </p:nvSpPr>
        <p:spPr>
          <a:xfrm>
            <a:off x="226367" y="1775192"/>
            <a:ext cx="461665" cy="1426803"/>
          </a:xfrm>
          <a:prstGeom prst="rec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p>
            <a:r>
              <a:rPr lang="en-US" dirty="0"/>
              <a:t>Description</a:t>
            </a:r>
          </a:p>
        </p:txBody>
      </p:sp>
      <p:sp>
        <p:nvSpPr>
          <p:cNvPr id="7" name="TextBox 6"/>
          <p:cNvSpPr txBox="1"/>
          <p:nvPr/>
        </p:nvSpPr>
        <p:spPr>
          <a:xfrm>
            <a:off x="226367" y="3318664"/>
            <a:ext cx="461665" cy="1426803"/>
          </a:xfrm>
          <a:prstGeom prst="rect">
            <a:avLst/>
          </a:prstGeom>
        </p:spPr>
        <p:style>
          <a:lnRef idx="2">
            <a:schemeClr val="accent4"/>
          </a:lnRef>
          <a:fillRef idx="1">
            <a:schemeClr val="lt1"/>
          </a:fillRef>
          <a:effectRef idx="0">
            <a:schemeClr val="accent4"/>
          </a:effectRef>
          <a:fontRef idx="minor">
            <a:schemeClr val="dk1"/>
          </a:fontRef>
        </p:style>
        <p:txBody>
          <a:bodyPr vert="vert270" wrap="square" rtlCol="0">
            <a:spAutoFit/>
          </a:bodyPr>
          <a:lstStyle/>
          <a:p>
            <a:pPr algn="ctr"/>
            <a:r>
              <a:rPr lang="en-US" dirty="0"/>
              <a:t>advantage</a:t>
            </a:r>
          </a:p>
        </p:txBody>
      </p:sp>
      <p:sp>
        <p:nvSpPr>
          <p:cNvPr id="8" name="TextBox 7"/>
          <p:cNvSpPr txBox="1"/>
          <p:nvPr/>
        </p:nvSpPr>
        <p:spPr>
          <a:xfrm>
            <a:off x="226367" y="4826405"/>
            <a:ext cx="461665" cy="1649229"/>
          </a:xfrm>
          <a:prstGeom prst="rect">
            <a:avLst/>
          </a:prstGeom>
        </p:spPr>
        <p:style>
          <a:lnRef idx="2">
            <a:schemeClr val="accent3"/>
          </a:lnRef>
          <a:fillRef idx="1">
            <a:schemeClr val="lt1"/>
          </a:fillRef>
          <a:effectRef idx="0">
            <a:schemeClr val="accent3"/>
          </a:effectRef>
          <a:fontRef idx="minor">
            <a:schemeClr val="dk1"/>
          </a:fontRef>
        </p:style>
        <p:txBody>
          <a:bodyPr vert="vert270" wrap="square" rtlCol="0">
            <a:spAutoFit/>
          </a:bodyPr>
          <a:lstStyle/>
          <a:p>
            <a:pPr algn="ctr"/>
            <a:r>
              <a:rPr lang="en-US" dirty="0"/>
              <a:t>disadvantage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3">
            <a:schemeClr val="accent4"/>
          </a:fillRef>
          <a:effectRef idx="2">
            <a:schemeClr val="accent4"/>
          </a:effectRef>
          <a:fontRef idx="minor">
            <a:schemeClr val="lt1"/>
          </a:fontRef>
        </p:style>
        <p:txBody>
          <a:bodyPr>
            <a:normAutofit/>
          </a:bodyPr>
          <a:lstStyle/>
          <a:p>
            <a:pPr algn="ctr"/>
            <a:r>
              <a:rPr lang="en-US" sz="6000" dirty="0"/>
              <a:t>ELONGATED STATE</a:t>
            </a:r>
          </a:p>
        </p:txBody>
      </p:sp>
      <p:pic>
        <p:nvPicPr>
          <p:cNvPr id="5" name="Picture 4"/>
          <p:cNvPicPr>
            <a:picLocks noChangeAspect="1"/>
          </p:cNvPicPr>
          <p:nvPr/>
        </p:nvPicPr>
        <p:blipFill>
          <a:blip r:embed="rId2"/>
          <a:stretch>
            <a:fillRect/>
          </a:stretch>
        </p:blipFill>
        <p:spPr>
          <a:xfrm>
            <a:off x="457200" y="1752989"/>
            <a:ext cx="3743832" cy="4361123"/>
          </a:xfrm>
          <a:prstGeom prst="rect">
            <a:avLst/>
          </a:prstGeom>
        </p:spPr>
      </p:pic>
      <p:pic>
        <p:nvPicPr>
          <p:cNvPr id="6" name="Picture 5"/>
          <p:cNvPicPr>
            <a:picLocks noChangeAspect="1"/>
          </p:cNvPicPr>
          <p:nvPr/>
        </p:nvPicPr>
        <p:blipFill>
          <a:blip r:embed="rId3"/>
          <a:stretch>
            <a:fillRect/>
          </a:stretch>
        </p:blipFill>
        <p:spPr>
          <a:xfrm>
            <a:off x="4521200" y="1752989"/>
            <a:ext cx="4165600" cy="44704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fontScale="90000"/>
          </a:bodyPr>
          <a:lstStyle/>
          <a:p>
            <a:pPr algn="ctr"/>
            <a:r>
              <a:rPr lang="en-US" sz="6000" dirty="0">
                <a:solidFill>
                  <a:schemeClr val="bg1"/>
                </a:solidFill>
              </a:rPr>
              <a:t>FRAGMENTED STATES</a:t>
            </a:r>
          </a:p>
        </p:txBody>
      </p:sp>
      <p:sp>
        <p:nvSpPr>
          <p:cNvPr id="3" name="Content Placeholder 2"/>
          <p:cNvSpPr>
            <a:spLocks noGrp="1"/>
          </p:cNvSpPr>
          <p:nvPr>
            <p:ph idx="1"/>
          </p:nvPr>
        </p:nvSpPr>
        <p:spPr>
          <a:xfrm>
            <a:off x="1073134" y="1775192"/>
            <a:ext cx="7613666" cy="1543472"/>
          </a:xfr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r>
              <a:rPr lang="en-US" dirty="0"/>
              <a:t>Several </a:t>
            </a:r>
            <a:r>
              <a:rPr lang="en-US" dirty="0">
                <a:highlight>
                  <a:srgbClr val="FFFF00"/>
                </a:highlight>
              </a:rPr>
              <a:t>discontinuous pieces </a:t>
            </a:r>
            <a:r>
              <a:rPr lang="en-US" dirty="0"/>
              <a:t>of territory</a:t>
            </a:r>
          </a:p>
          <a:p>
            <a:r>
              <a:rPr lang="en-US" dirty="0"/>
              <a:t>can be separated by </a:t>
            </a:r>
            <a:r>
              <a:rPr lang="en-US" dirty="0">
                <a:highlight>
                  <a:srgbClr val="FFFF00"/>
                </a:highlight>
              </a:rPr>
              <a:t>water</a:t>
            </a:r>
            <a:r>
              <a:rPr lang="en-US" dirty="0"/>
              <a:t> or intervening </a:t>
            </a:r>
            <a:r>
              <a:rPr lang="en-US" dirty="0">
                <a:highlight>
                  <a:srgbClr val="FFFF00"/>
                </a:highlight>
              </a:rPr>
              <a:t>state </a:t>
            </a:r>
          </a:p>
        </p:txBody>
      </p:sp>
      <p:sp>
        <p:nvSpPr>
          <p:cNvPr id="4" name="Content Placeholder 2"/>
          <p:cNvSpPr txBox="1">
            <a:spLocks/>
          </p:cNvSpPr>
          <p:nvPr/>
        </p:nvSpPr>
        <p:spPr>
          <a:xfrm>
            <a:off x="1073134" y="3539337"/>
            <a:ext cx="7613666" cy="1176456"/>
          </a:xfrm>
          <a:prstGeom prst="rect">
            <a:avLst/>
          </a:prstGeom>
        </p:spPr>
        <p:style>
          <a:lnRef idx="2">
            <a:schemeClr val="accent4"/>
          </a:lnRef>
          <a:fillRef idx="1">
            <a:schemeClr val="lt1"/>
          </a:fillRef>
          <a:effectRef idx="0">
            <a:schemeClr val="accent4"/>
          </a:effectRef>
          <a:fontRef idx="minor">
            <a:schemeClr val="dk1"/>
          </a:fontRef>
        </p:style>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baseline="0" noProof="0" dirty="0">
                <a:ln>
                  <a:noFill/>
                </a:ln>
                <a:solidFill>
                  <a:schemeClr val="dk1"/>
                </a:solidFill>
                <a:effectLst/>
                <a:uLnTx/>
                <a:uFillTx/>
                <a:latin typeface="+mn-lt"/>
                <a:ea typeface="+mn-ea"/>
                <a:cs typeface="+mn-cs"/>
              </a:rPr>
              <a:t>Variation of</a:t>
            </a:r>
            <a:r>
              <a:rPr kumimoji="0" lang="en-US" sz="3200" b="0" i="0" u="none" strike="noStrike" kern="1200" cap="none" spc="0" normalizeH="0" baseline="0" noProof="0" dirty="0">
                <a:ln>
                  <a:noFill/>
                </a:ln>
                <a:solidFill>
                  <a:schemeClr val="dk1"/>
                </a:solidFill>
                <a:effectLst/>
                <a:highlight>
                  <a:srgbClr val="FFFF00"/>
                </a:highlight>
                <a:uLnTx/>
                <a:uFillTx/>
                <a:latin typeface="+mn-lt"/>
                <a:ea typeface="+mn-ea"/>
                <a:cs typeface="+mn-cs"/>
              </a:rPr>
              <a:t> landscape</a:t>
            </a:r>
            <a:r>
              <a:rPr lang="en-US" sz="3200" dirty="0">
                <a:highlight>
                  <a:srgbClr val="FFFF00"/>
                </a:highlight>
              </a:rPr>
              <a:t>,</a:t>
            </a:r>
            <a:r>
              <a:rPr kumimoji="0" lang="en-US" sz="3200" b="0" i="0" u="none" strike="noStrike" kern="1200" cap="none" spc="0" normalizeH="0" noProof="0" dirty="0">
                <a:ln>
                  <a:noFill/>
                </a:ln>
                <a:solidFill>
                  <a:schemeClr val="dk1"/>
                </a:solidFill>
                <a:effectLst/>
                <a:uLnTx/>
                <a:uFillTx/>
                <a:latin typeface="+mn-lt"/>
                <a:ea typeface="+mn-ea"/>
                <a:cs typeface="+mn-cs"/>
              </a:rPr>
              <a:t>access to</a:t>
            </a:r>
            <a:r>
              <a:rPr kumimoji="0" lang="en-US" sz="3200" b="0" i="0" u="none" strike="noStrike" kern="1200" cap="none" spc="0" normalizeH="0" baseline="0" noProof="0" dirty="0">
                <a:ln>
                  <a:noFill/>
                </a:ln>
                <a:solidFill>
                  <a:schemeClr val="dk1"/>
                </a:solidFill>
                <a:effectLst/>
                <a:uLnTx/>
                <a:uFillTx/>
                <a:latin typeface="+mn-lt"/>
                <a:ea typeface="+mn-ea"/>
                <a:cs typeface="+mn-cs"/>
              </a:rPr>
              <a:t> </a:t>
            </a:r>
            <a:r>
              <a:rPr kumimoji="0" lang="en-US" sz="3200" b="0" i="0" u="none" strike="noStrike" kern="1200" cap="none" spc="0" normalizeH="0" baseline="0" noProof="0" dirty="0">
                <a:ln>
                  <a:noFill/>
                </a:ln>
                <a:solidFill>
                  <a:schemeClr val="dk1"/>
                </a:solidFill>
                <a:effectLst/>
                <a:highlight>
                  <a:srgbClr val="FFFF00"/>
                </a:highlight>
                <a:uLnTx/>
                <a:uFillTx/>
                <a:latin typeface="+mn-lt"/>
                <a:ea typeface="+mn-ea"/>
                <a:cs typeface="+mn-cs"/>
              </a:rPr>
              <a:t>resources </a:t>
            </a:r>
          </a:p>
        </p:txBody>
      </p:sp>
      <p:sp>
        <p:nvSpPr>
          <p:cNvPr id="5" name="Content Placeholder 2"/>
          <p:cNvSpPr txBox="1">
            <a:spLocks/>
          </p:cNvSpPr>
          <p:nvPr/>
        </p:nvSpPr>
        <p:spPr>
          <a:xfrm>
            <a:off x="1073134" y="4862136"/>
            <a:ext cx="7613666" cy="1613498"/>
          </a:xfrm>
          <a:prstGeom prst="rect">
            <a:avLst/>
          </a:prstGeom>
        </p:spPr>
        <p:style>
          <a:lnRef idx="2">
            <a:schemeClr val="accent3"/>
          </a:lnRef>
          <a:fillRef idx="1">
            <a:schemeClr val="lt1"/>
          </a:fillRef>
          <a:effectRef idx="0">
            <a:schemeClr val="accent3"/>
          </a:effectRef>
          <a:fontRef idx="minor">
            <a:schemeClr val="dk1"/>
          </a:fontRef>
        </p:style>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baseline="0" noProof="0" dirty="0">
                <a:ln>
                  <a:noFill/>
                </a:ln>
                <a:solidFill>
                  <a:schemeClr val="dk1"/>
                </a:solidFill>
                <a:effectLst/>
                <a:uLnTx/>
                <a:uFillTx/>
                <a:latin typeface="+mn-lt"/>
                <a:ea typeface="+mn-ea"/>
                <a:cs typeface="+mn-cs"/>
              </a:rPr>
              <a:t>Difficult </a:t>
            </a:r>
            <a:r>
              <a:rPr kumimoji="0" lang="en-US" sz="3200" b="0" i="0" u="none" strike="noStrike" kern="1200" cap="none" spc="0" normalizeH="0" baseline="0" noProof="0" dirty="0">
                <a:ln>
                  <a:noFill/>
                </a:ln>
                <a:solidFill>
                  <a:schemeClr val="dk1"/>
                </a:solidFill>
                <a:effectLst/>
                <a:highlight>
                  <a:srgbClr val="FFFF00"/>
                </a:highlight>
                <a:uLnTx/>
                <a:uFillTx/>
                <a:latin typeface="+mn-lt"/>
                <a:ea typeface="+mn-ea"/>
                <a:cs typeface="+mn-cs"/>
              </a:rPr>
              <a:t>communication</a:t>
            </a:r>
            <a:r>
              <a:rPr kumimoji="0" lang="en-US" sz="3200" b="0" i="0" u="none" strike="noStrike" kern="1200" cap="none" spc="0" normalizeH="0" baseline="0" noProof="0" dirty="0">
                <a:ln>
                  <a:noFill/>
                </a:ln>
                <a:solidFill>
                  <a:schemeClr val="dk1"/>
                </a:solidFill>
                <a:effectLst/>
                <a:uLnTx/>
                <a:uFillTx/>
                <a:latin typeface="+mn-lt"/>
                <a:ea typeface="+mn-ea"/>
                <a:cs typeface="+mn-cs"/>
              </a:rPr>
              <a:t>, </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lang="en-US" sz="3200" dirty="0"/>
              <a:t>No </a:t>
            </a:r>
            <a:r>
              <a:rPr kumimoji="0" lang="en-US" sz="3200" b="0" i="0" u="none" strike="noStrike" kern="1200" cap="none" spc="0" normalizeH="0" baseline="0" noProof="0" dirty="0">
                <a:ln>
                  <a:noFill/>
                </a:ln>
                <a:solidFill>
                  <a:schemeClr val="dk1"/>
                </a:solidFill>
                <a:effectLst/>
                <a:highlight>
                  <a:srgbClr val="FFFF00"/>
                </a:highlight>
                <a:uLnTx/>
                <a:uFillTx/>
                <a:latin typeface="+mn-lt"/>
                <a:ea typeface="+mn-ea"/>
                <a:cs typeface="+mn-cs"/>
              </a:rPr>
              <a:t>unity</a:t>
            </a:r>
            <a:r>
              <a:rPr lang="en-US" sz="3200" noProof="0" dirty="0">
                <a:highlight>
                  <a:srgbClr val="FFFF00"/>
                </a:highlight>
              </a:rPr>
              <a:t>,</a:t>
            </a:r>
            <a:r>
              <a:rPr lang="en-US" sz="3200" noProof="0" dirty="0"/>
              <a:t> </a:t>
            </a:r>
            <a:r>
              <a:rPr lang="en-US" sz="3200" dirty="0">
                <a:highlight>
                  <a:srgbClr val="FFFF00"/>
                </a:highlight>
              </a:rPr>
              <a:t>high cost </a:t>
            </a:r>
            <a:endParaRPr kumimoji="0" lang="en-US" sz="3200" b="0" i="0" u="none" strike="noStrike" kern="1200" cap="none" spc="0" normalizeH="0" baseline="0" noProof="0" dirty="0">
              <a:ln>
                <a:noFill/>
              </a:ln>
              <a:solidFill>
                <a:schemeClr val="dk1"/>
              </a:solidFill>
              <a:effectLst/>
              <a:highlight>
                <a:srgbClr val="FFFF00"/>
              </a:highlight>
              <a:uLnTx/>
              <a:uFillTx/>
            </a:endParaRPr>
          </a:p>
        </p:txBody>
      </p:sp>
      <p:sp>
        <p:nvSpPr>
          <p:cNvPr id="6" name="TextBox 5"/>
          <p:cNvSpPr txBox="1"/>
          <p:nvPr/>
        </p:nvSpPr>
        <p:spPr>
          <a:xfrm>
            <a:off x="226367" y="1775192"/>
            <a:ext cx="461665" cy="1426803"/>
          </a:xfrm>
          <a:prstGeom prst="rec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p>
            <a:r>
              <a:rPr lang="en-US" dirty="0"/>
              <a:t>Description</a:t>
            </a:r>
          </a:p>
        </p:txBody>
      </p:sp>
      <p:sp>
        <p:nvSpPr>
          <p:cNvPr id="7" name="TextBox 6"/>
          <p:cNvSpPr txBox="1"/>
          <p:nvPr/>
        </p:nvSpPr>
        <p:spPr>
          <a:xfrm>
            <a:off x="226367" y="3318664"/>
            <a:ext cx="461665" cy="1426803"/>
          </a:xfrm>
          <a:prstGeom prst="rect">
            <a:avLst/>
          </a:prstGeom>
        </p:spPr>
        <p:style>
          <a:lnRef idx="2">
            <a:schemeClr val="accent4"/>
          </a:lnRef>
          <a:fillRef idx="1">
            <a:schemeClr val="lt1"/>
          </a:fillRef>
          <a:effectRef idx="0">
            <a:schemeClr val="accent4"/>
          </a:effectRef>
          <a:fontRef idx="minor">
            <a:schemeClr val="dk1"/>
          </a:fontRef>
        </p:style>
        <p:txBody>
          <a:bodyPr vert="vert270" wrap="square" rtlCol="0">
            <a:spAutoFit/>
          </a:bodyPr>
          <a:lstStyle/>
          <a:p>
            <a:pPr algn="ctr"/>
            <a:r>
              <a:rPr lang="en-US" dirty="0"/>
              <a:t>advantage</a:t>
            </a:r>
          </a:p>
        </p:txBody>
      </p:sp>
      <p:sp>
        <p:nvSpPr>
          <p:cNvPr id="8" name="TextBox 7"/>
          <p:cNvSpPr txBox="1"/>
          <p:nvPr/>
        </p:nvSpPr>
        <p:spPr>
          <a:xfrm>
            <a:off x="226367" y="4826405"/>
            <a:ext cx="461665" cy="1649229"/>
          </a:xfrm>
          <a:prstGeom prst="rect">
            <a:avLst/>
          </a:prstGeom>
        </p:spPr>
        <p:style>
          <a:lnRef idx="2">
            <a:schemeClr val="accent3"/>
          </a:lnRef>
          <a:fillRef idx="1">
            <a:schemeClr val="lt1"/>
          </a:fillRef>
          <a:effectRef idx="0">
            <a:schemeClr val="accent3"/>
          </a:effectRef>
          <a:fontRef idx="minor">
            <a:schemeClr val="dk1"/>
          </a:fontRef>
        </p:style>
        <p:txBody>
          <a:bodyPr vert="vert270" wrap="square" rtlCol="0">
            <a:spAutoFit/>
          </a:bodyPr>
          <a:lstStyle/>
          <a:p>
            <a:pPr algn="ctr"/>
            <a:r>
              <a:rPr lang="en-US" dirty="0"/>
              <a:t>disadvantage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3">
            <a:schemeClr val="accent4"/>
          </a:fillRef>
          <a:effectRef idx="2">
            <a:schemeClr val="accent4"/>
          </a:effectRef>
          <a:fontRef idx="minor">
            <a:schemeClr val="lt1"/>
          </a:fontRef>
        </p:style>
        <p:txBody>
          <a:bodyPr>
            <a:normAutofit/>
          </a:bodyPr>
          <a:lstStyle/>
          <a:p>
            <a:pPr algn="ctr"/>
            <a:r>
              <a:rPr lang="en-US" sz="6000" dirty="0"/>
              <a:t>FRAGMENTED STATE</a:t>
            </a:r>
          </a:p>
        </p:txBody>
      </p:sp>
      <p:pic>
        <p:nvPicPr>
          <p:cNvPr id="7" name="Picture 6"/>
          <p:cNvPicPr>
            <a:picLocks noChangeAspect="1"/>
          </p:cNvPicPr>
          <p:nvPr/>
        </p:nvPicPr>
        <p:blipFill>
          <a:blip r:embed="rId2"/>
          <a:stretch>
            <a:fillRect/>
          </a:stretch>
        </p:blipFill>
        <p:spPr>
          <a:xfrm>
            <a:off x="0" y="1867289"/>
            <a:ext cx="3916941" cy="4356100"/>
          </a:xfrm>
          <a:prstGeom prst="rect">
            <a:avLst/>
          </a:prstGeom>
        </p:spPr>
      </p:pic>
      <p:pic>
        <p:nvPicPr>
          <p:cNvPr id="8" name="Picture 7"/>
          <p:cNvPicPr>
            <a:picLocks noChangeAspect="1"/>
          </p:cNvPicPr>
          <p:nvPr/>
        </p:nvPicPr>
        <p:blipFill>
          <a:blip r:embed="rId3"/>
          <a:stretch>
            <a:fillRect/>
          </a:stretch>
        </p:blipFill>
        <p:spPr>
          <a:xfrm>
            <a:off x="3916941" y="1512519"/>
            <a:ext cx="5227059" cy="471087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7139" y="275422"/>
            <a:ext cx="5816724" cy="6242696"/>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B6D760-0697-4BBC-9BED-282B9E216BCE}"/>
              </a:ext>
            </a:extLst>
          </p:cNvPr>
          <p:cNvPicPr>
            <a:picLocks noChangeAspect="1"/>
          </p:cNvPicPr>
          <p:nvPr/>
        </p:nvPicPr>
        <p:blipFill>
          <a:blip r:embed="rId3"/>
          <a:stretch>
            <a:fillRect/>
          </a:stretch>
        </p:blipFill>
        <p:spPr>
          <a:xfrm>
            <a:off x="4876384" y="778326"/>
            <a:ext cx="4267616" cy="4778830"/>
          </a:xfrm>
          <a:prstGeom prst="rect">
            <a:avLst/>
          </a:prstGeom>
        </p:spPr>
      </p:pic>
      <p:pic>
        <p:nvPicPr>
          <p:cNvPr id="3" name="Picture 2">
            <a:extLst>
              <a:ext uri="{FF2B5EF4-FFF2-40B4-BE49-F238E27FC236}">
                <a16:creationId xmlns:a16="http://schemas.microsoft.com/office/drawing/2014/main" id="{722EBF14-E188-478D-B5C9-A6CDEA045A24}"/>
              </a:ext>
            </a:extLst>
          </p:cNvPr>
          <p:cNvPicPr>
            <a:picLocks noChangeAspect="1"/>
          </p:cNvPicPr>
          <p:nvPr/>
        </p:nvPicPr>
        <p:blipFill>
          <a:blip r:embed="rId4"/>
          <a:stretch>
            <a:fillRect/>
          </a:stretch>
        </p:blipFill>
        <p:spPr>
          <a:xfrm>
            <a:off x="0" y="460827"/>
            <a:ext cx="4876384" cy="2476893"/>
          </a:xfrm>
          <a:prstGeom prst="rect">
            <a:avLst/>
          </a:prstGeom>
        </p:spPr>
      </p:pic>
    </p:spTree>
    <p:extLst>
      <p:ext uri="{BB962C8B-B14F-4D97-AF65-F5344CB8AC3E}">
        <p14:creationId xmlns:p14="http://schemas.microsoft.com/office/powerpoint/2010/main" val="1187984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4"/>
          </a:lnRef>
          <a:fillRef idx="3">
            <a:schemeClr val="accent4"/>
          </a:fillRef>
          <a:effectRef idx="3">
            <a:schemeClr val="accent4"/>
          </a:effectRef>
          <a:fontRef idx="minor">
            <a:schemeClr val="lt1"/>
          </a:fontRef>
        </p:style>
        <p:txBody>
          <a:bodyPr>
            <a:normAutofit fontScale="90000"/>
          </a:bodyPr>
          <a:lstStyle/>
          <a:p>
            <a:pPr algn="ctr"/>
            <a:r>
              <a:rPr lang="en-US" sz="6000" dirty="0">
                <a:solidFill>
                  <a:schemeClr val="bg1"/>
                </a:solidFill>
              </a:rPr>
              <a:t>PERFORATED STATES</a:t>
            </a:r>
          </a:p>
        </p:txBody>
      </p:sp>
      <p:sp>
        <p:nvSpPr>
          <p:cNvPr id="3" name="Content Placeholder 2"/>
          <p:cNvSpPr>
            <a:spLocks noGrp="1"/>
          </p:cNvSpPr>
          <p:nvPr>
            <p:ph idx="1"/>
          </p:nvPr>
        </p:nvSpPr>
        <p:spPr>
          <a:xfrm>
            <a:off x="1073134" y="1775192"/>
            <a:ext cx="7613666" cy="1391072"/>
          </a:xfrm>
        </p:spPr>
        <p:style>
          <a:lnRef idx="2">
            <a:schemeClr val="accent2"/>
          </a:lnRef>
          <a:fillRef idx="1">
            <a:schemeClr val="lt1"/>
          </a:fillRef>
          <a:effectRef idx="0">
            <a:schemeClr val="accent2"/>
          </a:effectRef>
          <a:fontRef idx="minor">
            <a:schemeClr val="dk1"/>
          </a:fontRef>
        </p:style>
        <p:txBody>
          <a:bodyPr>
            <a:normAutofit/>
          </a:bodyPr>
          <a:lstStyle/>
          <a:p>
            <a:r>
              <a:rPr lang="en-US" dirty="0"/>
              <a:t>State that </a:t>
            </a:r>
            <a:r>
              <a:rPr lang="en-US" dirty="0">
                <a:highlight>
                  <a:srgbClr val="FFFF00"/>
                </a:highlight>
              </a:rPr>
              <a:t>completely surrounds another one </a:t>
            </a:r>
          </a:p>
        </p:txBody>
      </p:sp>
      <p:sp>
        <p:nvSpPr>
          <p:cNvPr id="4" name="Content Placeholder 2"/>
          <p:cNvSpPr txBox="1">
            <a:spLocks/>
          </p:cNvSpPr>
          <p:nvPr/>
        </p:nvSpPr>
        <p:spPr>
          <a:xfrm>
            <a:off x="1073134" y="3318664"/>
            <a:ext cx="7613666" cy="1391072"/>
          </a:xfrm>
          <a:prstGeom prst="rect">
            <a:avLst/>
          </a:prstGeom>
        </p:spPr>
        <p:style>
          <a:lnRef idx="2">
            <a:schemeClr val="accent4"/>
          </a:lnRef>
          <a:fillRef idx="1">
            <a:schemeClr val="lt1"/>
          </a:fillRef>
          <a:effectRef idx="0">
            <a:schemeClr val="accent4"/>
          </a:effectRef>
          <a:fontRef idx="minor">
            <a:schemeClr val="dk1"/>
          </a:fontRef>
        </p:style>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en-US" sz="3200" b="0" i="0" u="none" strike="noStrike" kern="1200" cap="none" spc="0" normalizeH="0" baseline="0" noProof="0" dirty="0">
                <a:ln>
                  <a:noFill/>
                </a:ln>
                <a:solidFill>
                  <a:schemeClr val="dk1"/>
                </a:solidFill>
                <a:effectLst/>
                <a:highlight>
                  <a:srgbClr val="FFFF00"/>
                </a:highlight>
                <a:uLnTx/>
                <a:uFillTx/>
                <a:latin typeface="+mn-lt"/>
                <a:ea typeface="+mn-ea"/>
                <a:cs typeface="+mn-cs"/>
              </a:rPr>
              <a:t>Can control</a:t>
            </a:r>
            <a:r>
              <a:rPr kumimoji="0" lang="en-US" sz="3200" b="0" i="0" u="none" strike="noStrike" kern="1200" cap="none" spc="0" normalizeH="0" noProof="0" dirty="0">
                <a:ln>
                  <a:noFill/>
                </a:ln>
                <a:solidFill>
                  <a:schemeClr val="dk1"/>
                </a:solidFill>
                <a:effectLst/>
                <a:highlight>
                  <a:srgbClr val="FFFF00"/>
                </a:highlight>
                <a:uLnTx/>
                <a:uFillTx/>
                <a:latin typeface="+mn-lt"/>
                <a:ea typeface="+mn-ea"/>
                <a:cs typeface="+mn-cs"/>
              </a:rPr>
              <a:t> smaller state </a:t>
            </a:r>
            <a:r>
              <a:rPr kumimoji="0" lang="en-US" sz="3200" b="0" i="0" u="none" strike="noStrike" kern="1200" cap="none" spc="0" normalizeH="0" baseline="0" noProof="0" dirty="0">
                <a:ln>
                  <a:noFill/>
                </a:ln>
                <a:solidFill>
                  <a:schemeClr val="dk1"/>
                </a:solidFill>
                <a:effectLst/>
                <a:uLnTx/>
                <a:uFillTx/>
                <a:latin typeface="+mn-lt"/>
                <a:ea typeface="+mn-ea"/>
                <a:cs typeface="+mn-cs"/>
              </a:rPr>
              <a:t>(if good relations)</a:t>
            </a:r>
          </a:p>
        </p:txBody>
      </p:sp>
      <p:sp>
        <p:nvSpPr>
          <p:cNvPr id="5" name="Content Placeholder 2"/>
          <p:cNvSpPr txBox="1">
            <a:spLocks/>
          </p:cNvSpPr>
          <p:nvPr/>
        </p:nvSpPr>
        <p:spPr>
          <a:xfrm>
            <a:off x="1073134" y="4862136"/>
            <a:ext cx="7613666" cy="1613498"/>
          </a:xfrm>
          <a:prstGeom prst="rect">
            <a:avLst/>
          </a:prstGeom>
        </p:spPr>
        <p:style>
          <a:lnRef idx="2">
            <a:schemeClr val="accent3"/>
          </a:lnRef>
          <a:fillRef idx="1">
            <a:schemeClr val="lt1"/>
          </a:fillRef>
          <a:effectRef idx="0">
            <a:schemeClr val="accent3"/>
          </a:effectRef>
          <a:fontRef idx="minor">
            <a:schemeClr val="dk1"/>
          </a:fontRef>
        </p:style>
        <p:txBody>
          <a:bodyPr vert="horz" lIns="54864" tIns="91440" rtlCol="0">
            <a:normAutofit/>
          </a:bodyPr>
          <a:lstStyle/>
          <a:p>
            <a:pPr marL="438912" lvl="0" indent="-320040" defTabSz="914400">
              <a:buClr>
                <a:schemeClr val="accent1"/>
              </a:buClr>
              <a:buSzPct val="80000"/>
              <a:buFont typeface="Wingdings 2"/>
              <a:buChar char=""/>
            </a:pPr>
            <a:r>
              <a:rPr lang="en-US" sz="3200" dirty="0"/>
              <a:t>Can be </a:t>
            </a:r>
            <a:r>
              <a:rPr lang="en-US" sz="3200" baseline="0" dirty="0">
                <a:highlight>
                  <a:srgbClr val="FFFF00"/>
                </a:highlight>
              </a:rPr>
              <a:t>Hostility </a:t>
            </a:r>
            <a:endParaRPr kumimoji="0" lang="en-US" sz="3200" b="0" i="0" u="none" strike="noStrike" kern="1200" cap="none" spc="0" normalizeH="0" baseline="0" noProof="0" dirty="0">
              <a:ln>
                <a:noFill/>
              </a:ln>
              <a:solidFill>
                <a:schemeClr val="dk1"/>
              </a:solidFill>
              <a:effectLst/>
              <a:highlight>
                <a:srgbClr val="FFFF00"/>
              </a:highlight>
              <a:uLnTx/>
              <a:uFillTx/>
            </a:endParaRPr>
          </a:p>
        </p:txBody>
      </p:sp>
      <p:sp>
        <p:nvSpPr>
          <p:cNvPr id="6" name="TextBox 5"/>
          <p:cNvSpPr txBox="1"/>
          <p:nvPr/>
        </p:nvSpPr>
        <p:spPr>
          <a:xfrm>
            <a:off x="226367" y="1775192"/>
            <a:ext cx="461665" cy="1426803"/>
          </a:xfrm>
          <a:prstGeom prst="rect">
            <a:avLst/>
          </a:prstGeom>
        </p:spPr>
        <p:style>
          <a:lnRef idx="2">
            <a:schemeClr val="accent2"/>
          </a:lnRef>
          <a:fillRef idx="1">
            <a:schemeClr val="lt1"/>
          </a:fillRef>
          <a:effectRef idx="0">
            <a:schemeClr val="accent2"/>
          </a:effectRef>
          <a:fontRef idx="minor">
            <a:schemeClr val="dk1"/>
          </a:fontRef>
        </p:style>
        <p:txBody>
          <a:bodyPr vert="vert270" wrap="square" rtlCol="0">
            <a:spAutoFit/>
          </a:bodyPr>
          <a:lstStyle/>
          <a:p>
            <a:r>
              <a:rPr lang="en-US" dirty="0"/>
              <a:t>Description</a:t>
            </a:r>
          </a:p>
        </p:txBody>
      </p:sp>
      <p:sp>
        <p:nvSpPr>
          <p:cNvPr id="7" name="TextBox 6"/>
          <p:cNvSpPr txBox="1"/>
          <p:nvPr/>
        </p:nvSpPr>
        <p:spPr>
          <a:xfrm>
            <a:off x="226367" y="3318664"/>
            <a:ext cx="461665" cy="1426803"/>
          </a:xfrm>
          <a:prstGeom prst="rect">
            <a:avLst/>
          </a:prstGeom>
        </p:spPr>
        <p:style>
          <a:lnRef idx="2">
            <a:schemeClr val="accent4"/>
          </a:lnRef>
          <a:fillRef idx="1">
            <a:schemeClr val="lt1"/>
          </a:fillRef>
          <a:effectRef idx="0">
            <a:schemeClr val="accent4"/>
          </a:effectRef>
          <a:fontRef idx="minor">
            <a:schemeClr val="dk1"/>
          </a:fontRef>
        </p:style>
        <p:txBody>
          <a:bodyPr vert="vert270" wrap="square" rtlCol="0">
            <a:spAutoFit/>
          </a:bodyPr>
          <a:lstStyle/>
          <a:p>
            <a:pPr algn="ctr"/>
            <a:r>
              <a:rPr lang="en-US" dirty="0"/>
              <a:t>advantage</a:t>
            </a:r>
          </a:p>
        </p:txBody>
      </p:sp>
      <p:sp>
        <p:nvSpPr>
          <p:cNvPr id="8" name="TextBox 7"/>
          <p:cNvSpPr txBox="1"/>
          <p:nvPr/>
        </p:nvSpPr>
        <p:spPr>
          <a:xfrm>
            <a:off x="226367" y="4826405"/>
            <a:ext cx="461665" cy="1649229"/>
          </a:xfrm>
          <a:prstGeom prst="rect">
            <a:avLst/>
          </a:prstGeom>
        </p:spPr>
        <p:style>
          <a:lnRef idx="2">
            <a:schemeClr val="accent3"/>
          </a:lnRef>
          <a:fillRef idx="1">
            <a:schemeClr val="lt1"/>
          </a:fillRef>
          <a:effectRef idx="0">
            <a:schemeClr val="accent3"/>
          </a:effectRef>
          <a:fontRef idx="minor">
            <a:schemeClr val="dk1"/>
          </a:fontRef>
        </p:style>
        <p:txBody>
          <a:bodyPr vert="vert270" wrap="square" rtlCol="0">
            <a:spAutoFit/>
          </a:bodyPr>
          <a:lstStyle/>
          <a:p>
            <a:pPr algn="ctr"/>
            <a:r>
              <a:rPr lang="en-US" dirty="0"/>
              <a:t>disadvantage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034723"/>
          </a:xfrm>
        </p:spPr>
        <p:style>
          <a:lnRef idx="1">
            <a:schemeClr val="accent2"/>
          </a:lnRef>
          <a:fillRef idx="3">
            <a:schemeClr val="accent2"/>
          </a:fillRef>
          <a:effectRef idx="2">
            <a:schemeClr val="accent2"/>
          </a:effectRef>
          <a:fontRef idx="minor">
            <a:schemeClr val="lt1"/>
          </a:fontRef>
        </p:style>
        <p:txBody>
          <a:bodyPr/>
          <a:lstStyle/>
          <a:p>
            <a:pPr algn="ctr"/>
            <a:r>
              <a:rPr lang="en-US" dirty="0"/>
              <a:t>Microstate </a:t>
            </a:r>
          </a:p>
        </p:txBody>
      </p:sp>
      <p:sp>
        <p:nvSpPr>
          <p:cNvPr id="3" name="Content Placeholder 2"/>
          <p:cNvSpPr>
            <a:spLocks noGrp="1"/>
          </p:cNvSpPr>
          <p:nvPr>
            <p:ph idx="1"/>
          </p:nvPr>
        </p:nvSpPr>
        <p:spPr>
          <a:xfrm>
            <a:off x="174171" y="1567543"/>
            <a:ext cx="8694058" cy="5290457"/>
          </a:xfrm>
        </p:spPr>
        <p:txBody>
          <a:bodyPr/>
          <a:lstStyle/>
          <a:p>
            <a:r>
              <a:rPr lang="en-US" dirty="0"/>
              <a:t>Ministate: A country that is </a:t>
            </a:r>
            <a:r>
              <a:rPr lang="en-US" dirty="0">
                <a:highlight>
                  <a:srgbClr val="FFFF00"/>
                </a:highlight>
              </a:rPr>
              <a:t>small</a:t>
            </a:r>
            <a:r>
              <a:rPr lang="en-US" dirty="0"/>
              <a:t> in both </a:t>
            </a:r>
            <a:r>
              <a:rPr lang="en-US" dirty="0">
                <a:highlight>
                  <a:srgbClr val="FFFF00"/>
                </a:highlight>
              </a:rPr>
              <a:t>population and area</a:t>
            </a:r>
            <a:r>
              <a:rPr lang="en-US" dirty="0"/>
              <a:t>.</a:t>
            </a:r>
          </a:p>
          <a:p>
            <a:r>
              <a:rPr lang="en-US" sz="2800" dirty="0">
                <a:highlight>
                  <a:srgbClr val="FFFF00"/>
                </a:highlight>
              </a:rPr>
              <a:t>Andorra, Monaco, Liechtenstein, Singapore</a:t>
            </a:r>
          </a:p>
          <a:p>
            <a:endParaRPr lang="en-US" i="1" dirty="0">
              <a:highlight>
                <a:srgbClr val="FFFF00"/>
              </a:highlight>
            </a:endParaRPr>
          </a:p>
        </p:txBody>
      </p:sp>
      <p:pic>
        <p:nvPicPr>
          <p:cNvPr id="4" name="Picture 3">
            <a:extLst>
              <a:ext uri="{FF2B5EF4-FFF2-40B4-BE49-F238E27FC236}">
                <a16:creationId xmlns:a16="http://schemas.microsoft.com/office/drawing/2014/main" id="{EDFE2030-D7CB-41E4-B3FB-46F1C24C17BD}"/>
              </a:ext>
            </a:extLst>
          </p:cNvPr>
          <p:cNvPicPr>
            <a:picLocks noChangeAspect="1"/>
          </p:cNvPicPr>
          <p:nvPr/>
        </p:nvPicPr>
        <p:blipFill>
          <a:blip r:embed="rId2"/>
          <a:stretch>
            <a:fillRect/>
          </a:stretch>
        </p:blipFill>
        <p:spPr>
          <a:xfrm>
            <a:off x="1539300" y="3254828"/>
            <a:ext cx="6487100" cy="3335297"/>
          </a:xfrm>
          <a:prstGeom prst="rect">
            <a:avLst/>
          </a:prstGeom>
        </p:spPr>
      </p:pic>
    </p:spTree>
    <p:extLst>
      <p:ext uri="{BB962C8B-B14F-4D97-AF65-F5344CB8AC3E}">
        <p14:creationId xmlns:p14="http://schemas.microsoft.com/office/powerpoint/2010/main" val="248072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3">
            <a:schemeClr val="accent4"/>
          </a:fillRef>
          <a:effectRef idx="2">
            <a:schemeClr val="accent4"/>
          </a:effectRef>
          <a:fontRef idx="minor">
            <a:schemeClr val="lt1"/>
          </a:fontRef>
        </p:style>
        <p:txBody>
          <a:bodyPr>
            <a:normAutofit/>
          </a:bodyPr>
          <a:lstStyle/>
          <a:p>
            <a:pPr algn="ctr"/>
            <a:r>
              <a:rPr lang="en-US" sz="6000" dirty="0"/>
              <a:t>PERFORATED STATE</a:t>
            </a:r>
          </a:p>
        </p:txBody>
      </p:sp>
      <p:pic>
        <p:nvPicPr>
          <p:cNvPr id="5" name="Picture 4"/>
          <p:cNvPicPr>
            <a:picLocks noChangeAspect="1"/>
          </p:cNvPicPr>
          <p:nvPr/>
        </p:nvPicPr>
        <p:blipFill>
          <a:blip r:embed="rId2"/>
          <a:stretch>
            <a:fillRect/>
          </a:stretch>
        </p:blipFill>
        <p:spPr>
          <a:xfrm>
            <a:off x="-1" y="1968499"/>
            <a:ext cx="3916941" cy="3916941"/>
          </a:xfrm>
          <a:prstGeom prst="rect">
            <a:avLst/>
          </a:prstGeom>
        </p:spPr>
      </p:pic>
      <p:pic>
        <p:nvPicPr>
          <p:cNvPr id="6" name="Picture 5"/>
          <p:cNvPicPr>
            <a:picLocks noChangeAspect="1"/>
          </p:cNvPicPr>
          <p:nvPr/>
        </p:nvPicPr>
        <p:blipFill>
          <a:blip r:embed="rId3"/>
          <a:stretch>
            <a:fillRect/>
          </a:stretch>
        </p:blipFill>
        <p:spPr>
          <a:xfrm>
            <a:off x="3916940" y="1408176"/>
            <a:ext cx="4030837" cy="3214593"/>
          </a:xfrm>
          <a:prstGeom prst="rect">
            <a:avLst/>
          </a:prstGeom>
        </p:spPr>
      </p:pic>
      <p:pic>
        <p:nvPicPr>
          <p:cNvPr id="9" name="Picture 8"/>
          <p:cNvPicPr>
            <a:picLocks noChangeAspect="1"/>
          </p:cNvPicPr>
          <p:nvPr/>
        </p:nvPicPr>
        <p:blipFill>
          <a:blip r:embed="rId4"/>
          <a:stretch>
            <a:fillRect/>
          </a:stretch>
        </p:blipFill>
        <p:spPr>
          <a:xfrm>
            <a:off x="6019800" y="3733800"/>
            <a:ext cx="3124200" cy="31242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F88C-A584-4AA8-8426-A74B4CF25C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165BE9-DF9F-46D8-8FAF-D425B1A3904E}"/>
              </a:ext>
            </a:extLst>
          </p:cNvPr>
          <p:cNvSpPr>
            <a:spLocks noGrp="1"/>
          </p:cNvSpPr>
          <p:nvPr>
            <p:ph idx="1"/>
          </p:nvPr>
        </p:nvSpPr>
        <p:spPr/>
        <p:txBody>
          <a:bodyPr/>
          <a:lstStyle/>
          <a:p>
            <a:endParaRPr lang="en-US"/>
          </a:p>
        </p:txBody>
      </p:sp>
      <p:pic>
        <p:nvPicPr>
          <p:cNvPr id="1026" name="Picture 2" descr="Image result for map vatican city san marino">
            <a:extLst>
              <a:ext uri="{FF2B5EF4-FFF2-40B4-BE49-F238E27FC236}">
                <a16:creationId xmlns:a16="http://schemas.microsoft.com/office/drawing/2014/main" id="{3C5E20C7-B789-4641-8E7B-CFA2DFC5A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26" y="457200"/>
            <a:ext cx="7486747" cy="574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7807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90716"/>
            <a:ext cx="8229600" cy="1838284"/>
          </a:xfrm>
        </p:spPr>
        <p:txBody>
          <a:bodyPr/>
          <a:lstStyle/>
          <a:p>
            <a:r>
              <a:rPr lang="en-US" dirty="0"/>
              <a:t>A country that does not have </a:t>
            </a:r>
            <a:r>
              <a:rPr lang="en-US" dirty="0">
                <a:highlight>
                  <a:srgbClr val="FFFF00"/>
                </a:highlight>
              </a:rPr>
              <a:t>direct access to the sea</a:t>
            </a:r>
            <a:r>
              <a:rPr lang="en-US" dirty="0"/>
              <a:t> due to being surrounded by neighboring states</a:t>
            </a:r>
          </a:p>
        </p:txBody>
      </p:sp>
      <p:sp>
        <p:nvSpPr>
          <p:cNvPr id="4" name="Title 1"/>
          <p:cNvSpPr>
            <a:spLocks noGrp="1"/>
          </p:cNvSpPr>
          <p:nvPr>
            <p:ph type="title"/>
          </p:nvPr>
        </p:nvSpPr>
        <p:spPr>
          <a:xfrm>
            <a:off x="457200" y="155448"/>
            <a:ext cx="8229600" cy="1136323"/>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algn="ctr"/>
            <a:r>
              <a:rPr lang="en-US" sz="6000" dirty="0"/>
              <a:t>LANDLOCKED STATE</a:t>
            </a:r>
          </a:p>
        </p:txBody>
      </p:sp>
      <p:pic>
        <p:nvPicPr>
          <p:cNvPr id="2" name="Picture 1">
            <a:extLst>
              <a:ext uri="{FF2B5EF4-FFF2-40B4-BE49-F238E27FC236}">
                <a16:creationId xmlns:a16="http://schemas.microsoft.com/office/drawing/2014/main" id="{642514F7-0048-4256-B2C5-906BFC025ED5}"/>
              </a:ext>
            </a:extLst>
          </p:cNvPr>
          <p:cNvPicPr>
            <a:picLocks noChangeAspect="1"/>
          </p:cNvPicPr>
          <p:nvPr/>
        </p:nvPicPr>
        <p:blipFill>
          <a:blip r:embed="rId2"/>
          <a:stretch>
            <a:fillRect/>
          </a:stretch>
        </p:blipFill>
        <p:spPr>
          <a:xfrm>
            <a:off x="1103086" y="3282902"/>
            <a:ext cx="6125027" cy="3322497"/>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8DAF9-D68A-47D1-B8A4-F5F08863D0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7907DB-AA19-435E-869E-4AA92D63D08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95E9187-B067-49BC-A1C2-11187CBC2A04}"/>
              </a:ext>
            </a:extLst>
          </p:cNvPr>
          <p:cNvPicPr>
            <a:picLocks noChangeAspect="1"/>
          </p:cNvPicPr>
          <p:nvPr/>
        </p:nvPicPr>
        <p:blipFill>
          <a:blip r:embed="rId2"/>
          <a:stretch>
            <a:fillRect/>
          </a:stretch>
        </p:blipFill>
        <p:spPr>
          <a:xfrm>
            <a:off x="1060171" y="-155448"/>
            <a:ext cx="5630285" cy="6858000"/>
          </a:xfrm>
          <a:prstGeom prst="rect">
            <a:avLst/>
          </a:prstGeom>
        </p:spPr>
      </p:pic>
    </p:spTree>
    <p:extLst>
      <p:ext uri="{BB962C8B-B14F-4D97-AF65-F5344CB8AC3E}">
        <p14:creationId xmlns:p14="http://schemas.microsoft.com/office/powerpoint/2010/main" val="20356292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BABB2-18FE-4501-B33E-00D2431B24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8B2819-F331-4C46-A80D-0D3BDBFF0EC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7B29356-7FA6-4C06-B4EA-2A07AC1D73D0}"/>
              </a:ext>
            </a:extLst>
          </p:cNvPr>
          <p:cNvPicPr>
            <a:picLocks noChangeAspect="1"/>
          </p:cNvPicPr>
          <p:nvPr/>
        </p:nvPicPr>
        <p:blipFill>
          <a:blip r:embed="rId2"/>
          <a:stretch>
            <a:fillRect/>
          </a:stretch>
        </p:blipFill>
        <p:spPr>
          <a:xfrm>
            <a:off x="5485265" y="312057"/>
            <a:ext cx="3424918" cy="6088743"/>
          </a:xfrm>
          <a:prstGeom prst="rect">
            <a:avLst/>
          </a:prstGeom>
        </p:spPr>
      </p:pic>
      <p:pic>
        <p:nvPicPr>
          <p:cNvPr id="5" name="Picture 4">
            <a:extLst>
              <a:ext uri="{FF2B5EF4-FFF2-40B4-BE49-F238E27FC236}">
                <a16:creationId xmlns:a16="http://schemas.microsoft.com/office/drawing/2014/main" id="{BD310335-806C-415F-A36B-BCB90634B0B4}"/>
              </a:ext>
            </a:extLst>
          </p:cNvPr>
          <p:cNvPicPr>
            <a:picLocks noChangeAspect="1"/>
          </p:cNvPicPr>
          <p:nvPr/>
        </p:nvPicPr>
        <p:blipFill>
          <a:blip r:embed="rId3"/>
          <a:stretch>
            <a:fillRect/>
          </a:stretch>
        </p:blipFill>
        <p:spPr>
          <a:xfrm>
            <a:off x="0" y="0"/>
            <a:ext cx="5252521" cy="6400800"/>
          </a:xfrm>
          <a:prstGeom prst="rect">
            <a:avLst/>
          </a:prstGeom>
        </p:spPr>
      </p:pic>
    </p:spTree>
    <p:extLst>
      <p:ext uri="{BB962C8B-B14F-4D97-AF65-F5344CB8AC3E}">
        <p14:creationId xmlns:p14="http://schemas.microsoft.com/office/powerpoint/2010/main" val="27861777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2630" y="1590716"/>
            <a:ext cx="4122056" cy="4926198"/>
          </a:xfrm>
        </p:spPr>
        <p:txBody>
          <a:bodyPr>
            <a:normAutofit/>
          </a:bodyPr>
          <a:lstStyle/>
          <a:p>
            <a:r>
              <a:rPr lang="en-US" dirty="0"/>
              <a:t>A portion of a state that is </a:t>
            </a:r>
            <a:r>
              <a:rPr lang="en-US" dirty="0">
                <a:highlight>
                  <a:srgbClr val="FFFF00"/>
                </a:highlight>
              </a:rPr>
              <a:t>geographically separated </a:t>
            </a:r>
            <a:r>
              <a:rPr lang="en-US" dirty="0"/>
              <a:t>from the mainland by another country or countries</a:t>
            </a:r>
          </a:p>
        </p:txBody>
      </p:sp>
      <p:sp>
        <p:nvSpPr>
          <p:cNvPr id="4" name="Title 1"/>
          <p:cNvSpPr>
            <a:spLocks noGrp="1"/>
          </p:cNvSpPr>
          <p:nvPr>
            <p:ph type="title"/>
          </p:nvPr>
        </p:nvSpPr>
        <p:spPr>
          <a:xfrm>
            <a:off x="457200" y="155448"/>
            <a:ext cx="8229600" cy="1136323"/>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algn="ctr"/>
            <a:r>
              <a:rPr lang="en-US" sz="6000" dirty="0"/>
              <a:t>EXCLAVE</a:t>
            </a:r>
          </a:p>
        </p:txBody>
      </p:sp>
      <p:pic>
        <p:nvPicPr>
          <p:cNvPr id="2" name="Picture 1">
            <a:extLst>
              <a:ext uri="{FF2B5EF4-FFF2-40B4-BE49-F238E27FC236}">
                <a16:creationId xmlns:a16="http://schemas.microsoft.com/office/drawing/2014/main" id="{E409FB81-0EAC-4ED5-A2C3-144D8AE9BD94}"/>
              </a:ext>
            </a:extLst>
          </p:cNvPr>
          <p:cNvPicPr>
            <a:picLocks noChangeAspect="1"/>
          </p:cNvPicPr>
          <p:nvPr/>
        </p:nvPicPr>
        <p:blipFill>
          <a:blip r:embed="rId2"/>
          <a:stretch>
            <a:fillRect/>
          </a:stretch>
        </p:blipFill>
        <p:spPr>
          <a:xfrm>
            <a:off x="0" y="1785741"/>
            <a:ext cx="4827460" cy="4536148"/>
          </a:xfrm>
          <a:prstGeom prst="rect">
            <a:avLst/>
          </a:prstGeom>
        </p:spPr>
      </p:pic>
    </p:spTree>
    <p:extLst>
      <p:ext uri="{BB962C8B-B14F-4D97-AF65-F5344CB8AC3E}">
        <p14:creationId xmlns:p14="http://schemas.microsoft.com/office/powerpoint/2010/main" val="20448170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14" y="1590716"/>
            <a:ext cx="8469086" cy="1616941"/>
          </a:xfrm>
        </p:spPr>
        <p:txBody>
          <a:bodyPr/>
          <a:lstStyle/>
          <a:p>
            <a:r>
              <a:rPr lang="en-US" dirty="0"/>
              <a:t>a territory, or a part of a territory, that is </a:t>
            </a:r>
            <a:r>
              <a:rPr lang="en-US" dirty="0">
                <a:highlight>
                  <a:srgbClr val="FFFF00"/>
                </a:highlight>
              </a:rPr>
              <a:t>entirely surrounded</a:t>
            </a:r>
            <a:r>
              <a:rPr lang="en-US" dirty="0"/>
              <a:t> by the territory of one other state. </a:t>
            </a:r>
          </a:p>
        </p:txBody>
      </p:sp>
      <p:sp>
        <p:nvSpPr>
          <p:cNvPr id="4" name="Title 1"/>
          <p:cNvSpPr>
            <a:spLocks noGrp="1"/>
          </p:cNvSpPr>
          <p:nvPr>
            <p:ph type="title"/>
          </p:nvPr>
        </p:nvSpPr>
        <p:spPr>
          <a:xfrm>
            <a:off x="457200" y="155448"/>
            <a:ext cx="8229600" cy="1136323"/>
          </a:xfr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algn="ctr"/>
            <a:r>
              <a:rPr lang="en-US" sz="6000" dirty="0"/>
              <a:t>ENCLAVE</a:t>
            </a:r>
          </a:p>
        </p:txBody>
      </p:sp>
      <p:pic>
        <p:nvPicPr>
          <p:cNvPr id="2" name="Picture 1">
            <a:extLst>
              <a:ext uri="{FF2B5EF4-FFF2-40B4-BE49-F238E27FC236}">
                <a16:creationId xmlns:a16="http://schemas.microsoft.com/office/drawing/2014/main" id="{A4C4D996-BA68-4565-9003-7A951D4C4955}"/>
              </a:ext>
            </a:extLst>
          </p:cNvPr>
          <p:cNvPicPr>
            <a:picLocks noChangeAspect="1"/>
          </p:cNvPicPr>
          <p:nvPr/>
        </p:nvPicPr>
        <p:blipFill>
          <a:blip r:embed="rId2"/>
          <a:stretch>
            <a:fillRect/>
          </a:stretch>
        </p:blipFill>
        <p:spPr>
          <a:xfrm>
            <a:off x="2225040" y="3194177"/>
            <a:ext cx="4490720" cy="3508375"/>
          </a:xfrm>
          <a:prstGeom prst="rect">
            <a:avLst/>
          </a:prstGeom>
        </p:spPr>
      </p:pic>
    </p:spTree>
    <p:extLst>
      <p:ext uri="{BB962C8B-B14F-4D97-AF65-F5344CB8AC3E}">
        <p14:creationId xmlns:p14="http://schemas.microsoft.com/office/powerpoint/2010/main" val="42361114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57C04-94EC-4154-961B-2047809D79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870512-F050-4A6D-A848-F93035F3D9B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7C89C37-940C-4ECE-A696-8728048CA024}"/>
              </a:ext>
            </a:extLst>
          </p:cNvPr>
          <p:cNvPicPr>
            <a:picLocks noChangeAspect="1"/>
          </p:cNvPicPr>
          <p:nvPr/>
        </p:nvPicPr>
        <p:blipFill>
          <a:blip r:embed="rId2"/>
          <a:stretch>
            <a:fillRect/>
          </a:stretch>
        </p:blipFill>
        <p:spPr>
          <a:xfrm>
            <a:off x="1030898" y="1103087"/>
            <a:ext cx="7082204" cy="3810226"/>
          </a:xfrm>
          <a:prstGeom prst="rect">
            <a:avLst/>
          </a:prstGeom>
        </p:spPr>
      </p:pic>
    </p:spTree>
    <p:extLst>
      <p:ext uri="{BB962C8B-B14F-4D97-AF65-F5344CB8AC3E}">
        <p14:creationId xmlns:p14="http://schemas.microsoft.com/office/powerpoint/2010/main" val="9180343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427F9-AA64-432E-B3A2-C34D9BB10C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6AB87D-4855-49B2-A455-403CB37F3C6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A069E66-4446-4294-9459-DAC08AD8712B}"/>
              </a:ext>
            </a:extLst>
          </p:cNvPr>
          <p:cNvPicPr>
            <a:picLocks noChangeAspect="1"/>
          </p:cNvPicPr>
          <p:nvPr/>
        </p:nvPicPr>
        <p:blipFill>
          <a:blip r:embed="rId2"/>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F8E83DFA-CC38-4BA8-9F92-CD8E89CF9E10}"/>
              </a:ext>
            </a:extLst>
          </p:cNvPr>
          <p:cNvSpPr txBox="1"/>
          <p:nvPr/>
        </p:nvSpPr>
        <p:spPr>
          <a:xfrm>
            <a:off x="3643086" y="4223657"/>
            <a:ext cx="928914" cy="369332"/>
          </a:xfrm>
          <a:prstGeom prst="rect">
            <a:avLst/>
          </a:prstGeom>
          <a:noFill/>
        </p:spPr>
        <p:txBody>
          <a:bodyPr wrap="square" rtlCol="0">
            <a:spAutoFit/>
          </a:bodyPr>
          <a:lstStyle/>
          <a:p>
            <a:r>
              <a:rPr lang="en-US" dirty="0"/>
              <a:t>UAE</a:t>
            </a:r>
          </a:p>
        </p:txBody>
      </p:sp>
      <p:sp>
        <p:nvSpPr>
          <p:cNvPr id="6" name="TextBox 5">
            <a:extLst>
              <a:ext uri="{FF2B5EF4-FFF2-40B4-BE49-F238E27FC236}">
                <a16:creationId xmlns:a16="http://schemas.microsoft.com/office/drawing/2014/main" id="{23B6A0F6-ABA4-45AB-8067-B19C2463F93A}"/>
              </a:ext>
            </a:extLst>
          </p:cNvPr>
          <p:cNvSpPr txBox="1"/>
          <p:nvPr/>
        </p:nvSpPr>
        <p:spPr>
          <a:xfrm>
            <a:off x="5450114" y="5631418"/>
            <a:ext cx="928914" cy="369332"/>
          </a:xfrm>
          <a:prstGeom prst="rect">
            <a:avLst/>
          </a:prstGeom>
          <a:noFill/>
        </p:spPr>
        <p:txBody>
          <a:bodyPr wrap="square" rtlCol="0">
            <a:spAutoFit/>
          </a:bodyPr>
          <a:lstStyle/>
          <a:p>
            <a:r>
              <a:rPr lang="en-US" dirty="0"/>
              <a:t>OMAN</a:t>
            </a:r>
          </a:p>
        </p:txBody>
      </p:sp>
    </p:spTree>
    <p:extLst>
      <p:ext uri="{BB962C8B-B14F-4D97-AF65-F5344CB8AC3E}">
        <p14:creationId xmlns:p14="http://schemas.microsoft.com/office/powerpoint/2010/main" val="15016580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59CA-77A7-41B5-9A33-B86A1BCC57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CE85B48-0A1F-4474-86F3-E7EEA0C3BF7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C2F30BD-4C78-43C0-AF4F-2B5DA6055131}"/>
              </a:ext>
            </a:extLst>
          </p:cNvPr>
          <p:cNvPicPr>
            <a:picLocks noChangeAspect="1"/>
          </p:cNvPicPr>
          <p:nvPr/>
        </p:nvPicPr>
        <p:blipFill>
          <a:blip r:embed="rId2"/>
          <a:stretch>
            <a:fillRect/>
          </a:stretch>
        </p:blipFill>
        <p:spPr>
          <a:xfrm>
            <a:off x="1342572" y="1408176"/>
            <a:ext cx="6226628" cy="3113314"/>
          </a:xfrm>
          <a:prstGeom prst="rect">
            <a:avLst/>
          </a:prstGeom>
        </p:spPr>
      </p:pic>
    </p:spTree>
    <p:extLst>
      <p:ext uri="{BB962C8B-B14F-4D97-AF65-F5344CB8AC3E}">
        <p14:creationId xmlns:p14="http://schemas.microsoft.com/office/powerpoint/2010/main" val="4828872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Inspiration">
      <a:majorFont>
        <a:latin typeface="News Gothic MT"/>
        <a:ea typeface=""/>
        <a:cs typeface=""/>
        <a:font script="Jpan" typeface="メイリオ"/>
      </a:majorFont>
      <a:minorFont>
        <a:latin typeface="News Gothic MT"/>
        <a:ea typeface=""/>
        <a:cs typeface=""/>
        <a:font script="Jpan" typeface="メイリオ"/>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Module.thmx</Template>
  <TotalTime>3369</TotalTime>
  <Words>4401</Words>
  <Application>Microsoft Office PowerPoint</Application>
  <PresentationFormat>On-screen Show (4:3)</PresentationFormat>
  <Paragraphs>686</Paragraphs>
  <Slides>263</Slides>
  <Notes>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263</vt:i4>
      </vt:variant>
    </vt:vector>
  </HeadingPairs>
  <TitlesOfParts>
    <vt:vector size="281" baseType="lpstr">
      <vt:lpstr>Arial</vt:lpstr>
      <vt:lpstr>Arial Black</vt:lpstr>
      <vt:lpstr>Arial Narrow</vt:lpstr>
      <vt:lpstr>Athelas Regular</vt:lpstr>
      <vt:lpstr>Bradley Hand Bold</vt:lpstr>
      <vt:lpstr>Bradley Hand ITC</vt:lpstr>
      <vt:lpstr>Calibri</vt:lpstr>
      <vt:lpstr>Cambria</vt:lpstr>
      <vt:lpstr>Comic Sans MS</vt:lpstr>
      <vt:lpstr>Georgia</vt:lpstr>
      <vt:lpstr>Mistral</vt:lpstr>
      <vt:lpstr>Nanum Brush Script</vt:lpstr>
      <vt:lpstr>News Gothic MT</vt:lpstr>
      <vt:lpstr>Times New Roman</vt:lpstr>
      <vt:lpstr>Wingdings</vt:lpstr>
      <vt:lpstr>Wingdings 2</vt:lpstr>
      <vt:lpstr>Wingdings 3</vt:lpstr>
      <vt:lpstr>Module</vt:lpstr>
      <vt:lpstr>AIM: What is political geography?</vt:lpstr>
      <vt:lpstr>PowerPoint Presentation</vt:lpstr>
      <vt:lpstr>PowerPoint Presentation</vt:lpstr>
      <vt:lpstr>POLITICAL GEOGRAPHY</vt:lpstr>
      <vt:lpstr>PowerPoint Presentation</vt:lpstr>
      <vt:lpstr>STATES</vt:lpstr>
      <vt:lpstr>SOVEREIGNTY</vt:lpstr>
      <vt:lpstr>Defining States </vt:lpstr>
      <vt:lpstr>Microstate </vt:lpstr>
      <vt:lpstr>PowerPoint Presentation</vt:lpstr>
      <vt:lpstr>NATION</vt:lpstr>
      <vt:lpstr>PowerPoint Presentation</vt:lpstr>
      <vt:lpstr>State vs. Nation</vt:lpstr>
      <vt:lpstr>Nation-State</vt:lpstr>
      <vt:lpstr>State-less Nation</vt:lpstr>
      <vt:lpstr>PowerPoint Presentation</vt:lpstr>
      <vt:lpstr>Multinational State</vt:lpstr>
      <vt:lpstr>PowerPoint Presentation</vt:lpstr>
      <vt:lpstr>PowerPoint Presentation</vt:lpstr>
      <vt:lpstr>PowerPoint Presentation</vt:lpstr>
      <vt:lpstr>Multi-state Nation</vt:lpstr>
      <vt:lpstr>PowerPoint Presentation</vt:lpstr>
      <vt:lpstr>Autonomous region</vt:lpstr>
      <vt:lpstr>Autonomous region</vt:lpstr>
      <vt:lpstr>Semi-Autonomous region</vt:lpstr>
      <vt:lpstr>PowerPoint Presentation</vt:lpstr>
      <vt:lpstr>PowerPoint Presentation</vt:lpstr>
      <vt:lpstr>PowerPoint Presentation</vt:lpstr>
      <vt:lpstr>PowerPoint Presentation</vt:lpstr>
      <vt:lpstr>Nation, State, Nation-State </vt:lpstr>
      <vt:lpstr>PowerPoint Presentation</vt:lpstr>
      <vt:lpstr>AIM: Which countries pursue the ideals of a nation-state?</vt:lpstr>
      <vt:lpstr>PowerPoint Presentation</vt:lpstr>
      <vt:lpstr>PowerPoint Presentation</vt:lpstr>
      <vt:lpstr>PowerPoint Presentation</vt:lpstr>
      <vt:lpstr>PowerPoint Presentation</vt:lpstr>
      <vt:lpstr>PowerPoint Presentation</vt:lpstr>
      <vt:lpstr>PowerPoint Presentation</vt:lpstr>
      <vt:lpstr>RE-UNIFICATION OF GERMANY </vt:lpstr>
      <vt:lpstr>BREAKUP OF YUGOSLAVIA</vt:lpstr>
      <vt:lpstr>DISSOLUTION OF CZECHOSLOVAKIA</vt:lpstr>
      <vt:lpstr>Nation Without a State: Kurds</vt:lpstr>
      <vt:lpstr>PowerPoint Presentation</vt:lpstr>
      <vt:lpstr>What’s next for the Kurds?</vt:lpstr>
      <vt:lpstr>PowerPoint Presentation</vt:lpstr>
      <vt:lpstr>AIM: What gives states power?</vt:lpstr>
      <vt:lpstr>Development of State Concept </vt:lpstr>
      <vt:lpstr>DEVELOPMENT OF STATE</vt:lpstr>
      <vt:lpstr>Political Administration </vt:lpstr>
      <vt:lpstr>PowerPoint Presentation</vt:lpstr>
      <vt:lpstr>PowerPoint Presentation</vt:lpstr>
      <vt:lpstr>THEORIES OF POWER</vt:lpstr>
      <vt:lpstr>PowerPoint Presentation</vt:lpstr>
      <vt:lpstr>PowerPoint Presentation</vt:lpstr>
      <vt:lpstr>PowerPoint Presentation</vt:lpstr>
      <vt:lpstr>ORGANIC THEORY</vt:lpstr>
      <vt:lpstr>PowerPoint Presentation</vt:lpstr>
      <vt:lpstr>PowerPoint Presentation</vt:lpstr>
      <vt:lpstr>SHATTERBELT THEORY</vt:lpstr>
      <vt:lpstr>SHATTERBELT THEORY</vt:lpstr>
      <vt:lpstr>SHATTERBELT THEORY</vt:lpstr>
      <vt:lpstr>PowerPoint Presentation</vt:lpstr>
      <vt:lpstr>PowerPoint Presentation</vt:lpstr>
      <vt:lpstr>PowerPoint Presentation</vt:lpstr>
      <vt:lpstr>PowerPoint Presentation</vt:lpstr>
      <vt:lpstr>PowerPoint Presentation</vt:lpstr>
      <vt:lpstr>AIM: WHAT FACTORS INFLUENCE THE VIABILITY OF A STATE?</vt:lpstr>
      <vt:lpstr>Centripetal vs. Centrifugal Forces </vt:lpstr>
      <vt:lpstr>CENTRIPETAL</vt:lpstr>
      <vt:lpstr>PowerPoint Presentation</vt:lpstr>
      <vt:lpstr>EXAMPLES</vt:lpstr>
      <vt:lpstr>CENTRIFUGAL</vt:lpstr>
      <vt:lpstr>CENTRIFUGAL</vt:lpstr>
      <vt:lpstr>EXAMPLES</vt:lpstr>
      <vt:lpstr>SAMPLE FRQ</vt:lpstr>
      <vt:lpstr>AIM:  How can I describe a state’s shape?</vt:lpstr>
      <vt:lpstr>5 Basic State Shapes</vt:lpstr>
      <vt:lpstr>COMPACT STATES</vt:lpstr>
      <vt:lpstr>COMPACT STATE</vt:lpstr>
      <vt:lpstr>PRORUPTED STATES</vt:lpstr>
      <vt:lpstr>PRORUPTED STATE</vt:lpstr>
      <vt:lpstr>PowerPoint Presentation</vt:lpstr>
      <vt:lpstr>ELONGATED STATES</vt:lpstr>
      <vt:lpstr>ELONGATED STATE</vt:lpstr>
      <vt:lpstr>FRAGMENTED STATES</vt:lpstr>
      <vt:lpstr>FRAGMENTED STATE</vt:lpstr>
      <vt:lpstr>PowerPoint Presentation</vt:lpstr>
      <vt:lpstr>PowerPoint Presentation</vt:lpstr>
      <vt:lpstr>PERFORATED STATES</vt:lpstr>
      <vt:lpstr>PERFORATED STATE</vt:lpstr>
      <vt:lpstr>PowerPoint Presentation</vt:lpstr>
      <vt:lpstr>LANDLOCKED STATE</vt:lpstr>
      <vt:lpstr>PowerPoint Presentation</vt:lpstr>
      <vt:lpstr>PowerPoint Presentation</vt:lpstr>
      <vt:lpstr>EXCLAVE</vt:lpstr>
      <vt:lpstr>ENCLAVE</vt:lpstr>
      <vt:lpstr>PowerPoint Presentation</vt:lpstr>
      <vt:lpstr>PowerPoint Presentation</vt:lpstr>
      <vt:lpstr>PowerPoint Presentation</vt:lpstr>
      <vt:lpstr>ENCLAVE VS. EXCLAVE</vt:lpstr>
      <vt:lpstr>PowerPoint Presentation</vt:lpstr>
      <vt:lpstr>Countries within Countries</vt:lpstr>
      <vt:lpstr>PowerPoint Presentation</vt:lpstr>
      <vt:lpstr>PowerPoint Presentation</vt:lpstr>
      <vt:lpstr>AIM: How are states separated?</vt:lpstr>
      <vt:lpstr>PowerPoint Presentation</vt:lpstr>
      <vt:lpstr>PowerPoint Presentation</vt:lpstr>
      <vt:lpstr>PowerPoint Presentation</vt:lpstr>
      <vt:lpstr>PHYSICAL BOUNDARIES</vt:lpstr>
      <vt:lpstr>PHYSICAL BOUNDARIES</vt:lpstr>
      <vt:lpstr>PHYSICAL BOUNDARIES</vt:lpstr>
      <vt:lpstr>PowerPoint Presentation</vt:lpstr>
      <vt:lpstr>PowerPoint Presentation</vt:lpstr>
      <vt:lpstr>PowerPoint Presentation</vt:lpstr>
      <vt:lpstr>PowerPoint Presentation</vt:lpstr>
      <vt:lpstr>PowerPoint Presentation</vt:lpstr>
      <vt:lpstr>PowerPoint Presentation</vt:lpstr>
      <vt:lpstr>CULTURAL BOUNDARIES</vt:lpstr>
      <vt:lpstr>PowerPoint Presentation</vt:lpstr>
      <vt:lpstr>CULTURAL BOUNDARIES</vt:lpstr>
      <vt:lpstr>BOUNDARIES</vt:lpstr>
      <vt:lpstr>PowerPoint Presentation</vt:lpstr>
      <vt:lpstr>PowerPoint Presentation</vt:lpstr>
      <vt:lpstr>PowerPoint Presentation</vt:lpstr>
      <vt:lpstr>BOUNDARIES</vt:lpstr>
      <vt:lpstr>Egypt/Israel </vt:lpstr>
      <vt:lpstr>PowerPoint Presentation</vt:lpstr>
      <vt:lpstr>PowerPoint Presentation</vt:lpstr>
      <vt:lpstr>PowerPoint Presentation</vt:lpstr>
      <vt:lpstr>PowerPoint Presentation</vt:lpstr>
      <vt:lpstr>a. Examples  </vt:lpstr>
      <vt:lpstr>b. Purpose </vt:lpstr>
      <vt:lpstr>c. Consequences</vt:lpstr>
      <vt:lpstr>c. Consequences</vt:lpstr>
      <vt:lpstr>c. Consequences</vt:lpstr>
      <vt:lpstr>Boundary Evolution </vt:lpstr>
      <vt:lpstr>PowerPoint Presentation</vt:lpstr>
      <vt:lpstr>PowerPoint Presentation</vt:lpstr>
      <vt:lpstr>PowerPoint Presentation</vt:lpstr>
      <vt:lpstr>PowerPoint Presentation</vt:lpstr>
      <vt:lpstr>PowerPoint Presentation</vt:lpstr>
      <vt:lpstr>PowerPoint Presentation</vt:lpstr>
      <vt:lpstr>Why do boundaries matter? Impact of superimposed boundaries </vt:lpstr>
      <vt:lpstr>US CANADA border</vt:lpstr>
      <vt:lpstr>Bizarre Borders</vt:lpstr>
      <vt:lpstr>PowerPoint Presentation</vt:lpstr>
      <vt:lpstr>AIM: When do states disagree over boundaries?</vt:lpstr>
      <vt:lpstr>Are there boundaries in the Ocean? The oceans cover 71 percent of the Earth's surface </vt:lpstr>
      <vt:lpstr>PowerPoint Presentation</vt:lpstr>
      <vt:lpstr>PowerPoint Presentation</vt:lpstr>
      <vt:lpstr>PowerPoint Presentation</vt:lpstr>
      <vt:lpstr>PowerPoint Presentation</vt:lpstr>
      <vt:lpstr>PowerPoint Presentation</vt:lpstr>
      <vt:lpstr>PowerPoint Presentation</vt:lpstr>
      <vt:lpstr>BOUNDARY CONFLICTS</vt:lpstr>
      <vt:lpstr>RECAP: Boundaries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DISPUTED BOUNDARIES PROJECT</vt:lpstr>
      <vt:lpstr>KASHMIR</vt:lpstr>
      <vt:lpstr>PowerPoint Presentation</vt:lpstr>
      <vt:lpstr>Kashmir Conflict Quick Facts</vt:lpstr>
      <vt:lpstr>How did it start?</vt:lpstr>
      <vt:lpstr>PowerPoint Presentation</vt:lpstr>
      <vt:lpstr>Kashmir – symbolic importance</vt:lpstr>
      <vt:lpstr>PowerPoint Presentation</vt:lpstr>
      <vt:lpstr>Why is there still conflict?</vt:lpstr>
      <vt:lpstr>IMPACT</vt:lpstr>
      <vt:lpstr>PowerPoint Presentation</vt:lpstr>
      <vt:lpstr>PowerPoint Presentation</vt:lpstr>
      <vt:lpstr>PowerPoint Presentation</vt:lpstr>
      <vt:lpstr>AIM: How are states organized? Are there boundaries within states?</vt:lpstr>
      <vt:lpstr>PowerPoint Presentation</vt:lpstr>
      <vt:lpstr>PowerPoint Presentation</vt:lpstr>
      <vt:lpstr>PowerPoint Presentation</vt:lpstr>
      <vt:lpstr>PowerPoint Presentation</vt:lpstr>
      <vt:lpstr>Organization of State </vt:lpstr>
      <vt:lpstr>UNITARY STATES </vt:lpstr>
      <vt:lpstr>PowerPoint Presentation</vt:lpstr>
      <vt:lpstr>UNITARY STATES </vt:lpstr>
      <vt:lpstr>PowerPoint Presentation</vt:lpstr>
      <vt:lpstr>PowerPoint Presentation</vt:lpstr>
      <vt:lpstr>PowerPoint Presentation</vt:lpstr>
      <vt:lpstr>PowerPoint Presentation</vt:lpstr>
      <vt:lpstr>PowerPoint Presentation</vt:lpstr>
      <vt:lpstr>FEDERAL STATES</vt:lpstr>
      <vt:lpstr>FEDERAL STATES</vt:lpstr>
      <vt:lpstr>FEDERAL STATES</vt:lpstr>
      <vt:lpstr>FEDERAL STATES</vt:lpstr>
      <vt:lpstr>PowerPoint Presentation</vt:lpstr>
      <vt:lpstr>PowerPoint Presentation</vt:lpstr>
      <vt:lpstr>PowerPoint Presentation</vt:lpstr>
      <vt:lpstr>FEDERAL STATES</vt:lpstr>
      <vt:lpstr>UNITARY VS. FEDERAL</vt:lpstr>
      <vt:lpstr>PowerPoint Presentation</vt:lpstr>
      <vt:lpstr>Positive  Impacts:</vt:lpstr>
      <vt:lpstr>PowerPoint Presentation</vt:lpstr>
      <vt:lpstr>Negative Impacts:</vt:lpstr>
      <vt:lpstr>PowerPoint Presentation</vt:lpstr>
      <vt:lpstr>DEVOLUTION</vt:lpstr>
      <vt:lpstr>DEVOLUTION</vt:lpstr>
      <vt:lpstr>Why federal states?</vt:lpstr>
      <vt:lpstr>Advantages of federal states:</vt:lpstr>
      <vt:lpstr>Advantages of federal states:</vt:lpstr>
      <vt:lpstr>PowerPoint Presentation</vt:lpstr>
      <vt:lpstr>One Country, Two Systems</vt:lpstr>
      <vt:lpstr>PowerPoint Presentation</vt:lpstr>
      <vt:lpstr>AIM: How is the US federally organized?</vt:lpstr>
      <vt:lpstr>PowerPoint Presentation</vt:lpstr>
      <vt:lpstr>PowerPoint Presentation</vt:lpstr>
      <vt:lpstr>PowerPoint Presentation</vt:lpstr>
      <vt:lpstr>Representation in Congres</vt:lpstr>
      <vt:lpstr>Electoral college </vt:lpstr>
      <vt:lpstr>CENSUS</vt:lpstr>
      <vt:lpstr>CONGRESSIONAL DISTRICTS &amp; GERRYMANDERING</vt:lpstr>
      <vt:lpstr>PowerPoint Presentation</vt:lpstr>
      <vt:lpstr>PowerPoint Presentation</vt:lpstr>
      <vt:lpstr>WHAT IS GERRYMANDERING?</vt:lpstr>
      <vt:lpstr>PowerPoint Presentation</vt:lpstr>
      <vt:lpstr>PowerPoint Presentation</vt:lpstr>
      <vt:lpstr>Gerrymandering Explained</vt:lpstr>
      <vt:lpstr>PowerPoint Presentation</vt:lpstr>
      <vt:lpstr>PowerPoint Presentation</vt:lpstr>
      <vt:lpstr>PowerPoint Presentation</vt:lpstr>
      <vt:lpstr>PowerPoint Presentation</vt:lpstr>
      <vt:lpstr>Ink Blot or District?</vt:lpstr>
      <vt:lpstr>Pennsylvania case</vt:lpstr>
      <vt:lpstr>PowerPoint Presentation</vt:lpstr>
      <vt:lpstr>PowerPoint Presentation</vt:lpstr>
      <vt:lpstr>PowerPoint Presentation</vt:lpstr>
      <vt:lpstr>How do devolutionary forces impact states? </vt:lpstr>
      <vt:lpstr>What are Forces that  Challenge Sovereignty and Fragment a State?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 OF DEVOLUTION</vt:lpstr>
      <vt:lpstr>EXAMPLES</vt:lpstr>
      <vt:lpstr>PowerPoint Presentation</vt:lpstr>
      <vt:lpstr>PowerPoint Presentation</vt:lpstr>
      <vt:lpstr>PowerPoint Presentation</vt:lpstr>
      <vt:lpstr>AIM: Why do states cooperate with each other?</vt:lpstr>
      <vt:lpstr>Supranationalism </vt:lpstr>
      <vt:lpstr>Supranationalism </vt:lpstr>
      <vt:lpstr>Other Examples:</vt:lpstr>
      <vt:lpstr>PowerPoint Presentation</vt:lpstr>
      <vt:lpstr>PowerPoint Presentation</vt:lpstr>
      <vt:lpstr>PowerPoint Presentation</vt:lpstr>
      <vt:lpstr>European Union</vt:lpstr>
      <vt:lpstr>Brexit Guide</vt:lpstr>
      <vt:lpstr>The United Nations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AIM: What is political geography?</dc:title>
  <dc:creator>Jenna Davis</dc:creator>
  <cp:lastModifiedBy>Jenna Davis</cp:lastModifiedBy>
  <cp:revision>85</cp:revision>
  <dcterms:created xsi:type="dcterms:W3CDTF">2019-10-06T21:43:25Z</dcterms:created>
  <dcterms:modified xsi:type="dcterms:W3CDTF">2019-10-07T18:28:10Z</dcterms:modified>
</cp:coreProperties>
</file>