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64" y="-4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857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232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232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190160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1662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58972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57889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602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423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5844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831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3995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1829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0507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4811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077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338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2/15/2018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83817494"/>
      </p:ext>
    </p:extLst>
  </p:cSld>
  <p:clrMap bg1="dk1" tx1="lt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descr="Guerreiros Sioux: Outras Funções">
            <a:extLst>
              <a:ext uri="{FF2B5EF4-FFF2-40B4-BE49-F238E27FC236}">
                <a16:creationId xmlns:a16="http://schemas.microsoft.com/office/drawing/2014/main" xmlns="" id="{4AB4167C-BBFF-4CD8-8F69-95FB621F501D}"/>
              </a:ext>
            </a:extLst>
          </p:cNvPr>
          <p:cNvPicPr>
            <a:picLocks noChangeAspect="1"/>
          </p:cNvPicPr>
          <p:nvPr/>
        </p:nvPicPr>
        <p:blipFill rotWithShape="1">
          <a:blip r:embed="rId2"/>
          <a:srcRect/>
          <a:stretch/>
        </p:blipFill>
        <p:spPr>
          <a:xfrm>
            <a:off x="4331238" y="1011238"/>
            <a:ext cx="7065425" cy="4679950"/>
          </a:xfrm>
          <a:prstGeom prst="rect">
            <a:avLst/>
          </a:prstGeom>
          <a:ln w="9525">
            <a:noFill/>
          </a:ln>
        </p:spPr>
      </p:pic>
      <p:sp>
        <p:nvSpPr>
          <p:cNvPr id="2" name="Title 1"/>
          <p:cNvSpPr>
            <a:spLocks noGrp="1"/>
          </p:cNvSpPr>
          <p:nvPr>
            <p:ph type="ctrTitle"/>
          </p:nvPr>
        </p:nvSpPr>
        <p:spPr>
          <a:xfrm>
            <a:off x="664585" y="1495425"/>
            <a:ext cx="3658053" cy="1786515"/>
          </a:xfrm>
        </p:spPr>
        <p:txBody>
          <a:bodyPr anchor="t">
            <a:normAutofit/>
          </a:bodyPr>
          <a:lstStyle/>
          <a:p>
            <a:pPr algn="l"/>
            <a:r>
              <a:rPr lang="en-US" sz="4400" err="1">
                <a:solidFill>
                  <a:srgbClr val="FFFFFF"/>
                </a:solidFill>
              </a:rPr>
              <a:t>Gabrielino</a:t>
            </a:r>
          </a:p>
        </p:txBody>
      </p:sp>
      <p:sp>
        <p:nvSpPr>
          <p:cNvPr id="3" name="Subtitle 2"/>
          <p:cNvSpPr>
            <a:spLocks noGrp="1"/>
          </p:cNvSpPr>
          <p:nvPr>
            <p:ph type="subTitle" idx="1"/>
          </p:nvPr>
        </p:nvSpPr>
        <p:spPr>
          <a:xfrm>
            <a:off x="726057" y="2032347"/>
            <a:ext cx="3658053" cy="955111"/>
          </a:xfrm>
        </p:spPr>
        <p:txBody>
          <a:bodyPr vert="horz" lIns="91440" tIns="45720" rIns="91440" bIns="45720" rtlCol="0" anchor="b">
            <a:normAutofit/>
          </a:bodyPr>
          <a:lstStyle/>
          <a:p>
            <a:pPr algn="l"/>
            <a:r>
              <a:rPr lang="en-US" sz="1800">
                <a:solidFill>
                  <a:srgbClr val="FFFFFF"/>
                </a:solidFill>
              </a:rPr>
              <a:t> By Chloe and Aneela</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descr="File:California languages precontact multicolored.svg - Wikipedia">
            <a:extLst>
              <a:ext uri="{FF2B5EF4-FFF2-40B4-BE49-F238E27FC236}">
                <a16:creationId xmlns:a16="http://schemas.microsoft.com/office/drawing/2014/main" xmlns="" id="{E3B09EBE-5199-449B-B282-E258069CE4B9}"/>
              </a:ext>
            </a:extLst>
          </p:cNvPr>
          <p:cNvPicPr>
            <a:picLocks noChangeAspect="1"/>
          </p:cNvPicPr>
          <p:nvPr/>
        </p:nvPicPr>
        <p:blipFill rotWithShape="1">
          <a:blip r:embed="rId2">
            <a:alphaModFix/>
            <a:extLst/>
          </a:blip>
          <a:srcRect r="6764"/>
          <a:stretch/>
        </p:blipFill>
        <p:spPr>
          <a:xfrm>
            <a:off x="5797550" y="653436"/>
            <a:ext cx="6394450" cy="6204564"/>
          </a:xfrm>
          <a:prstGeom prst="rect">
            <a:avLst/>
          </a:prstGeom>
        </p:spPr>
      </p:pic>
      <p:sp>
        <p:nvSpPr>
          <p:cNvPr id="2" name="Title 1">
            <a:extLst>
              <a:ext uri="{FF2B5EF4-FFF2-40B4-BE49-F238E27FC236}">
                <a16:creationId xmlns:a16="http://schemas.microsoft.com/office/drawing/2014/main" xmlns="" id="{422384EB-0DF1-42F4-ACD9-A839DF72B024}"/>
              </a:ext>
            </a:extLst>
          </p:cNvPr>
          <p:cNvSpPr>
            <a:spLocks noGrp="1"/>
          </p:cNvSpPr>
          <p:nvPr>
            <p:ph type="title"/>
          </p:nvPr>
        </p:nvSpPr>
        <p:spPr>
          <a:xfrm>
            <a:off x="804998" y="798445"/>
            <a:ext cx="4803636" cy="1311664"/>
          </a:xfrm>
        </p:spPr>
        <p:txBody>
          <a:bodyPr>
            <a:normAutofit/>
          </a:bodyPr>
          <a:lstStyle/>
          <a:p>
            <a:r>
              <a:rPr lang="en-US" i="1">
                <a:solidFill>
                  <a:srgbClr val="000000"/>
                </a:solidFill>
              </a:rPr>
              <a:t>         Location</a:t>
            </a:r>
          </a:p>
        </p:txBody>
      </p:sp>
      <p:sp>
        <p:nvSpPr>
          <p:cNvPr id="3" name="Content Placeholder 2">
            <a:extLst>
              <a:ext uri="{FF2B5EF4-FFF2-40B4-BE49-F238E27FC236}">
                <a16:creationId xmlns:a16="http://schemas.microsoft.com/office/drawing/2014/main" xmlns="" id="{7FE6D1F9-7F25-4A4B-A621-4E70FFEFC4FE}"/>
              </a:ext>
            </a:extLst>
          </p:cNvPr>
          <p:cNvSpPr>
            <a:spLocks noGrp="1"/>
          </p:cNvSpPr>
          <p:nvPr>
            <p:ph idx="1"/>
          </p:nvPr>
        </p:nvSpPr>
        <p:spPr>
          <a:xfrm>
            <a:off x="804997" y="2272143"/>
            <a:ext cx="4706803" cy="3788830"/>
          </a:xfrm>
        </p:spPr>
        <p:txBody>
          <a:bodyPr vert="horz" lIns="91440" tIns="45720" rIns="91440" bIns="45720" rtlCol="0" anchor="ctr">
            <a:normAutofit/>
          </a:bodyPr>
          <a:lstStyle/>
          <a:p>
            <a:pPr marL="0" indent="0">
              <a:buNone/>
            </a:pPr>
            <a:r>
              <a:rPr lang="en-US" sz="2000">
                <a:solidFill>
                  <a:srgbClr val="000000"/>
                </a:solidFill>
              </a:rPr>
              <a:t>    The Gabrielino lived in the Southern Western part of California.They lived in the Topanga Valley South to Laguna Beach part of California. They lived near San Bernardino counties, Orange counties, Channel Island, and near Los Angeles. They lived along the coast and they live part of Western Riverside. The Gabrielino tribe location is what today is Los Angeles.</a:t>
            </a:r>
          </a:p>
        </p:txBody>
      </p:sp>
    </p:spTree>
    <p:extLst>
      <p:ext uri="{BB962C8B-B14F-4D97-AF65-F5344CB8AC3E}">
        <p14:creationId xmlns:p14="http://schemas.microsoft.com/office/powerpoint/2010/main" val="1348571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descr="EHharmoniumhistory2010-11 - FLANNERY">
            <a:extLst>
              <a:ext uri="{FF2B5EF4-FFF2-40B4-BE49-F238E27FC236}">
                <a16:creationId xmlns:a16="http://schemas.microsoft.com/office/drawing/2014/main" xmlns="" id="{2F374744-CE51-40AE-9AA3-7C1B791DB033}"/>
              </a:ext>
            </a:extLst>
          </p:cNvPr>
          <p:cNvPicPr>
            <a:picLocks noChangeAspect="1"/>
          </p:cNvPicPr>
          <p:nvPr/>
        </p:nvPicPr>
        <p:blipFill rotWithShape="1">
          <a:blip r:embed="rId2"/>
          <a:srcRect l="11350" r="6050"/>
          <a:stretch/>
        </p:blipFill>
        <p:spPr>
          <a:xfrm>
            <a:off x="4638675" y="443222"/>
            <a:ext cx="7553325" cy="6414778"/>
          </a:xfrm>
          <a:prstGeom prst="rect">
            <a:avLst/>
          </a:prstGeom>
          <a:effectLst/>
        </p:spPr>
      </p:pic>
      <p:sp>
        <p:nvSpPr>
          <p:cNvPr id="2" name="Title 1">
            <a:extLst>
              <a:ext uri="{FF2B5EF4-FFF2-40B4-BE49-F238E27FC236}">
                <a16:creationId xmlns:a16="http://schemas.microsoft.com/office/drawing/2014/main" xmlns="" id="{F21FA3A4-A2E1-492B-B4FD-243E06F6FFB2}"/>
              </a:ext>
            </a:extLst>
          </p:cNvPr>
          <p:cNvSpPr>
            <a:spLocks noGrp="1"/>
          </p:cNvSpPr>
          <p:nvPr>
            <p:ph type="title"/>
          </p:nvPr>
        </p:nvSpPr>
        <p:spPr>
          <a:xfrm>
            <a:off x="648929" y="629266"/>
            <a:ext cx="3651467" cy="1676603"/>
          </a:xfrm>
        </p:spPr>
        <p:txBody>
          <a:bodyPr>
            <a:normAutofit/>
          </a:bodyPr>
          <a:lstStyle/>
          <a:p>
            <a:r>
              <a:rPr lang="en-US" i="1"/>
              <a:t>Shelter</a:t>
            </a:r>
          </a:p>
        </p:txBody>
      </p:sp>
      <p:sp>
        <p:nvSpPr>
          <p:cNvPr id="3" name="Content Placeholder 2">
            <a:extLst>
              <a:ext uri="{FF2B5EF4-FFF2-40B4-BE49-F238E27FC236}">
                <a16:creationId xmlns:a16="http://schemas.microsoft.com/office/drawing/2014/main" xmlns="" id="{36DC8B50-801E-438B-BC6A-0D5E09221F0A}"/>
              </a:ext>
            </a:extLst>
          </p:cNvPr>
          <p:cNvSpPr>
            <a:spLocks noGrp="1"/>
          </p:cNvSpPr>
          <p:nvPr>
            <p:ph idx="1"/>
          </p:nvPr>
        </p:nvSpPr>
        <p:spPr>
          <a:xfrm>
            <a:off x="206375" y="2438400"/>
            <a:ext cx="4258647" cy="3786188"/>
          </a:xfrm>
        </p:spPr>
        <p:txBody>
          <a:bodyPr vert="horz" lIns="91440" tIns="45720" rIns="91440" bIns="45720" rtlCol="0" anchor="t">
            <a:normAutofit/>
          </a:bodyPr>
          <a:lstStyle/>
          <a:p>
            <a:pPr marL="0" indent="0">
              <a:buNone/>
            </a:pPr>
            <a:r>
              <a:rPr lang="en-US" sz="1800"/>
              <a:t>    The homes of the </a:t>
            </a:r>
            <a:r>
              <a:rPr lang="en-US" sz="1800" err="1"/>
              <a:t>Gabrielino</a:t>
            </a:r>
            <a:r>
              <a:rPr lang="en-US" sz="1800"/>
              <a:t> tribe </a:t>
            </a:r>
            <a:r>
              <a:rPr lang="en-US"/>
              <a:t>protected</a:t>
            </a:r>
            <a:r>
              <a:rPr lang="en-US" sz="1800"/>
              <a:t> them from the environment They made </a:t>
            </a:r>
            <a:r>
              <a:rPr lang="en-US"/>
              <a:t>their</a:t>
            </a:r>
            <a:r>
              <a:rPr lang="en-US" sz="1800"/>
              <a:t> homes out of bent tree sapling, placing upright in a circle, and bending them to meet in the middle. Each family had a leader and some houses are large enough to hold 50 or 60 people. Three or four </a:t>
            </a:r>
            <a:r>
              <a:rPr lang="en-US"/>
              <a:t>families</a:t>
            </a:r>
            <a:r>
              <a:rPr lang="en-US" sz="1800"/>
              <a:t> can live in one house and they had a sweat house.</a:t>
            </a:r>
          </a:p>
        </p:txBody>
      </p:sp>
    </p:spTree>
    <p:extLst>
      <p:ext uri="{BB962C8B-B14F-4D97-AF65-F5344CB8AC3E}">
        <p14:creationId xmlns:p14="http://schemas.microsoft.com/office/powerpoint/2010/main" val="15467706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descr="Lapin — Wikipédia">
            <a:extLst>
              <a:ext uri="{FF2B5EF4-FFF2-40B4-BE49-F238E27FC236}">
                <a16:creationId xmlns:a16="http://schemas.microsoft.com/office/drawing/2014/main" xmlns="" id="{3196CA8B-6626-4E12-9F94-6EA93E8EA656}"/>
              </a:ext>
            </a:extLst>
          </p:cNvPr>
          <p:cNvPicPr>
            <a:picLocks noChangeAspect="1"/>
          </p:cNvPicPr>
          <p:nvPr/>
        </p:nvPicPr>
        <p:blipFill>
          <a:blip r:embed="rId2"/>
          <a:stretch>
            <a:fillRect/>
          </a:stretch>
        </p:blipFill>
        <p:spPr>
          <a:xfrm>
            <a:off x="7866658" y="460223"/>
            <a:ext cx="4005608" cy="2670405"/>
          </a:xfrm>
          <a:prstGeom prst="rect">
            <a:avLst/>
          </a:prstGeom>
          <a:ln>
            <a:solidFill>
              <a:schemeClr val="bg1"/>
            </a:solidFill>
          </a:ln>
        </p:spPr>
      </p:pic>
      <p:pic>
        <p:nvPicPr>
          <p:cNvPr id="6" name="Picture 6" descr="Mrs. Barber's Brainy Bytes - z6 far west">
            <a:extLst>
              <a:ext uri="{FF2B5EF4-FFF2-40B4-BE49-F238E27FC236}">
                <a16:creationId xmlns:a16="http://schemas.microsoft.com/office/drawing/2014/main" xmlns="" id="{6027B220-264E-4555-A519-0A85518BA264}"/>
              </a:ext>
            </a:extLst>
          </p:cNvPr>
          <p:cNvPicPr>
            <a:picLocks noChangeAspect="1"/>
          </p:cNvPicPr>
          <p:nvPr/>
        </p:nvPicPr>
        <p:blipFill>
          <a:blip r:embed="rId3"/>
          <a:stretch>
            <a:fillRect/>
          </a:stretch>
        </p:blipFill>
        <p:spPr>
          <a:xfrm>
            <a:off x="7965940" y="3587191"/>
            <a:ext cx="3806736" cy="2954879"/>
          </a:xfrm>
          <a:prstGeom prst="rect">
            <a:avLst/>
          </a:prstGeom>
          <a:ln>
            <a:solidFill>
              <a:schemeClr val="bg1"/>
            </a:solidFill>
          </a:ln>
        </p:spPr>
      </p:pic>
      <p:sp>
        <p:nvSpPr>
          <p:cNvPr id="2" name="Title 1">
            <a:extLst>
              <a:ext uri="{FF2B5EF4-FFF2-40B4-BE49-F238E27FC236}">
                <a16:creationId xmlns:a16="http://schemas.microsoft.com/office/drawing/2014/main" xmlns="" id="{A5BA46A2-7DB7-4A63-B994-86792FC965E3}"/>
              </a:ext>
            </a:extLst>
          </p:cNvPr>
          <p:cNvSpPr>
            <a:spLocks noGrp="1"/>
          </p:cNvSpPr>
          <p:nvPr>
            <p:ph type="title"/>
          </p:nvPr>
        </p:nvSpPr>
        <p:spPr>
          <a:xfrm>
            <a:off x="1010104" y="885825"/>
            <a:ext cx="5767566" cy="1072378"/>
          </a:xfrm>
        </p:spPr>
        <p:txBody>
          <a:bodyPr anchor="ctr">
            <a:noAutofit/>
          </a:bodyPr>
          <a:lstStyle/>
          <a:p>
            <a:pPr algn="ctr"/>
            <a:r>
              <a:rPr lang="en-US" sz="6600" i="1">
                <a:solidFill>
                  <a:srgbClr val="262626"/>
                </a:solidFill>
                <a:latin typeface="MS PGothic"/>
                <a:ea typeface="MS PGothic"/>
              </a:rPr>
              <a:t>Food</a:t>
            </a:r>
          </a:p>
        </p:txBody>
      </p:sp>
      <p:sp>
        <p:nvSpPr>
          <p:cNvPr id="3" name="Content Placeholder 2">
            <a:extLst>
              <a:ext uri="{FF2B5EF4-FFF2-40B4-BE49-F238E27FC236}">
                <a16:creationId xmlns:a16="http://schemas.microsoft.com/office/drawing/2014/main" xmlns="" id="{0E6B0C48-408D-4F02-B9D5-905D649927AF}"/>
              </a:ext>
            </a:extLst>
          </p:cNvPr>
          <p:cNvSpPr>
            <a:spLocks noGrp="1"/>
          </p:cNvSpPr>
          <p:nvPr>
            <p:ph idx="1"/>
          </p:nvPr>
        </p:nvSpPr>
        <p:spPr>
          <a:xfrm>
            <a:off x="873102" y="2789239"/>
            <a:ext cx="5768442" cy="2683606"/>
          </a:xfrm>
        </p:spPr>
        <p:txBody>
          <a:bodyPr vert="horz" lIns="91440" tIns="45720" rIns="91440" bIns="45720" rtlCol="0" anchor="ctr">
            <a:normAutofit/>
          </a:bodyPr>
          <a:lstStyle/>
          <a:p>
            <a:pPr marL="0" indent="0">
              <a:buNone/>
            </a:pPr>
            <a:r>
              <a:rPr lang="en-US" sz="1600">
                <a:solidFill>
                  <a:srgbClr val="0C0C0C"/>
                </a:solidFill>
              </a:rPr>
              <a:t>   The </a:t>
            </a:r>
            <a:r>
              <a:rPr lang="en-US" sz="1600" err="1">
                <a:solidFill>
                  <a:srgbClr val="0C0C0C"/>
                </a:solidFill>
              </a:rPr>
              <a:t>Gabrielino</a:t>
            </a:r>
            <a:r>
              <a:rPr lang="en-US" sz="1600">
                <a:solidFill>
                  <a:srgbClr val="0C0C0C"/>
                </a:solidFill>
              </a:rPr>
              <a:t> tribe used their land to find food in order to survive. There foods that they ate   tuna, swordfish, sharks, small fish, shellfish, sea mammals, sea birds, sea lions, harbor seals, sea otters, elephant seals, rock scallop, mussels, limpets, and sea urchins from the water.  They ate acorns, pinon nuts, sage, berries, deer, rabbit, birds, snakes, and small rodents  from land.</a:t>
            </a:r>
          </a:p>
        </p:txBody>
      </p:sp>
    </p:spTree>
    <p:extLst>
      <p:ext uri="{BB962C8B-B14F-4D97-AF65-F5344CB8AC3E}">
        <p14:creationId xmlns:p14="http://schemas.microsoft.com/office/powerpoint/2010/main" val="2211623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descr="2009/73/1 Grass skirt, womens, pandanus leaves / coconut fibre, maker unknown, Fanning Island ...">
            <a:extLst>
              <a:ext uri="{FF2B5EF4-FFF2-40B4-BE49-F238E27FC236}">
                <a16:creationId xmlns:a16="http://schemas.microsoft.com/office/drawing/2014/main" xmlns="" id="{6ABA9550-878E-4FB3-9406-23ED3F7C8696}"/>
              </a:ext>
            </a:extLst>
          </p:cNvPr>
          <p:cNvPicPr>
            <a:picLocks noChangeAspect="1"/>
          </p:cNvPicPr>
          <p:nvPr/>
        </p:nvPicPr>
        <p:blipFill>
          <a:blip r:embed="rId2"/>
          <a:stretch>
            <a:fillRect/>
          </a:stretch>
        </p:blipFill>
        <p:spPr>
          <a:xfrm>
            <a:off x="7866658" y="618779"/>
            <a:ext cx="4005608" cy="2353294"/>
          </a:xfrm>
          <a:prstGeom prst="rect">
            <a:avLst/>
          </a:prstGeom>
          <a:ln>
            <a:solidFill>
              <a:schemeClr val="bg1"/>
            </a:solidFill>
          </a:ln>
        </p:spPr>
      </p:pic>
      <p:pic>
        <p:nvPicPr>
          <p:cNvPr id="6" name="Picture 6" descr="Basket weaving - Wikipedia">
            <a:extLst>
              <a:ext uri="{FF2B5EF4-FFF2-40B4-BE49-F238E27FC236}">
                <a16:creationId xmlns:a16="http://schemas.microsoft.com/office/drawing/2014/main" xmlns="" id="{34C932DF-8C1B-4557-885C-3E07D377E052}"/>
              </a:ext>
            </a:extLst>
          </p:cNvPr>
          <p:cNvPicPr>
            <a:picLocks noChangeAspect="1"/>
          </p:cNvPicPr>
          <p:nvPr/>
        </p:nvPicPr>
        <p:blipFill>
          <a:blip r:embed="rId3"/>
          <a:stretch>
            <a:fillRect/>
          </a:stretch>
        </p:blipFill>
        <p:spPr>
          <a:xfrm>
            <a:off x="8022509" y="3587191"/>
            <a:ext cx="3693598" cy="2954879"/>
          </a:xfrm>
          <a:prstGeom prst="rect">
            <a:avLst/>
          </a:prstGeom>
          <a:ln>
            <a:solidFill>
              <a:schemeClr val="bg1"/>
            </a:solidFill>
          </a:ln>
        </p:spPr>
      </p:pic>
      <p:sp>
        <p:nvSpPr>
          <p:cNvPr id="2" name="Title 1">
            <a:extLst>
              <a:ext uri="{FF2B5EF4-FFF2-40B4-BE49-F238E27FC236}">
                <a16:creationId xmlns:a16="http://schemas.microsoft.com/office/drawing/2014/main" xmlns="" id="{35B734C2-F6E4-4B0A-A6D9-61CEC921CD2E}"/>
              </a:ext>
            </a:extLst>
          </p:cNvPr>
          <p:cNvSpPr>
            <a:spLocks noGrp="1"/>
          </p:cNvSpPr>
          <p:nvPr>
            <p:ph type="title"/>
          </p:nvPr>
        </p:nvSpPr>
        <p:spPr>
          <a:xfrm>
            <a:off x="1171575" y="1230952"/>
            <a:ext cx="5767388" cy="1147123"/>
          </a:xfrm>
        </p:spPr>
        <p:txBody>
          <a:bodyPr anchor="ctr">
            <a:normAutofit/>
          </a:bodyPr>
          <a:lstStyle/>
          <a:p>
            <a:pPr algn="ctr"/>
            <a:r>
              <a:rPr lang="en-US" sz="3600">
                <a:solidFill>
                  <a:srgbClr val="F2F2F2"/>
                </a:solidFill>
              </a:rPr>
              <a:t>Culture</a:t>
            </a:r>
          </a:p>
        </p:txBody>
      </p:sp>
      <p:sp>
        <p:nvSpPr>
          <p:cNvPr id="3" name="Content Placeholder 2">
            <a:extLst>
              <a:ext uri="{FF2B5EF4-FFF2-40B4-BE49-F238E27FC236}">
                <a16:creationId xmlns:a16="http://schemas.microsoft.com/office/drawing/2014/main" xmlns="" id="{A189DF48-1A32-43DC-B8C5-5C5C3CD53F26}"/>
              </a:ext>
            </a:extLst>
          </p:cNvPr>
          <p:cNvSpPr>
            <a:spLocks noGrp="1"/>
          </p:cNvSpPr>
          <p:nvPr>
            <p:ph idx="1"/>
          </p:nvPr>
        </p:nvSpPr>
        <p:spPr>
          <a:xfrm>
            <a:off x="838200" y="2838450"/>
            <a:ext cx="5966327" cy="2682875"/>
          </a:xfrm>
        </p:spPr>
        <p:txBody>
          <a:bodyPr vert="horz" lIns="91440" tIns="45720" rIns="91440" bIns="45720" rtlCol="0" anchor="ctr">
            <a:normAutofit/>
          </a:bodyPr>
          <a:lstStyle/>
          <a:p>
            <a:pPr marL="0" indent="0">
              <a:buNone/>
            </a:pPr>
            <a:r>
              <a:rPr lang="en-US" sz="1600">
                <a:solidFill>
                  <a:srgbClr val="F2F2F2"/>
                </a:solidFill>
              </a:rPr>
              <a:t>   The culture of  the </a:t>
            </a:r>
            <a:r>
              <a:rPr lang="en-US" sz="1600" err="1">
                <a:solidFill>
                  <a:srgbClr val="F2F2F2"/>
                </a:solidFill>
              </a:rPr>
              <a:t>Gabrielino</a:t>
            </a:r>
            <a:r>
              <a:rPr lang="en-US" sz="1600">
                <a:solidFill>
                  <a:srgbClr val="F2F2F2"/>
                </a:solidFill>
              </a:rPr>
              <a:t> tribe was unique and interesting. The </a:t>
            </a:r>
          </a:p>
          <a:p>
            <a:pPr marL="0" indent="0">
              <a:buNone/>
            </a:pPr>
            <a:r>
              <a:rPr lang="en-US" sz="1600" err="1">
                <a:solidFill>
                  <a:srgbClr val="F2F2F2"/>
                </a:solidFill>
              </a:rPr>
              <a:t>Gabrielino</a:t>
            </a:r>
            <a:r>
              <a:rPr lang="en-US" sz="1600">
                <a:solidFill>
                  <a:srgbClr val="F2F2F2"/>
                </a:solidFill>
              </a:rPr>
              <a:t> tribe were expert basket makers in their culture. The </a:t>
            </a:r>
          </a:p>
          <a:p>
            <a:pPr marL="0" indent="0">
              <a:buNone/>
            </a:pPr>
            <a:r>
              <a:rPr lang="en-US" sz="1600">
                <a:solidFill>
                  <a:srgbClr val="F2F2F2"/>
                </a:solidFill>
              </a:rPr>
              <a:t>women wore skirt woven of </a:t>
            </a:r>
            <a:r>
              <a:rPr lang="en-US" sz="1600" err="1">
                <a:solidFill>
                  <a:srgbClr val="F2F2F2"/>
                </a:solidFill>
              </a:rPr>
              <a:t>tule</a:t>
            </a:r>
            <a:r>
              <a:rPr lang="en-US" sz="1600">
                <a:solidFill>
                  <a:srgbClr val="F2F2F2"/>
                </a:solidFill>
              </a:rPr>
              <a:t>. The men and children usually did not wear any clothing. The people of the </a:t>
            </a:r>
            <a:r>
              <a:rPr lang="en-US" sz="1600" err="1">
                <a:solidFill>
                  <a:srgbClr val="F2F2F2"/>
                </a:solidFill>
              </a:rPr>
              <a:t>Gabrielino</a:t>
            </a:r>
            <a:r>
              <a:rPr lang="en-US" sz="1600">
                <a:solidFill>
                  <a:srgbClr val="F2F2F2"/>
                </a:solidFill>
              </a:rPr>
              <a:t> tribe would paint their  faces when they attended ceremonies.</a:t>
            </a:r>
          </a:p>
        </p:txBody>
      </p:sp>
    </p:spTree>
    <p:extLst>
      <p:ext uri="{BB962C8B-B14F-4D97-AF65-F5344CB8AC3E}">
        <p14:creationId xmlns:p14="http://schemas.microsoft.com/office/powerpoint/2010/main" val="23468147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descr="File:Desert Cottontail 2.jpg - Wikimedia Commons">
            <a:extLst>
              <a:ext uri="{FF2B5EF4-FFF2-40B4-BE49-F238E27FC236}">
                <a16:creationId xmlns:a16="http://schemas.microsoft.com/office/drawing/2014/main" xmlns="" id="{F213C547-FAAD-45C1-8E97-1817C8FC65E1}"/>
              </a:ext>
            </a:extLst>
          </p:cNvPr>
          <p:cNvPicPr>
            <a:picLocks noChangeAspect="1"/>
          </p:cNvPicPr>
          <p:nvPr/>
        </p:nvPicPr>
        <p:blipFill rotWithShape="1">
          <a:blip r:embed="rId2"/>
          <a:srcRect l="29988" r="5908" b="6"/>
          <a:stretch/>
        </p:blipFill>
        <p:spPr>
          <a:xfrm>
            <a:off x="9571927" y="827679"/>
            <a:ext cx="1917733" cy="1996780"/>
          </a:xfrm>
          <a:prstGeom prst="rect">
            <a:avLst/>
          </a:prstGeom>
        </p:spPr>
      </p:pic>
      <p:pic>
        <p:nvPicPr>
          <p:cNvPr id="10" name="Picture 10" descr="EHharmoniumhistory2010-11 - FAR NORTH">
            <a:extLst>
              <a:ext uri="{FF2B5EF4-FFF2-40B4-BE49-F238E27FC236}">
                <a16:creationId xmlns:a16="http://schemas.microsoft.com/office/drawing/2014/main" xmlns="" id="{316EF449-C396-4E8F-8DBB-F14E42703D69}"/>
              </a:ext>
            </a:extLst>
          </p:cNvPr>
          <p:cNvPicPr>
            <a:picLocks noChangeAspect="1"/>
          </p:cNvPicPr>
          <p:nvPr/>
        </p:nvPicPr>
        <p:blipFill rotWithShape="1">
          <a:blip r:embed="rId3"/>
          <a:srcRect l="11644" r="1" b="1"/>
          <a:stretch/>
        </p:blipFill>
        <p:spPr>
          <a:xfrm>
            <a:off x="5460280" y="3295650"/>
            <a:ext cx="6074932" cy="2922096"/>
          </a:xfrm>
          <a:prstGeom prst="rect">
            <a:avLst/>
          </a:prstGeom>
        </p:spPr>
      </p:pic>
      <p:pic>
        <p:nvPicPr>
          <p:cNvPr id="8" name="Picture 8" descr="4HClassof2019 - &lt;strong&gt;Gabrielino&lt;/strong&gt;">
            <a:extLst>
              <a:ext uri="{FF2B5EF4-FFF2-40B4-BE49-F238E27FC236}">
                <a16:creationId xmlns:a16="http://schemas.microsoft.com/office/drawing/2014/main" xmlns="" id="{75E59289-E6AF-4FB5-9913-7901701160E9}"/>
              </a:ext>
            </a:extLst>
          </p:cNvPr>
          <p:cNvPicPr>
            <a:picLocks noChangeAspect="1"/>
          </p:cNvPicPr>
          <p:nvPr/>
        </p:nvPicPr>
        <p:blipFill rotWithShape="1">
          <a:blip r:embed="rId4"/>
          <a:srcRect t="2976" r="-2" b="1483"/>
          <a:stretch/>
        </p:blipFill>
        <p:spPr>
          <a:xfrm>
            <a:off x="5414728" y="827678"/>
            <a:ext cx="1917732" cy="1996780"/>
          </a:xfrm>
          <a:prstGeom prst="rect">
            <a:avLst/>
          </a:prstGeom>
        </p:spPr>
      </p:pic>
      <p:pic>
        <p:nvPicPr>
          <p:cNvPr id="6" name="Picture 6" descr="File:Yurok-Plank-&lt;strong&gt;house&lt;/strong&gt;.jpg - Wikimedia Commons">
            <a:extLst>
              <a:ext uri="{FF2B5EF4-FFF2-40B4-BE49-F238E27FC236}">
                <a16:creationId xmlns:a16="http://schemas.microsoft.com/office/drawing/2014/main" xmlns="" id="{CD02FFDF-36BE-48EE-8B6A-D8D88B073552}"/>
              </a:ext>
            </a:extLst>
          </p:cNvPr>
          <p:cNvPicPr>
            <a:picLocks noChangeAspect="1"/>
          </p:cNvPicPr>
          <p:nvPr/>
        </p:nvPicPr>
        <p:blipFill rotWithShape="1">
          <a:blip r:embed="rId5"/>
          <a:srcRect l="11315" r="16579" b="-1"/>
          <a:stretch/>
        </p:blipFill>
        <p:spPr>
          <a:xfrm>
            <a:off x="7493327" y="829733"/>
            <a:ext cx="1917733" cy="1994725"/>
          </a:xfrm>
          <a:prstGeom prst="rect">
            <a:avLst/>
          </a:prstGeom>
        </p:spPr>
      </p:pic>
      <p:sp>
        <p:nvSpPr>
          <p:cNvPr id="2" name="Title 1">
            <a:extLst>
              <a:ext uri="{FF2B5EF4-FFF2-40B4-BE49-F238E27FC236}">
                <a16:creationId xmlns:a16="http://schemas.microsoft.com/office/drawing/2014/main" xmlns="" id="{1EC0B456-6E96-419F-80F8-E42B31580D70}"/>
              </a:ext>
            </a:extLst>
          </p:cNvPr>
          <p:cNvSpPr>
            <a:spLocks noGrp="1"/>
          </p:cNvSpPr>
          <p:nvPr>
            <p:ph type="title"/>
          </p:nvPr>
        </p:nvSpPr>
        <p:spPr>
          <a:xfrm>
            <a:off x="555511" y="629266"/>
            <a:ext cx="3697511" cy="1676603"/>
          </a:xfrm>
        </p:spPr>
        <p:txBody>
          <a:bodyPr>
            <a:normAutofit/>
          </a:bodyPr>
          <a:lstStyle/>
          <a:p>
            <a:pPr algn="ctr"/>
            <a:r>
              <a:rPr lang="en-US" sz="4000">
                <a:solidFill>
                  <a:srgbClr val="000000"/>
                </a:solidFill>
              </a:rPr>
              <a:t>Concluding</a:t>
            </a:r>
          </a:p>
        </p:txBody>
      </p:sp>
      <p:sp>
        <p:nvSpPr>
          <p:cNvPr id="3" name="Content Placeholder 2">
            <a:extLst>
              <a:ext uri="{FF2B5EF4-FFF2-40B4-BE49-F238E27FC236}">
                <a16:creationId xmlns:a16="http://schemas.microsoft.com/office/drawing/2014/main" xmlns="" id="{F125FD07-02E9-4582-9968-7501A389C592}"/>
              </a:ext>
            </a:extLst>
          </p:cNvPr>
          <p:cNvSpPr>
            <a:spLocks noGrp="1"/>
          </p:cNvSpPr>
          <p:nvPr>
            <p:ph idx="1"/>
          </p:nvPr>
        </p:nvSpPr>
        <p:spPr>
          <a:xfrm>
            <a:off x="304800" y="2647950"/>
            <a:ext cx="4168843" cy="3786188"/>
          </a:xfrm>
        </p:spPr>
        <p:txBody>
          <a:bodyPr vert="horz" lIns="91440" tIns="45720" rIns="91440" bIns="45720" rtlCol="0" anchor="t">
            <a:normAutofit/>
          </a:bodyPr>
          <a:lstStyle/>
          <a:p>
            <a:pPr marL="0" indent="0">
              <a:buNone/>
            </a:pPr>
            <a:r>
              <a:rPr lang="en-US" sz="1800"/>
              <a:t>   </a:t>
            </a:r>
            <a:r>
              <a:rPr lang="en-US">
                <a:solidFill>
                  <a:srgbClr val="000000"/>
                </a:solidFill>
              </a:rPr>
              <a:t>In conclsion</a:t>
            </a:r>
            <a:r>
              <a:rPr lang="en-US" sz="1800">
                <a:solidFill>
                  <a:srgbClr val="000000"/>
                </a:solidFill>
              </a:rPr>
              <a:t>, I learned about the cultures, foods,</a:t>
            </a:r>
            <a:r>
              <a:rPr lang="en-US">
                <a:solidFill>
                  <a:srgbClr val="000000"/>
                </a:solidFill>
              </a:rPr>
              <a:t> </a:t>
            </a:r>
            <a:r>
              <a:rPr lang="en-US" sz="1800">
                <a:solidFill>
                  <a:srgbClr val="000000"/>
                </a:solidFill>
              </a:rPr>
              <a:t>shelters, and geographical location about the Native American tribe, the </a:t>
            </a:r>
            <a:r>
              <a:rPr lang="en-US" sz="1800" err="1">
                <a:solidFill>
                  <a:srgbClr val="000000"/>
                </a:solidFill>
              </a:rPr>
              <a:t>Gabrielino</a:t>
            </a:r>
            <a:r>
              <a:rPr lang="en-US" sz="1800">
                <a:solidFill>
                  <a:srgbClr val="000000"/>
                </a:solidFill>
              </a:rPr>
              <a:t>.</a:t>
            </a:r>
          </a:p>
        </p:txBody>
      </p:sp>
    </p:spTree>
    <p:extLst>
      <p:ext uri="{BB962C8B-B14F-4D97-AF65-F5344CB8AC3E}">
        <p14:creationId xmlns:p14="http://schemas.microsoft.com/office/powerpoint/2010/main" val="4269009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0"/>
                                        </p:tgtEl>
                                        <p:attrNameLst>
                                          <p:attrName>stroke.color</p:attrName>
                                        </p:attrNameLst>
                                      </p:cBhvr>
                                      <p:to>
                                        <a:schemeClr val="accent2"/>
                                      </p:to>
                                    </p:animClr>
                                    <p:set>
                                      <p:cBhvr>
                                        <p:cTn id="7" dur="2000" fill="hold"/>
                                        <p:tgtEl>
                                          <p:spTgt spid="1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5</Words>
  <Application>Microsoft Office PowerPoint</Application>
  <PresentationFormat>Custom</PresentationFormat>
  <Paragraphs>14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Ion</vt:lpstr>
      <vt:lpstr>Gabrielino</vt:lpstr>
      <vt:lpstr>         Location</vt:lpstr>
      <vt:lpstr>Shelter</vt:lpstr>
      <vt:lpstr>Food</vt:lpstr>
      <vt:lpstr>Culture</vt:lpstr>
      <vt:lpstr>Concluding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Gabrielino</dc:title>
  <dc:creator>Lund, Michele</dc:creator>
  <cp:lastModifiedBy>Authorized User</cp:lastModifiedBy>
  <cp:revision>2</cp:revision>
  <dcterms:modified xsi:type="dcterms:W3CDTF">2018-02-15T19:09:43Z</dcterms:modified>
</cp:coreProperties>
</file>