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12192000" cy="6858000"/>
  <p:notesSz cx="6858000" cy="29241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BEDA47-6E0A-9646-938B-B0DE0C7E3D9F}" v="4" dt="2019-12-06T22:23:52.519"/>
    <p1510:client id="{10AEFA3D-8BED-441F-88D5-6BA664AB1A4B}" v="17" dt="2019-12-06T21:44:58.781"/>
    <p1510:client id="{271C5E6B-B5A8-4770-B2E8-E1BF234CF569}" v="310" dt="2019-12-03T17:57:38.653"/>
    <p1510:client id="{3426AA00-316E-4F14-5692-AF76A8E0DC09}" v="27" dt="2019-12-06T22:13:56.635"/>
    <p1510:client id="{345D74F0-329A-4A1D-B18F-76C308943847}" v="176" dt="2019-12-05T18:42:31.683"/>
    <p1510:client id="{3A4544D3-35C8-69CB-7E35-49125468BEED}" v="1" dt="2019-12-06T22:33:38.692"/>
    <p1510:client id="{45779D18-1F41-4711-B1BF-735CE6B0775F}" v="1888" dt="2019-12-06T17:56:52.529"/>
    <p1510:client id="{48FF02A8-B857-8222-FB2C-912673500402}" v="1" dt="2019-12-06T22:24:50.605"/>
    <p1510:client id="{6E4C52A6-82E4-7875-A491-80EA42DC2D66}" v="16" dt="2019-12-06T22:08:20.538"/>
    <p1510:client id="{703E2ECC-3F9E-F10B-EF8F-E5E3756EB280}" v="788" dt="2019-12-05T23:46:49.106"/>
    <p1510:client id="{847F9959-3727-4AE4-B220-A5600224547B}" v="22" dt="2019-12-04T22:24:38.486"/>
    <p1510:client id="{A21AB034-7685-BBD8-6641-CBB55E1FAED9}" v="1" dt="2019-12-07T23:41:44.837"/>
    <p1510:client id="{C41F965B-9C69-B9E7-DFCB-D0D46CE640CF}" v="3" dt="2019-12-06T22:05:24.243"/>
    <p1510:client id="{CEAB3C26-3E34-5821-90B2-7827AB2C0A68}" v="50" dt="2019-12-06T22:30:51.194"/>
    <p1510:client id="{DD968799-CC64-1B9F-1AB1-E3568927B5AE}" v="175" dt="2019-12-04T22:51:13.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8429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6642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0430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26652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5282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921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537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4697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93216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6424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0156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887387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en.wikipedia.org/wiki/List_of_Stone_Age_art" TargetMode="External"/><Relationship Id="rId7" Type="http://schemas.openxmlformats.org/officeDocument/2006/relationships/hyperlink" Target="https://en.wikipedia.org/wiki/Gabrielino"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en.m.wikipedia.org/wiki/Tongva_people" TargetMode="External"/><Relationship Id="rId4" Type="http://schemas.openxmlformats.org/officeDocument/2006/relationships/image" Target="../media/image2.jpeg"/><Relationship Id="rId9"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Tongva_people"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nwifc.org/publications/big-game-harvest-reports/"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yurok_plankhouse03.jpg" TargetMode="External"/><Relationship Id="rId7" Type="http://schemas.openxmlformats.org/officeDocument/2006/relationships/hyperlink" Target="https://commons.wikimedia.org/wiki/File:Round_House_Yosemite_Ca.jpg"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commons.wikimedia.org/wiki/file:apache_wickiup.jpg" TargetMode="Externa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ommons.wikimedia.org/wiki/File:Yokut_Indian_women_and_two_boys_preparing_peaches,_Tule_River_Reservation_near_Porterville,_California,_ca.1900_(CHS-3796).jp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Yurok_20061109192219.jpg"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hyperlink" Target="https://en.wikipedia.org/wiki/Ferdinand_Deppe" TargetMode="External"/><Relationship Id="rId7" Type="http://schemas.openxmlformats.org/officeDocument/2006/relationships/hyperlink" Target="http://scalar.usc.edu/hc/the-growth-of-jewish-institutions-in-the-sepulveda-pass/the-pass-in-the-past"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hyperlink" Target="https://creativecommons.org/licenses/by-sa/3.0/" TargetMode="External"/><Relationship Id="rId5" Type="http://schemas.openxmlformats.org/officeDocument/2006/relationships/hyperlink" Target="https://en.wikipedia.org/wiki/Tongva_people" TargetMode="External"/><Relationship Id="rId10" Type="http://schemas.openxmlformats.org/officeDocument/2006/relationships/hyperlink" Target="https://creativecommons.org/licenses/by-nc-nd/3.0/" TargetMode="External"/><Relationship Id="rId4" Type="http://schemas.openxmlformats.org/officeDocument/2006/relationships/image" Target="../media/image5.png"/><Relationship Id="rId9" Type="http://schemas.openxmlformats.org/officeDocument/2006/relationships/hyperlink" Target="https://en.wikipedia.org/wiki/Sierra_City,_Californi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6" name="Picture 6" descr="A piece of stone&#10;&#10;Description generated with high confidence">
            <a:extLst>
              <a:ext uri="{FF2B5EF4-FFF2-40B4-BE49-F238E27FC236}">
                <a16:creationId xmlns:a16="http://schemas.microsoft.com/office/drawing/2014/main" id="{66CE3854-F971-4A15-8601-8F2B424FEF88}"/>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l="26888" r="7349" b="-2"/>
          <a:stretch/>
        </p:blipFill>
        <p:spPr>
          <a:xfrm>
            <a:off x="8007861" y="1"/>
            <a:ext cx="4184139" cy="4247004"/>
          </a:xfrm>
          <a:custGeom>
            <a:avLst/>
            <a:gdLst>
              <a:gd name="connsiteX0" fmla="*/ 807468 w 4184139"/>
              <a:gd name="connsiteY0" fmla="*/ 0 h 4247004"/>
              <a:gd name="connsiteX1" fmla="*/ 4068803 w 4184139"/>
              <a:gd name="connsiteY1" fmla="*/ 0 h 4247004"/>
              <a:gd name="connsiteX2" fmla="*/ 4162158 w 4184139"/>
              <a:gd name="connsiteY2" fmla="*/ 84846 h 4247004"/>
              <a:gd name="connsiteX3" fmla="*/ 4184139 w 4184139"/>
              <a:gd name="connsiteY3" fmla="*/ 109032 h 4247004"/>
              <a:gd name="connsiteX4" fmla="*/ 4184139 w 4184139"/>
              <a:gd name="connsiteY4" fmla="*/ 3508705 h 4247004"/>
              <a:gd name="connsiteX5" fmla="*/ 4162158 w 4184139"/>
              <a:gd name="connsiteY5" fmla="*/ 3532891 h 4247004"/>
              <a:gd name="connsiteX6" fmla="*/ 2438135 w 4184139"/>
              <a:gd name="connsiteY6" fmla="*/ 4247004 h 4247004"/>
              <a:gd name="connsiteX7" fmla="*/ 0 w 4184139"/>
              <a:gd name="connsiteY7" fmla="*/ 1808869 h 4247004"/>
              <a:gd name="connsiteX8" fmla="*/ 714113 w 4184139"/>
              <a:gd name="connsiteY8" fmla="*/ 84846 h 424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139" h="4247004">
                <a:moveTo>
                  <a:pt x="807468" y="0"/>
                </a:moveTo>
                <a:lnTo>
                  <a:pt x="4068803" y="0"/>
                </a:lnTo>
                <a:lnTo>
                  <a:pt x="4162158" y="84846"/>
                </a:lnTo>
                <a:lnTo>
                  <a:pt x="4184139" y="109032"/>
                </a:lnTo>
                <a:lnTo>
                  <a:pt x="4184139" y="3508705"/>
                </a:lnTo>
                <a:lnTo>
                  <a:pt x="4162158" y="3532891"/>
                </a:lnTo>
                <a:cubicBezTo>
                  <a:pt x="3720942" y="3974107"/>
                  <a:pt x="3111408" y="4247004"/>
                  <a:pt x="2438135" y="4247004"/>
                </a:cubicBezTo>
                <a:cubicBezTo>
                  <a:pt x="1091590" y="4247004"/>
                  <a:pt x="0" y="3155414"/>
                  <a:pt x="0" y="1808869"/>
                </a:cubicBezTo>
                <a:cubicBezTo>
                  <a:pt x="0" y="1135596"/>
                  <a:pt x="272898" y="526062"/>
                  <a:pt x="714113" y="84846"/>
                </a:cubicBezTo>
                <a:close/>
              </a:path>
            </a:pathLst>
          </a:custGeom>
          <a:effectLst>
            <a:softEdge rad="0"/>
          </a:effectLst>
        </p:spPr>
      </p:pic>
      <p:pic>
        <p:nvPicPr>
          <p:cNvPr id="4" name="Picture 4" descr="A picture containing grass, outdoor, mountain, water&#10;&#10;Description generated with very high confidence">
            <a:extLst>
              <a:ext uri="{FF2B5EF4-FFF2-40B4-BE49-F238E27FC236}">
                <a16:creationId xmlns:a16="http://schemas.microsoft.com/office/drawing/2014/main" id="{501C452E-EE10-46C8-B84C-348689D604E6}"/>
              </a:ext>
            </a:extLst>
          </p:cNvPr>
          <p:cNvPicPr>
            <a:picLocks noChangeAspect="1"/>
          </p:cNvPicPr>
          <p:nvPr/>
        </p:nvPicPr>
        <p:blipFill rotWithShape="1">
          <a:blip r:embed="rId4">
            <a:alphaModFix/>
            <a:extLst>
              <a:ext uri="{837473B0-CC2E-450A-ABE3-18F120FF3D39}">
                <a1611:picAttrSrcUrl xmlns:a1611="http://schemas.microsoft.com/office/drawing/2016/11/main" r:id="rId5"/>
              </a:ext>
            </a:extLst>
          </a:blip>
          <a:srcRect l="4816" r="2823" b="-1"/>
          <a:stretch/>
        </p:blipFill>
        <p:spPr>
          <a:xfrm>
            <a:off x="3834182" y="1"/>
            <a:ext cx="4215670" cy="3381796"/>
          </a:xfrm>
          <a:custGeom>
            <a:avLst/>
            <a:gdLst>
              <a:gd name="connsiteX0" fmla="*/ 431362 w 4215670"/>
              <a:gd name="connsiteY0" fmla="*/ 0 h 3381796"/>
              <a:gd name="connsiteX1" fmla="*/ 3784309 w 4215670"/>
              <a:gd name="connsiteY1" fmla="*/ 0 h 3381796"/>
              <a:gd name="connsiteX2" fmla="*/ 3855685 w 4215670"/>
              <a:gd name="connsiteY2" fmla="*/ 95451 h 3381796"/>
              <a:gd name="connsiteX3" fmla="*/ 4215670 w 4215670"/>
              <a:gd name="connsiteY3" fmla="*/ 1273961 h 3381796"/>
              <a:gd name="connsiteX4" fmla="*/ 2107836 w 4215670"/>
              <a:gd name="connsiteY4" fmla="*/ 3381796 h 3381796"/>
              <a:gd name="connsiteX5" fmla="*/ 0 w 4215670"/>
              <a:gd name="connsiteY5" fmla="*/ 1273961 h 3381796"/>
              <a:gd name="connsiteX6" fmla="*/ 359986 w 4215670"/>
              <a:gd name="connsiteY6" fmla="*/ 95451 h 33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670" h="3381796">
                <a:moveTo>
                  <a:pt x="431362" y="0"/>
                </a:moveTo>
                <a:lnTo>
                  <a:pt x="3784309" y="0"/>
                </a:lnTo>
                <a:lnTo>
                  <a:pt x="3855685" y="95451"/>
                </a:lnTo>
                <a:cubicBezTo>
                  <a:pt x="4082961" y="431863"/>
                  <a:pt x="4215670" y="837414"/>
                  <a:pt x="4215670" y="1273961"/>
                </a:cubicBezTo>
                <a:cubicBezTo>
                  <a:pt x="4215670" y="2438087"/>
                  <a:pt x="3271960" y="3381796"/>
                  <a:pt x="2107836" y="3381796"/>
                </a:cubicBezTo>
                <a:cubicBezTo>
                  <a:pt x="943711" y="3381796"/>
                  <a:pt x="0" y="2438087"/>
                  <a:pt x="0" y="1273961"/>
                </a:cubicBezTo>
                <a:cubicBezTo>
                  <a:pt x="0" y="837414"/>
                  <a:pt x="132710" y="431863"/>
                  <a:pt x="359986" y="95451"/>
                </a:cubicBezTo>
                <a:close/>
              </a:path>
            </a:pathLst>
          </a:custGeom>
          <a:effectLst>
            <a:softEdge rad="0"/>
          </a:effectLst>
        </p:spPr>
      </p:pic>
      <p:pic>
        <p:nvPicPr>
          <p:cNvPr id="5" name="Picture 6" descr="A group of sheep in front of a building&#10;&#10;Description generated with high confidence">
            <a:extLst>
              <a:ext uri="{FF2B5EF4-FFF2-40B4-BE49-F238E27FC236}">
                <a16:creationId xmlns:a16="http://schemas.microsoft.com/office/drawing/2014/main" id="{CB8B481A-54B8-4A05-8ABF-4A22B7DA076D}"/>
              </a:ext>
            </a:extLst>
          </p:cNvPr>
          <p:cNvPicPr>
            <a:picLocks noChangeAspect="1"/>
          </p:cNvPicPr>
          <p:nvPr/>
        </p:nvPicPr>
        <p:blipFill rotWithShape="1">
          <a:blip r:embed="rId6">
            <a:alphaModFix/>
            <a:extLst>
              <a:ext uri="{837473B0-CC2E-450A-ABE3-18F120FF3D39}">
                <a1611:picAttrSrcUrl xmlns:a1611="http://schemas.microsoft.com/office/drawing/2016/11/main" r:id="rId7"/>
              </a:ext>
            </a:extLst>
          </a:blip>
          <a:srcRect l="2301" r="-1" b="-1"/>
          <a:stretch/>
        </p:blipFill>
        <p:spPr>
          <a:xfrm>
            <a:off x="-1329" y="1321116"/>
            <a:ext cx="5190767" cy="5530385"/>
          </a:xfrm>
          <a:custGeom>
            <a:avLst/>
            <a:gdLst>
              <a:gd name="connsiteX0" fmla="*/ 1986067 w 5190767"/>
              <a:gd name="connsiteY0" fmla="*/ 0 h 5530385"/>
              <a:gd name="connsiteX1" fmla="*/ 5190767 w 5190767"/>
              <a:gd name="connsiteY1" fmla="*/ 3204701 h 5530385"/>
              <a:gd name="connsiteX2" fmla="*/ 4252132 w 5190767"/>
              <a:gd name="connsiteY2" fmla="*/ 5470767 h 5530385"/>
              <a:gd name="connsiteX3" fmla="*/ 4186536 w 5190767"/>
              <a:gd name="connsiteY3" fmla="*/ 5530385 h 5530385"/>
              <a:gd name="connsiteX4" fmla="*/ 0 w 5190767"/>
              <a:gd name="connsiteY4" fmla="*/ 5530385 h 5530385"/>
              <a:gd name="connsiteX5" fmla="*/ 0 w 5190767"/>
              <a:gd name="connsiteY5" fmla="*/ 692598 h 5530385"/>
              <a:gd name="connsiteX6" fmla="*/ 194287 w 5190767"/>
              <a:gd name="connsiteY6" fmla="*/ 547313 h 5530385"/>
              <a:gd name="connsiteX7" fmla="*/ 1986067 w 5190767"/>
              <a:gd name="connsiteY7" fmla="*/ 0 h 553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767" h="5530385">
                <a:moveTo>
                  <a:pt x="1986067" y="0"/>
                </a:moveTo>
                <a:cubicBezTo>
                  <a:pt x="3755974" y="0"/>
                  <a:pt x="5190767" y="1434794"/>
                  <a:pt x="5190767" y="3204701"/>
                </a:cubicBezTo>
                <a:cubicBezTo>
                  <a:pt x="5190767" y="4089655"/>
                  <a:pt x="4832069" y="4890830"/>
                  <a:pt x="4252132" y="5470767"/>
                </a:cubicBezTo>
                <a:lnTo>
                  <a:pt x="4186536" y="5530385"/>
                </a:lnTo>
                <a:lnTo>
                  <a:pt x="0" y="5530385"/>
                </a:lnTo>
                <a:lnTo>
                  <a:pt x="0" y="692598"/>
                </a:lnTo>
                <a:lnTo>
                  <a:pt x="194287" y="547313"/>
                </a:lnTo>
                <a:cubicBezTo>
                  <a:pt x="705761" y="201768"/>
                  <a:pt x="1322351" y="0"/>
                  <a:pt x="1986067" y="0"/>
                </a:cubicBezTo>
                <a:close/>
              </a:path>
            </a:pathLst>
          </a:custGeom>
          <a:effectLst>
            <a:softEdge rad="0"/>
          </a:effectLst>
        </p:spPr>
      </p:pic>
      <p:pic>
        <p:nvPicPr>
          <p:cNvPr id="26" name="Picture 25">
            <a:extLst>
              <a:ext uri="{FF2B5EF4-FFF2-40B4-BE49-F238E27FC236}">
                <a16:creationId xmlns:a16="http://schemas.microsoft.com/office/drawing/2014/main" id="{4603FC70-67D9-49EF-983C-3853BF2B49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588465" y="4009645"/>
            <a:ext cx="6201111" cy="1160633"/>
          </a:xfrm>
        </p:spPr>
        <p:txBody>
          <a:bodyPr anchor="t">
            <a:normAutofit/>
          </a:bodyPr>
          <a:lstStyle/>
          <a:p>
            <a:pPr algn="r"/>
            <a:r>
              <a:rPr lang="en-US" sz="4800">
                <a:solidFill>
                  <a:srgbClr val="000000"/>
                </a:solidFill>
                <a:latin typeface="Algerian"/>
                <a:cs typeface="Calibri Light"/>
              </a:rPr>
              <a:t>Gabrielino</a:t>
            </a:r>
            <a:endParaRPr lang="en-US" sz="4800">
              <a:solidFill>
                <a:srgbClr val="000000"/>
              </a:solidFill>
              <a:latin typeface="Algerian"/>
            </a:endParaRPr>
          </a:p>
        </p:txBody>
      </p:sp>
      <p:sp>
        <p:nvSpPr>
          <p:cNvPr id="3" name="Subtitle 2"/>
          <p:cNvSpPr>
            <a:spLocks noGrp="1"/>
          </p:cNvSpPr>
          <p:nvPr>
            <p:ph type="subTitle" idx="1"/>
          </p:nvPr>
        </p:nvSpPr>
        <p:spPr>
          <a:xfrm>
            <a:off x="3196440" y="4691739"/>
            <a:ext cx="5650644" cy="683752"/>
          </a:xfrm>
        </p:spPr>
        <p:txBody>
          <a:bodyPr vert="horz" lIns="91440" tIns="45720" rIns="91440" bIns="45720" rtlCol="0" anchor="b">
            <a:normAutofit/>
          </a:bodyPr>
          <a:lstStyle/>
          <a:p>
            <a:pPr algn="r"/>
            <a:r>
              <a:rPr lang="en-US" sz="1800">
                <a:solidFill>
                  <a:srgbClr val="000000"/>
                </a:solidFill>
                <a:cs typeface="Calibri"/>
              </a:rPr>
              <a:t>By Danett Sandoval</a:t>
            </a:r>
          </a:p>
        </p:txBody>
      </p:sp>
      <p:sp>
        <p:nvSpPr>
          <p:cNvPr id="10" name="TextBox 9">
            <a:extLst>
              <a:ext uri="{FF2B5EF4-FFF2-40B4-BE49-F238E27FC236}">
                <a16:creationId xmlns:a16="http://schemas.microsoft.com/office/drawing/2014/main" id="{0B9699E5-4743-47A5-9BBE-343BC8CD5BF0}"/>
              </a:ext>
            </a:extLst>
          </p:cNvPr>
          <p:cNvSpPr txBox="1"/>
          <p:nvPr/>
        </p:nvSpPr>
        <p:spPr>
          <a:xfrm>
            <a:off x="7118590" y="6331160"/>
            <a:ext cx="2095500" cy="317500"/>
          </a:xfrm>
          <a:prstGeom prst="rect">
            <a:avLst/>
          </a:prstGeom>
        </p:spPr>
        <p:txBody>
          <a:bodyPr anchor="t">
            <a:normAutofit fontScale="92500" lnSpcReduction="20000"/>
          </a:bodyPr>
          <a:lstStyle/>
          <a:p>
            <a:endParaRPr lang="en-US">
              <a:cs typeface="Calibri"/>
            </a:endParaRPr>
          </a:p>
        </p:txBody>
      </p:sp>
      <p:sp>
        <p:nvSpPr>
          <p:cNvPr id="8" name="TextBox 7">
            <a:extLst>
              <a:ext uri="{FF2B5EF4-FFF2-40B4-BE49-F238E27FC236}">
                <a16:creationId xmlns:a16="http://schemas.microsoft.com/office/drawing/2014/main" id="{7D749CB5-4264-4993-B972-D846DA588901}"/>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Picture 4" descr="A close up of a map&#10;&#10;Description generated with high confidence">
            <a:extLst>
              <a:ext uri="{FF2B5EF4-FFF2-40B4-BE49-F238E27FC236}">
                <a16:creationId xmlns:a16="http://schemas.microsoft.com/office/drawing/2014/main" id="{AF681AE0-7A8E-40E2-BD33-5368069E62F5}"/>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r="-2" b="17507"/>
          <a:stretch/>
        </p:blipFill>
        <p:spPr>
          <a:xfrm>
            <a:off x="6083786" y="-168318"/>
            <a:ext cx="6261330" cy="3932313"/>
          </a:xfrm>
          <a:prstGeom prst="rect">
            <a:avLst/>
          </a:prstGeom>
          <a:effectLst>
            <a:softEdge rad="533400"/>
          </a:effectLst>
        </p:spPr>
      </p:pic>
      <p:pic>
        <p:nvPicPr>
          <p:cNvPr id="9" name="Picture 10" descr="A close up of a map&#10;&#10;Description generated with high confidence">
            <a:extLst>
              <a:ext uri="{FF2B5EF4-FFF2-40B4-BE49-F238E27FC236}">
                <a16:creationId xmlns:a16="http://schemas.microsoft.com/office/drawing/2014/main" id="{AD41F1B5-ED5E-4368-8886-DFEB1BA09EA9}"/>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5726" r="6" b="4845"/>
          <a:stretch/>
        </p:blipFill>
        <p:spPr>
          <a:xfrm>
            <a:off x="6089904" y="2487168"/>
            <a:ext cx="6263640" cy="4215384"/>
          </a:xfrm>
          <a:prstGeom prst="rect">
            <a:avLst/>
          </a:prstGeom>
          <a:effectLst>
            <a:softEdge rad="533400"/>
          </a:effectLst>
        </p:spPr>
      </p:pic>
      <p:pic>
        <p:nvPicPr>
          <p:cNvPr id="14" name="Picture 14">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DC21B9-156D-4E2D-85A3-B62024BE2A94}"/>
              </a:ext>
            </a:extLst>
          </p:cNvPr>
          <p:cNvSpPr>
            <a:spLocks noGrp="1"/>
          </p:cNvSpPr>
          <p:nvPr>
            <p:ph type="title"/>
          </p:nvPr>
        </p:nvSpPr>
        <p:spPr>
          <a:xfrm>
            <a:off x="-1207832" y="899087"/>
            <a:ext cx="5551258" cy="1484192"/>
          </a:xfrm>
        </p:spPr>
        <p:txBody>
          <a:bodyPr>
            <a:normAutofit/>
          </a:bodyPr>
          <a:lstStyle/>
          <a:p>
            <a:r>
              <a:rPr lang="en-US" sz="4000">
                <a:solidFill>
                  <a:srgbClr val="000000"/>
                </a:solidFill>
                <a:cs typeface="Calibri Light"/>
              </a:rPr>
              <a:t>                </a:t>
            </a:r>
            <a:r>
              <a:rPr lang="en-US" sz="4000">
                <a:solidFill>
                  <a:srgbClr val="000000"/>
                </a:solidFill>
                <a:latin typeface="Algerian"/>
                <a:cs typeface="Calibri Light"/>
              </a:rPr>
              <a:t>       Location</a:t>
            </a:r>
          </a:p>
        </p:txBody>
      </p:sp>
      <p:sp>
        <p:nvSpPr>
          <p:cNvPr id="10" name="Content Placeholder 9">
            <a:extLst>
              <a:ext uri="{FF2B5EF4-FFF2-40B4-BE49-F238E27FC236}">
                <a16:creationId xmlns:a16="http://schemas.microsoft.com/office/drawing/2014/main" id="{1A5ADC21-687E-483D-8145-1A42015C6510}"/>
              </a:ext>
            </a:extLst>
          </p:cNvPr>
          <p:cNvSpPr>
            <a:spLocks noGrp="1"/>
          </p:cNvSpPr>
          <p:nvPr>
            <p:ph idx="1"/>
          </p:nvPr>
        </p:nvSpPr>
        <p:spPr>
          <a:xfrm>
            <a:off x="704355" y="2689086"/>
            <a:ext cx="4803637" cy="3788830"/>
          </a:xfrm>
        </p:spPr>
        <p:txBody>
          <a:bodyPr anchor="ctr">
            <a:normAutofit/>
          </a:bodyPr>
          <a:lstStyle/>
          <a:p>
            <a:pPr marL="0" indent="0">
              <a:buNone/>
            </a:pPr>
            <a:r>
              <a:rPr lang="en-US" sz="2000">
                <a:solidFill>
                  <a:srgbClr val="000000"/>
                </a:solidFill>
                <a:cs typeface="Calibri"/>
              </a:rPr>
              <a:t>     </a:t>
            </a:r>
            <a:r>
              <a:rPr lang="en-US">
                <a:solidFill>
                  <a:srgbClr val="000000"/>
                </a:solidFill>
                <a:cs typeface="Calibri"/>
              </a:rPr>
              <a:t>The Gabrielino lived on islands and rivers. They lived along the coast and built their homes in shelters on the coast. They built and lived along the rivers and streams. They also lived near what is today Topanga south ,  Laguna Beach, and the Los Angeles River.</a:t>
            </a:r>
          </a:p>
        </p:txBody>
      </p:sp>
      <p:sp>
        <p:nvSpPr>
          <p:cNvPr id="7" name="TextBox 6">
            <a:extLst>
              <a:ext uri="{FF2B5EF4-FFF2-40B4-BE49-F238E27FC236}">
                <a16:creationId xmlns:a16="http://schemas.microsoft.com/office/drawing/2014/main" id="{EA267DC6-1E21-4C63-9433-440AA1F8088F}"/>
              </a:ext>
            </a:extLst>
          </p:cNvPr>
          <p:cNvSpPr txBox="1"/>
          <p:nvPr/>
        </p:nvSpPr>
        <p:spPr>
          <a:xfrm>
            <a:off x="4537494" y="5666896"/>
            <a:ext cx="2743200" cy="317500"/>
          </a:xfrm>
          <a:prstGeom prst="rect">
            <a:avLst/>
          </a:prstGeom>
        </p:spPr>
        <p:txBody>
          <a:bodyPr anchor="t">
            <a:normAutofit fontScale="92500" lnSpcReduction="20000"/>
          </a:bodyPr>
          <a:lstStyle/>
          <a:p>
            <a:endParaRPr lang="en-US">
              <a:cs typeface="Calibri"/>
            </a:endParaRPr>
          </a:p>
        </p:txBody>
      </p:sp>
    </p:spTree>
    <p:extLst>
      <p:ext uri="{BB962C8B-B14F-4D97-AF65-F5344CB8AC3E}">
        <p14:creationId xmlns:p14="http://schemas.microsoft.com/office/powerpoint/2010/main" val="357228014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15" name="Rectangle 19">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outdoor, building, grass, green&#10;&#10;Description generated with very high confidence">
            <a:extLst>
              <a:ext uri="{FF2B5EF4-FFF2-40B4-BE49-F238E27FC236}">
                <a16:creationId xmlns:a16="http://schemas.microsoft.com/office/drawing/2014/main" id="{2394CABB-B0F0-431B-B796-C0CBF372809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8976" r="23150" b="-3"/>
          <a:stretch/>
        </p:blipFill>
        <p:spPr>
          <a:xfrm>
            <a:off x="7381653" y="10"/>
            <a:ext cx="4810347" cy="6857990"/>
          </a:xfrm>
          <a:custGeom>
            <a:avLst/>
            <a:gdLst>
              <a:gd name="connsiteX0" fmla="*/ 22751 w 4817171"/>
              <a:gd name="connsiteY0" fmla="*/ 0 h 6858000"/>
              <a:gd name="connsiteX1" fmla="*/ 4817171 w 4817171"/>
              <a:gd name="connsiteY1" fmla="*/ 0 h 6858000"/>
              <a:gd name="connsiteX2" fmla="*/ 4817171 w 4817171"/>
              <a:gd name="connsiteY2" fmla="*/ 6858000 h 6858000"/>
              <a:gd name="connsiteX3" fmla="*/ 0 w 4817171"/>
              <a:gd name="connsiteY3" fmla="*/ 6858000 h 6858000"/>
              <a:gd name="connsiteX4" fmla="*/ 6679 w 4817171"/>
              <a:gd name="connsiteY4" fmla="*/ 6845555 h 6858000"/>
              <a:gd name="connsiteX5" fmla="*/ 786702 w 4817171"/>
              <a:gd name="connsiteY5" fmla="*/ 3406233 h 6858000"/>
              <a:gd name="connsiteX6" fmla="*/ 116147 w 4817171"/>
              <a:gd name="connsiteY6" fmla="*/ 1922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13" name="Picture 14" descr="A group of people standing on top of a dirt field&#10;&#10;Description generated with high confidence">
            <a:extLst>
              <a:ext uri="{FF2B5EF4-FFF2-40B4-BE49-F238E27FC236}">
                <a16:creationId xmlns:a16="http://schemas.microsoft.com/office/drawing/2014/main" id="{D0C9D055-8808-4BF6-97D0-907A73A0C954}"/>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4851" r="-7" b="-7"/>
          <a:stretch/>
        </p:blipFill>
        <p:spPr>
          <a:xfrm>
            <a:off x="2938833" y="127010"/>
            <a:ext cx="4979304" cy="3401558"/>
          </a:xfrm>
          <a:custGeom>
            <a:avLst/>
            <a:gdLst>
              <a:gd name="connsiteX0" fmla="*/ 0 w 4979304"/>
              <a:gd name="connsiteY0" fmla="*/ 0 h 3364992"/>
              <a:gd name="connsiteX1" fmla="*/ 4211250 w 4979304"/>
              <a:gd name="connsiteY1" fmla="*/ 0 h 3364992"/>
              <a:gd name="connsiteX2" fmla="*/ 4309461 w 4979304"/>
              <a:gd name="connsiteY2" fmla="*/ 192282 h 3364992"/>
              <a:gd name="connsiteX3" fmla="*/ 4974907 w 4979304"/>
              <a:gd name="connsiteY3" fmla="*/ 3110424 h 3364992"/>
              <a:gd name="connsiteX4" fmla="*/ 4979304 w 4979304"/>
              <a:gd name="connsiteY4" fmla="*/ 3364992 h 3364992"/>
              <a:gd name="connsiteX5" fmla="*/ 800592 w 4979304"/>
              <a:gd name="connsiteY5" fmla="*/ 3364992 h 3364992"/>
              <a:gd name="connsiteX6" fmla="*/ 797493 w 4979304"/>
              <a:gd name="connsiteY6" fmla="*/ 3185579 h 3364992"/>
              <a:gd name="connsiteX7" fmla="*/ 22579 w 4979304"/>
              <a:gd name="connsiteY7" fmla="*/ 42066 h 336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8" name="Picture 8" descr="A wooden house&#10;&#10;Description generated with very high confidence">
            <a:extLst>
              <a:ext uri="{FF2B5EF4-FFF2-40B4-BE49-F238E27FC236}">
                <a16:creationId xmlns:a16="http://schemas.microsoft.com/office/drawing/2014/main" id="{5CB621FA-3EC0-485A-9874-26AB7C2AF495}"/>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3907" r="2" b="4014"/>
          <a:stretch/>
        </p:blipFill>
        <p:spPr>
          <a:xfrm>
            <a:off x="3189428" y="3456432"/>
            <a:ext cx="4925479" cy="3401568"/>
          </a:xfrm>
          <a:custGeom>
            <a:avLst/>
            <a:gdLst>
              <a:gd name="connsiteX0" fmla="*/ 749362 w 4925479"/>
              <a:gd name="connsiteY0" fmla="*/ 0 h 3364992"/>
              <a:gd name="connsiteX1" fmla="*/ 4925479 w 4925479"/>
              <a:gd name="connsiteY1" fmla="*/ 0 h 3364992"/>
              <a:gd name="connsiteX2" fmla="*/ 4921868 w 4925479"/>
              <a:gd name="connsiteY2" fmla="*/ 209033 h 3364992"/>
              <a:gd name="connsiteX3" fmla="*/ 4256422 w 4925479"/>
              <a:gd name="connsiteY3" fmla="*/ 3127175 h 3364992"/>
              <a:gd name="connsiteX4" fmla="*/ 4134952 w 4925479"/>
              <a:gd name="connsiteY4" fmla="*/ 3364992 h 3364992"/>
              <a:gd name="connsiteX5" fmla="*/ 0 w 4925479"/>
              <a:gd name="connsiteY5" fmla="*/ 3364992 h 3364992"/>
              <a:gd name="connsiteX6" fmla="*/ 79008 w 4925479"/>
              <a:gd name="connsiteY6" fmla="*/ 3202330 h 3364992"/>
              <a:gd name="connsiteX7" fmla="*/ 744454 w 4925479"/>
              <a:gd name="connsiteY7" fmla="*/ 284189 h 336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30" name="Freeform: Shape 21">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76E0B6-60B2-45CE-8AD9-6265229B6C05}"/>
              </a:ext>
            </a:extLst>
          </p:cNvPr>
          <p:cNvSpPr>
            <a:spLocks noGrp="1"/>
          </p:cNvSpPr>
          <p:nvPr>
            <p:ph type="title"/>
          </p:nvPr>
        </p:nvSpPr>
        <p:spPr>
          <a:xfrm>
            <a:off x="-515227" y="772064"/>
            <a:ext cx="3411056" cy="1325563"/>
          </a:xfrm>
        </p:spPr>
        <p:txBody>
          <a:bodyPr vert="horz" lIns="91440" tIns="45720" rIns="91440" bIns="45720" rtlCol="0">
            <a:normAutofit/>
          </a:bodyPr>
          <a:lstStyle/>
          <a:p>
            <a:r>
              <a:rPr lang="en-US" sz="2800" kern="1200">
                <a:latin typeface="+mj-lt"/>
                <a:ea typeface="+mj-ea"/>
                <a:cs typeface="+mj-cs"/>
              </a:rPr>
              <a:t>  </a:t>
            </a:r>
            <a:r>
              <a:rPr lang="en-US" sz="2800"/>
              <a:t> </a:t>
            </a:r>
            <a:r>
              <a:rPr lang="en-US" sz="2800">
                <a:latin typeface="Algerian"/>
              </a:rPr>
              <a:t>      </a:t>
            </a:r>
            <a:r>
              <a:rPr lang="en-US" sz="2800" kern="1200">
                <a:latin typeface="Algerian"/>
              </a:rPr>
              <a:t>      </a:t>
            </a:r>
            <a:r>
              <a:rPr lang="en-US" sz="2800">
                <a:latin typeface="Algerian"/>
              </a:rPr>
              <a:t> Shelter</a:t>
            </a:r>
            <a:endParaRPr lang="en-US" sz="2800" kern="1200">
              <a:latin typeface="Algerian"/>
            </a:endParaRPr>
          </a:p>
        </p:txBody>
      </p:sp>
      <p:sp>
        <p:nvSpPr>
          <p:cNvPr id="26" name="Rectangle 25">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Content Placeholder 16">
            <a:extLst>
              <a:ext uri="{FF2B5EF4-FFF2-40B4-BE49-F238E27FC236}">
                <a16:creationId xmlns:a16="http://schemas.microsoft.com/office/drawing/2014/main" id="{8201C22D-76DE-48A9-AF13-B0B7EBD42932}"/>
              </a:ext>
            </a:extLst>
          </p:cNvPr>
          <p:cNvSpPr>
            <a:spLocks noGrp="1"/>
          </p:cNvSpPr>
          <p:nvPr>
            <p:ph idx="1"/>
          </p:nvPr>
        </p:nvSpPr>
        <p:spPr>
          <a:xfrm>
            <a:off x="546834" y="2161122"/>
            <a:ext cx="2835430" cy="4473108"/>
          </a:xfrm>
        </p:spPr>
        <p:txBody>
          <a:bodyPr vert="horz" lIns="91440" tIns="45720" rIns="91440" bIns="45720" rtlCol="0" anchor="t">
            <a:normAutofit fontScale="92500" lnSpcReduction="20000"/>
          </a:bodyPr>
          <a:lstStyle/>
          <a:p>
            <a:pPr marL="0" indent="0">
              <a:buNone/>
            </a:pPr>
            <a:r>
              <a:rPr lang="en-US" sz="1700">
                <a:cs typeface="Calibri"/>
              </a:rPr>
              <a:t>   </a:t>
            </a:r>
            <a:r>
              <a:rPr lang="en-US" sz="2400">
                <a:cs typeface="Calibri"/>
              </a:rPr>
              <a:t>  The Gabrielino shelters were made from natural resources. To make  homes they had to place poles upright in a circle and bend them into the middle. Some things were made with </a:t>
            </a:r>
            <a:r>
              <a:rPr lang="en-US" sz="2400" err="1">
                <a:cs typeface="Calibri"/>
              </a:rPr>
              <a:t>tule</a:t>
            </a:r>
            <a:r>
              <a:rPr lang="en-US" sz="2400">
                <a:cs typeface="Calibri"/>
              </a:rPr>
              <a:t>,  reeds or with mats woven from </a:t>
            </a:r>
            <a:r>
              <a:rPr lang="en-US" sz="2400" err="1">
                <a:cs typeface="Calibri"/>
              </a:rPr>
              <a:t>tule</a:t>
            </a:r>
            <a:r>
              <a:rPr lang="en-US" sz="2400">
                <a:cs typeface="Calibri"/>
              </a:rPr>
              <a:t>. There was a type of sweathouses where  the men met to talk and sweat . Their homes could hold up to 50-60 people.</a:t>
            </a:r>
          </a:p>
        </p:txBody>
      </p:sp>
      <p:sp>
        <p:nvSpPr>
          <p:cNvPr id="10" name="TextBox 9">
            <a:extLst>
              <a:ext uri="{FF2B5EF4-FFF2-40B4-BE49-F238E27FC236}">
                <a16:creationId xmlns:a16="http://schemas.microsoft.com/office/drawing/2014/main" id="{37439D1F-2559-4E4B-87ED-D4216A6803CC}"/>
              </a:ext>
            </a:extLst>
          </p:cNvPr>
          <p:cNvSpPr txBox="1"/>
          <p:nvPr/>
        </p:nvSpPr>
        <p:spPr>
          <a:xfrm>
            <a:off x="12691320" y="4079895"/>
            <a:ext cx="2743200" cy="317500"/>
          </a:xfrm>
          <a:prstGeom prst="rect">
            <a:avLst/>
          </a:prstGeom>
        </p:spPr>
        <p:txBody>
          <a:bodyPr anchor="t">
            <a:normAutofit fontScale="92500" lnSpcReduction="20000"/>
          </a:bodyPr>
          <a:lstStyle/>
          <a:p>
            <a:endParaRPr lang="en-US">
              <a:cs typeface="Calibri"/>
            </a:endParaRPr>
          </a:p>
        </p:txBody>
      </p:sp>
    </p:spTree>
    <p:extLst>
      <p:ext uri="{BB962C8B-B14F-4D97-AF65-F5344CB8AC3E}">
        <p14:creationId xmlns:p14="http://schemas.microsoft.com/office/powerpoint/2010/main" val="1775724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F2098E-E368-4721-B9BF-FB849AEA873E}"/>
              </a:ext>
            </a:extLst>
          </p:cNvPr>
          <p:cNvSpPr>
            <a:spLocks noGrp="1"/>
          </p:cNvSpPr>
          <p:nvPr>
            <p:ph type="title"/>
          </p:nvPr>
        </p:nvSpPr>
        <p:spPr>
          <a:xfrm>
            <a:off x="3707464" y="1392427"/>
            <a:ext cx="4977976" cy="1454051"/>
          </a:xfrm>
        </p:spPr>
        <p:txBody>
          <a:bodyPr>
            <a:normAutofit/>
          </a:bodyPr>
          <a:lstStyle/>
          <a:p>
            <a:r>
              <a:rPr lang="en-US" sz="3400">
                <a:solidFill>
                  <a:srgbClr val="000000"/>
                </a:solidFill>
                <a:cs typeface="Calibri Light"/>
              </a:rPr>
              <a:t>                       </a:t>
            </a:r>
            <a:r>
              <a:rPr lang="en-US" sz="3400">
                <a:solidFill>
                  <a:srgbClr val="000000"/>
                </a:solidFill>
                <a:latin typeface="Algerian"/>
                <a:cs typeface="Calibri Light"/>
              </a:rPr>
              <a:t>        Food </a:t>
            </a:r>
            <a:r>
              <a:rPr lang="en-US" sz="3400">
                <a:solidFill>
                  <a:srgbClr val="000000"/>
                </a:solidFill>
                <a:cs typeface="Calibri Light"/>
              </a:rPr>
              <a:t>       </a:t>
            </a:r>
            <a:endParaRPr lang="en-US" sz="3400">
              <a:solidFill>
                <a:srgbClr val="000000"/>
              </a:solidFill>
            </a:endParaRPr>
          </a:p>
        </p:txBody>
      </p:sp>
      <p:sp>
        <p:nvSpPr>
          <p:cNvPr id="1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10" descr="A group of people sitting in a bowl&#10;&#10;Description generated with high confidence">
            <a:extLst>
              <a:ext uri="{FF2B5EF4-FFF2-40B4-BE49-F238E27FC236}">
                <a16:creationId xmlns:a16="http://schemas.microsoft.com/office/drawing/2014/main" id="{48DAB028-47F6-4DA9-99BB-C7BB00B65DAF}"/>
              </a:ext>
            </a:extLst>
          </p:cNvPr>
          <p:cNvPicPr>
            <a:picLocks noChangeAspect="1"/>
          </p:cNvPicPr>
          <p:nvPr/>
        </p:nvPicPr>
        <p:blipFill rotWithShape="1">
          <a:blip r:embed="rId3">
            <a:alphaModFix/>
            <a:extLst>
              <a:ext uri="{837473B0-CC2E-450A-ABE3-18F120FF3D39}">
                <a1611:picAttrSrcUrl xmlns:a1611="http://schemas.microsoft.com/office/drawing/2016/11/main" r:id="rId4"/>
              </a:ext>
            </a:extLst>
          </a:blip>
          <a:srcRect l="19241" r="8651"/>
          <a:stretch/>
        </p:blipFill>
        <p:spPr>
          <a:xfrm>
            <a:off x="71907" y="806590"/>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8" name="Content Placeholder 15">
            <a:extLst>
              <a:ext uri="{FF2B5EF4-FFF2-40B4-BE49-F238E27FC236}">
                <a16:creationId xmlns:a16="http://schemas.microsoft.com/office/drawing/2014/main" id="{77297134-10F1-4A9C-96C1-8D2FF2DA495F}"/>
              </a:ext>
            </a:extLst>
          </p:cNvPr>
          <p:cNvSpPr>
            <a:spLocks noGrp="1"/>
          </p:cNvSpPr>
          <p:nvPr>
            <p:ph idx="1"/>
          </p:nvPr>
        </p:nvSpPr>
        <p:spPr>
          <a:xfrm>
            <a:off x="5429216" y="1717195"/>
            <a:ext cx="5782710" cy="4976379"/>
          </a:xfrm>
        </p:spPr>
        <p:txBody>
          <a:bodyPr anchor="ctr">
            <a:normAutofit/>
          </a:bodyPr>
          <a:lstStyle/>
          <a:p>
            <a:pPr marL="0" indent="0">
              <a:buNone/>
            </a:pPr>
            <a:r>
              <a:rPr lang="en-US" sz="2400">
                <a:solidFill>
                  <a:srgbClr val="000000"/>
                </a:solidFill>
                <a:cs typeface="Calibri" panose="020F0502020204030204"/>
              </a:rPr>
              <a:t>The food that the Gabrielino ate was plentiful. They ate tuna, sword fish, sharks, shellfish, sea mammals and sea fish. They also ate pinon nuts, sage, berries, deer, birds, snakes, rabbits. From the ocean they also ate sea lions, harbor seals, sea otters, and elephant seals which were plentiful.</a:t>
            </a:r>
          </a:p>
        </p:txBody>
      </p:sp>
    </p:spTree>
    <p:extLst>
      <p:ext uri="{BB962C8B-B14F-4D97-AF65-F5344CB8AC3E}">
        <p14:creationId xmlns:p14="http://schemas.microsoft.com/office/powerpoint/2010/main" val="3347978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4" name="Picture 4" descr="A picture containing indoor, sitting, pair, piece&#10;&#10;Description generated with very high confidence">
            <a:extLst>
              <a:ext uri="{FF2B5EF4-FFF2-40B4-BE49-F238E27FC236}">
                <a16:creationId xmlns:a16="http://schemas.microsoft.com/office/drawing/2014/main" id="{19E375F0-4BBD-4039-923B-AF2406C332CC}"/>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l="12897" r="24205" b="2"/>
          <a:stretch/>
        </p:blipFill>
        <p:spPr>
          <a:xfrm>
            <a:off x="5797543" y="10"/>
            <a:ext cx="6394152" cy="6857990"/>
          </a:xfrm>
          <a:prstGeom prst="rect">
            <a:avLst/>
          </a:prstGeom>
        </p:spPr>
      </p:pic>
      <p:pic>
        <p:nvPicPr>
          <p:cNvPr id="13" name="Picture 1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A8FB7614-2195-4C4F-95B6-8D7A75EAFDE2}"/>
              </a:ext>
            </a:extLst>
          </p:cNvPr>
          <p:cNvSpPr>
            <a:spLocks noGrp="1"/>
          </p:cNvSpPr>
          <p:nvPr>
            <p:ph type="title"/>
          </p:nvPr>
        </p:nvSpPr>
        <p:spPr>
          <a:xfrm>
            <a:off x="1365715" y="108332"/>
            <a:ext cx="2977712" cy="1311664"/>
          </a:xfrm>
        </p:spPr>
        <p:txBody>
          <a:bodyPr>
            <a:normAutofit/>
          </a:bodyPr>
          <a:lstStyle/>
          <a:p>
            <a:r>
              <a:rPr lang="en-US" sz="3700">
                <a:solidFill>
                  <a:srgbClr val="000000"/>
                </a:solidFill>
                <a:cs typeface="Calibri Light"/>
              </a:rPr>
              <a:t>                        </a:t>
            </a:r>
            <a:r>
              <a:rPr lang="en-US" sz="3700">
                <a:solidFill>
                  <a:srgbClr val="000000"/>
                </a:solidFill>
                <a:latin typeface="Algerian"/>
                <a:cs typeface="Calibri Light"/>
              </a:rPr>
              <a:t>     Culture</a:t>
            </a:r>
            <a:endParaRPr lang="en-US" sz="3700">
              <a:solidFill>
                <a:srgbClr val="000000"/>
              </a:solidFill>
              <a:latin typeface="Algerian"/>
            </a:endParaRPr>
          </a:p>
        </p:txBody>
      </p:sp>
      <p:sp>
        <p:nvSpPr>
          <p:cNvPr id="10" name="Content Placeholder 9">
            <a:extLst>
              <a:ext uri="{FF2B5EF4-FFF2-40B4-BE49-F238E27FC236}">
                <a16:creationId xmlns:a16="http://schemas.microsoft.com/office/drawing/2014/main" id="{C48465C8-CB8F-45CC-BD7F-E04BFC4C2EC4}"/>
              </a:ext>
            </a:extLst>
          </p:cNvPr>
          <p:cNvSpPr>
            <a:spLocks noGrp="1"/>
          </p:cNvSpPr>
          <p:nvPr>
            <p:ph idx="1"/>
          </p:nvPr>
        </p:nvSpPr>
        <p:spPr>
          <a:xfrm>
            <a:off x="704355" y="1524522"/>
            <a:ext cx="4706803" cy="4306413"/>
          </a:xfrm>
        </p:spPr>
        <p:txBody>
          <a:bodyPr vert="horz" lIns="91440" tIns="45720" rIns="91440" bIns="45720" rtlCol="0" anchor="ctr">
            <a:noAutofit/>
          </a:bodyPr>
          <a:lstStyle/>
          <a:p>
            <a:pPr marL="0" indent="0">
              <a:buNone/>
            </a:pPr>
            <a:r>
              <a:rPr lang="en-US" sz="2400">
                <a:solidFill>
                  <a:srgbClr val="000000"/>
                </a:solidFill>
                <a:cs typeface="Calibri"/>
              </a:rPr>
              <a:t>The Gabrielino culture uses many types of natural resources . The women made baskets </a:t>
            </a:r>
            <a:r>
              <a:rPr lang="en-US" sz="2400" u="sng">
                <a:solidFill>
                  <a:srgbClr val="000000"/>
                </a:solidFill>
                <a:cs typeface="Calibri"/>
              </a:rPr>
              <a:t>that</a:t>
            </a:r>
            <a:r>
              <a:rPr lang="en-US" sz="2400">
                <a:solidFill>
                  <a:srgbClr val="000000"/>
                </a:solidFill>
                <a:cs typeface="Calibri"/>
              </a:rPr>
              <a:t> were so tight that it could hold water and babies. They make a wicker seed beating tool for plants and seeds . The women also make purses or bags woven from some types of plants. Tattooing is most popular for the Gabrielino women.</a:t>
            </a:r>
          </a:p>
        </p:txBody>
      </p:sp>
      <p:sp>
        <p:nvSpPr>
          <p:cNvPr id="6" name="TextBox 5">
            <a:extLst>
              <a:ext uri="{FF2B5EF4-FFF2-40B4-BE49-F238E27FC236}">
                <a16:creationId xmlns:a16="http://schemas.microsoft.com/office/drawing/2014/main" id="{2C35687F-DB70-435D-9910-606EC434B4ED}"/>
              </a:ext>
            </a:extLst>
          </p:cNvPr>
          <p:cNvSpPr txBox="1"/>
          <p:nvPr/>
        </p:nvSpPr>
        <p:spPr>
          <a:xfrm>
            <a:off x="9870227"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6223918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A herd of cattle standing on top of a mountain&#10;&#10;Description generated with high confidence">
            <a:extLst>
              <a:ext uri="{FF2B5EF4-FFF2-40B4-BE49-F238E27FC236}">
                <a16:creationId xmlns:a16="http://schemas.microsoft.com/office/drawing/2014/main" id="{37136D54-F510-459E-BF65-97B4D067D60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6098" r="-2" b="-2"/>
          <a:stretch/>
        </p:blipFill>
        <p:spPr>
          <a:xfrm>
            <a:off x="3136389" y="10"/>
            <a:ext cx="4979304" cy="3401558"/>
          </a:xfrm>
          <a:custGeom>
            <a:avLst/>
            <a:gdLst>
              <a:gd name="connsiteX0" fmla="*/ 0 w 4979304"/>
              <a:gd name="connsiteY0" fmla="*/ 0 h 3364992"/>
              <a:gd name="connsiteX1" fmla="*/ 4211250 w 4979304"/>
              <a:gd name="connsiteY1" fmla="*/ 0 h 3364992"/>
              <a:gd name="connsiteX2" fmla="*/ 4309461 w 4979304"/>
              <a:gd name="connsiteY2" fmla="*/ 192282 h 3364992"/>
              <a:gd name="connsiteX3" fmla="*/ 4974907 w 4979304"/>
              <a:gd name="connsiteY3" fmla="*/ 3110424 h 3364992"/>
              <a:gd name="connsiteX4" fmla="*/ 4979304 w 4979304"/>
              <a:gd name="connsiteY4" fmla="*/ 3364992 h 3364992"/>
              <a:gd name="connsiteX5" fmla="*/ 800592 w 4979304"/>
              <a:gd name="connsiteY5" fmla="*/ 3364992 h 3364992"/>
              <a:gd name="connsiteX6" fmla="*/ 797493 w 4979304"/>
              <a:gd name="connsiteY6" fmla="*/ 3185579 h 3364992"/>
              <a:gd name="connsiteX7" fmla="*/ 22579 w 4979304"/>
              <a:gd name="connsiteY7" fmla="*/ 42066 h 336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3" name="Picture 4" descr="A close up of a map&#10;&#10;Description generated with high confidence">
            <a:extLst>
              <a:ext uri="{FF2B5EF4-FFF2-40B4-BE49-F238E27FC236}">
                <a16:creationId xmlns:a16="http://schemas.microsoft.com/office/drawing/2014/main" id="{2B21BD39-E763-4637-844B-1EE533C515C1}"/>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2" b="7120"/>
          <a:stretch/>
        </p:blipFill>
        <p:spPr>
          <a:xfrm>
            <a:off x="7381690" y="3456433"/>
            <a:ext cx="4810310" cy="3401568"/>
          </a:xfrm>
          <a:custGeom>
            <a:avLst/>
            <a:gdLst>
              <a:gd name="connsiteX0" fmla="*/ 781270 w 4810310"/>
              <a:gd name="connsiteY0" fmla="*/ 0 h 3401568"/>
              <a:gd name="connsiteX1" fmla="*/ 4810310 w 4810310"/>
              <a:gd name="connsiteY1" fmla="*/ 0 h 3401568"/>
              <a:gd name="connsiteX2" fmla="*/ 4810310 w 4810310"/>
              <a:gd name="connsiteY2" fmla="*/ 3401568 h 3401568"/>
              <a:gd name="connsiteX3" fmla="*/ 0 w 4810310"/>
              <a:gd name="connsiteY3" fmla="*/ 3401568 h 3401568"/>
              <a:gd name="connsiteX4" fmla="*/ 1963 w 4810310"/>
              <a:gd name="connsiteY4" fmla="*/ 3397912 h 3401568"/>
              <a:gd name="connsiteX5" fmla="*/ 776876 w 4810310"/>
              <a:gd name="connsiteY5" fmla="*/ 254399 h 340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4" name="Picture 4" descr="A group of people in a field with a mountain in the background&#10;&#10;Description generated with very high confidence">
            <a:extLst>
              <a:ext uri="{FF2B5EF4-FFF2-40B4-BE49-F238E27FC236}">
                <a16:creationId xmlns:a16="http://schemas.microsoft.com/office/drawing/2014/main" id="{3D1119AB-6AFC-45FD-8DEC-B31C8DF69846}"/>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6358" r="2" b="2"/>
          <a:stretch/>
        </p:blipFill>
        <p:spPr>
          <a:xfrm>
            <a:off x="3189428" y="3456432"/>
            <a:ext cx="4925479" cy="3401568"/>
          </a:xfrm>
          <a:custGeom>
            <a:avLst/>
            <a:gdLst>
              <a:gd name="connsiteX0" fmla="*/ 749362 w 4925479"/>
              <a:gd name="connsiteY0" fmla="*/ 0 h 3364992"/>
              <a:gd name="connsiteX1" fmla="*/ 4925479 w 4925479"/>
              <a:gd name="connsiteY1" fmla="*/ 0 h 3364992"/>
              <a:gd name="connsiteX2" fmla="*/ 4921868 w 4925479"/>
              <a:gd name="connsiteY2" fmla="*/ 209033 h 3364992"/>
              <a:gd name="connsiteX3" fmla="*/ 4256422 w 4925479"/>
              <a:gd name="connsiteY3" fmla="*/ 3127175 h 3364992"/>
              <a:gd name="connsiteX4" fmla="*/ 4134952 w 4925479"/>
              <a:gd name="connsiteY4" fmla="*/ 3364992 h 3364992"/>
              <a:gd name="connsiteX5" fmla="*/ 0 w 4925479"/>
              <a:gd name="connsiteY5" fmla="*/ 3364992 h 3364992"/>
              <a:gd name="connsiteX6" fmla="*/ 79008 w 4925479"/>
              <a:gd name="connsiteY6" fmla="*/ 3202330 h 3364992"/>
              <a:gd name="connsiteX7" fmla="*/ 744454 w 4925479"/>
              <a:gd name="connsiteY7" fmla="*/ 284189 h 336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7" name="Freeform: Shape 26">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11" descr="A close up of a map&#10;&#10;Description generated with high confidence">
            <a:extLst>
              <a:ext uri="{FF2B5EF4-FFF2-40B4-BE49-F238E27FC236}">
                <a16:creationId xmlns:a16="http://schemas.microsoft.com/office/drawing/2014/main" id="{66AA2A9C-6AC4-4CE3-B3AE-57AEC3DD6E23}"/>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t="12243" r="-5" b="16481"/>
          <a:stretch/>
        </p:blipFill>
        <p:spPr>
          <a:xfrm>
            <a:off x="7404372" y="10"/>
            <a:ext cx="4787628" cy="3401558"/>
          </a:xfrm>
          <a:custGeom>
            <a:avLst/>
            <a:gdLst>
              <a:gd name="connsiteX0" fmla="*/ 0 w 4787628"/>
              <a:gd name="connsiteY0" fmla="*/ 0 h 3401568"/>
              <a:gd name="connsiteX1" fmla="*/ 4787628 w 4787628"/>
              <a:gd name="connsiteY1" fmla="*/ 0 h 3401568"/>
              <a:gd name="connsiteX2" fmla="*/ 4787628 w 4787628"/>
              <a:gd name="connsiteY2" fmla="*/ 3401568 h 3401568"/>
              <a:gd name="connsiteX3" fmla="*/ 762748 w 4787628"/>
              <a:gd name="connsiteY3" fmla="*/ 3401568 h 3401568"/>
              <a:gd name="connsiteX4" fmla="*/ 751436 w 4787628"/>
              <a:gd name="connsiteY4" fmla="*/ 2963954 h 3401568"/>
              <a:gd name="connsiteX5" fmla="*/ 93264 w 4787628"/>
              <a:gd name="connsiteY5" fmla="*/ 192283 h 340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
        <p:nvSpPr>
          <p:cNvPr id="6" name="TextBox 5">
            <a:extLst>
              <a:ext uri="{FF2B5EF4-FFF2-40B4-BE49-F238E27FC236}">
                <a16:creationId xmlns:a16="http://schemas.microsoft.com/office/drawing/2014/main" id="{93E4E85D-463D-4266-B78D-75801E257C93}"/>
              </a:ext>
            </a:extLst>
          </p:cNvPr>
          <p:cNvSpPr txBox="1"/>
          <p:nvPr/>
        </p:nvSpPr>
        <p:spPr>
          <a:xfrm>
            <a:off x="7384078"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11" name="TextBox 10">
            <a:extLst>
              <a:ext uri="{FF2B5EF4-FFF2-40B4-BE49-F238E27FC236}">
                <a16:creationId xmlns:a16="http://schemas.microsoft.com/office/drawing/2014/main" id="{ABBCCEE3-B843-40BD-9E3B-B78C2BF6D76C}"/>
              </a:ext>
            </a:extLst>
          </p:cNvPr>
          <p:cNvSpPr txBox="1"/>
          <p:nvPr/>
        </p:nvSpPr>
        <p:spPr>
          <a:xfrm>
            <a:off x="987053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7" name="TextBox 6">
            <a:extLst>
              <a:ext uri="{FF2B5EF4-FFF2-40B4-BE49-F238E27FC236}">
                <a16:creationId xmlns:a16="http://schemas.microsoft.com/office/drawing/2014/main" id="{6AE53727-38EB-4590-AF95-939A49C7344E}"/>
              </a:ext>
            </a:extLst>
          </p:cNvPr>
          <p:cNvSpPr txBox="1"/>
          <p:nvPr/>
        </p:nvSpPr>
        <p:spPr>
          <a:xfrm>
            <a:off x="5049910"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3" name="TextBox 12">
            <a:extLst>
              <a:ext uri="{FF2B5EF4-FFF2-40B4-BE49-F238E27FC236}">
                <a16:creationId xmlns:a16="http://schemas.microsoft.com/office/drawing/2014/main" id="{5E170FED-1956-4A59-96EE-41D2748D1356}"/>
              </a:ext>
            </a:extLst>
          </p:cNvPr>
          <p:cNvSpPr txBox="1"/>
          <p:nvPr/>
        </p:nvSpPr>
        <p:spPr>
          <a:xfrm>
            <a:off x="271574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986943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Gabrielino</vt:lpstr>
      <vt:lpstr>                       Location</vt:lpstr>
      <vt:lpstr>                Shelter</vt:lpstr>
      <vt:lpstr>                               Food        </vt:lpstr>
      <vt:lpstr>                             Culture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cp:revision>
  <dcterms:created xsi:type="dcterms:W3CDTF">2019-12-03T17:15:41Z</dcterms:created>
  <dcterms:modified xsi:type="dcterms:W3CDTF">2019-12-12T19:01:26Z</dcterms:modified>
</cp:coreProperties>
</file>