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7" r:id="rId4"/>
    <p:sldId id="258" r:id="rId5"/>
    <p:sldId id="283" r:id="rId6"/>
    <p:sldId id="259" r:id="rId7"/>
    <p:sldId id="284" r:id="rId8"/>
    <p:sldId id="260" r:id="rId9"/>
    <p:sldId id="285" r:id="rId10"/>
    <p:sldId id="261" r:id="rId11"/>
    <p:sldId id="286" r:id="rId12"/>
    <p:sldId id="262" r:id="rId13"/>
    <p:sldId id="287" r:id="rId14"/>
    <p:sldId id="263" r:id="rId15"/>
    <p:sldId id="288" r:id="rId16"/>
    <p:sldId id="264" r:id="rId17"/>
    <p:sldId id="289" r:id="rId18"/>
    <p:sldId id="265" r:id="rId19"/>
    <p:sldId id="290" r:id="rId20"/>
    <p:sldId id="266" r:id="rId21"/>
    <p:sldId id="291" r:id="rId22"/>
    <p:sldId id="267" r:id="rId23"/>
    <p:sldId id="292" r:id="rId24"/>
    <p:sldId id="268" r:id="rId25"/>
    <p:sldId id="293" r:id="rId26"/>
    <p:sldId id="269" r:id="rId27"/>
    <p:sldId id="294" r:id="rId28"/>
    <p:sldId id="270" r:id="rId29"/>
    <p:sldId id="295" r:id="rId30"/>
    <p:sldId id="271" r:id="rId31"/>
    <p:sldId id="296" r:id="rId32"/>
    <p:sldId id="272" r:id="rId33"/>
    <p:sldId id="297" r:id="rId34"/>
    <p:sldId id="273" r:id="rId35"/>
    <p:sldId id="298" r:id="rId36"/>
    <p:sldId id="274" r:id="rId37"/>
    <p:sldId id="299" r:id="rId38"/>
    <p:sldId id="275" r:id="rId39"/>
    <p:sldId id="300" r:id="rId40"/>
    <p:sldId id="276" r:id="rId41"/>
    <p:sldId id="301" r:id="rId42"/>
    <p:sldId id="277" r:id="rId43"/>
    <p:sldId id="302" r:id="rId44"/>
    <p:sldId id="278" r:id="rId45"/>
    <p:sldId id="303" r:id="rId46"/>
    <p:sldId id="279" r:id="rId47"/>
    <p:sldId id="304" r:id="rId48"/>
    <p:sldId id="280" r:id="rId49"/>
    <p:sldId id="305" r:id="rId50"/>
    <p:sldId id="281" r:id="rId51"/>
    <p:sldId id="306" r:id="rId52"/>
    <p:sldId id="282" r:id="rId53"/>
    <p:sldId id="307" r:id="rId5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65" autoAdjust="0"/>
    <p:restoredTop sz="89500" autoAdjust="0"/>
  </p:normalViewPr>
  <p:slideViewPr>
    <p:cSldViewPr>
      <p:cViewPr varScale="1">
        <p:scale>
          <a:sx n="64" d="100"/>
          <a:sy n="64" d="100"/>
        </p:scale>
        <p:origin x="172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microsoft.com/office/2015/10/relationships/revisionInfo" Target="revisionInfo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724400"/>
            <a:ext cx="6400800" cy="685800"/>
          </a:xfr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none"/>
        </p:style>
        <p:txBody>
          <a:bodyPr>
            <a:noAutofit/>
          </a:bodyPr>
          <a:lstStyle>
            <a:lvl1pPr marL="0" indent="0" algn="ctr">
              <a:buNone/>
              <a:defRPr sz="40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Subject Here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Rectangle 34"/>
          <p:cNvSpPr/>
          <p:nvPr userDrawn="1"/>
        </p:nvSpPr>
        <p:spPr>
          <a:xfrm>
            <a:off x="0" y="114300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  <p:sp>
        <p:nvSpPr>
          <p:cNvPr id="36" name="Rectangle 35"/>
          <p:cNvSpPr/>
          <p:nvPr userDrawn="1"/>
        </p:nvSpPr>
        <p:spPr>
          <a:xfrm>
            <a:off x="1828800" y="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/>
          <p:cNvSpPr/>
          <p:nvPr userDrawn="1"/>
        </p:nvSpPr>
        <p:spPr>
          <a:xfrm>
            <a:off x="3657600" y="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ectangle 37"/>
          <p:cNvSpPr/>
          <p:nvPr userDrawn="1"/>
        </p:nvSpPr>
        <p:spPr>
          <a:xfrm>
            <a:off x="5486400" y="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38"/>
          <p:cNvSpPr/>
          <p:nvPr userDrawn="1"/>
        </p:nvSpPr>
        <p:spPr>
          <a:xfrm>
            <a:off x="7315200" y="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Rectangle 39"/>
          <p:cNvSpPr/>
          <p:nvPr userDrawn="1"/>
        </p:nvSpPr>
        <p:spPr>
          <a:xfrm>
            <a:off x="0" y="228600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  <p:sp>
        <p:nvSpPr>
          <p:cNvPr id="49" name="Rectangle 48"/>
          <p:cNvSpPr/>
          <p:nvPr userDrawn="1"/>
        </p:nvSpPr>
        <p:spPr>
          <a:xfrm>
            <a:off x="0" y="342900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  <p:sp>
        <p:nvSpPr>
          <p:cNvPr id="54" name="Rectangle 53"/>
          <p:cNvSpPr/>
          <p:nvPr userDrawn="1"/>
        </p:nvSpPr>
        <p:spPr>
          <a:xfrm>
            <a:off x="0" y="457200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  <p:sp>
        <p:nvSpPr>
          <p:cNvPr id="55" name="Rectangle 54"/>
          <p:cNvSpPr/>
          <p:nvPr userDrawn="1"/>
        </p:nvSpPr>
        <p:spPr>
          <a:xfrm>
            <a:off x="0" y="571500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  <p:sp>
        <p:nvSpPr>
          <p:cNvPr id="60" name="Rectangle 59"/>
          <p:cNvSpPr/>
          <p:nvPr userDrawn="1"/>
        </p:nvSpPr>
        <p:spPr>
          <a:xfrm>
            <a:off x="0" y="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Rectangle 64"/>
          <p:cNvSpPr/>
          <p:nvPr userDrawn="1"/>
        </p:nvSpPr>
        <p:spPr>
          <a:xfrm>
            <a:off x="1828800" y="114300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  <p:sp>
        <p:nvSpPr>
          <p:cNvPr id="66" name="Rectangle 65"/>
          <p:cNvSpPr/>
          <p:nvPr userDrawn="1"/>
        </p:nvSpPr>
        <p:spPr>
          <a:xfrm>
            <a:off x="3657600" y="114300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  <p:sp>
        <p:nvSpPr>
          <p:cNvPr id="67" name="Rectangle 66"/>
          <p:cNvSpPr/>
          <p:nvPr userDrawn="1"/>
        </p:nvSpPr>
        <p:spPr>
          <a:xfrm>
            <a:off x="5486400" y="114300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  <p:sp>
        <p:nvSpPr>
          <p:cNvPr id="68" name="Rectangle 67"/>
          <p:cNvSpPr/>
          <p:nvPr userDrawn="1"/>
        </p:nvSpPr>
        <p:spPr>
          <a:xfrm>
            <a:off x="7315200" y="114300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  <p:sp>
        <p:nvSpPr>
          <p:cNvPr id="69" name="Rectangle 68"/>
          <p:cNvSpPr/>
          <p:nvPr userDrawn="1"/>
        </p:nvSpPr>
        <p:spPr>
          <a:xfrm>
            <a:off x="1828800" y="228600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  <p:sp>
        <p:nvSpPr>
          <p:cNvPr id="70" name="Rectangle 69"/>
          <p:cNvSpPr/>
          <p:nvPr userDrawn="1"/>
        </p:nvSpPr>
        <p:spPr>
          <a:xfrm>
            <a:off x="3657600" y="228600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  <p:sp>
        <p:nvSpPr>
          <p:cNvPr id="71" name="Rectangle 70"/>
          <p:cNvSpPr/>
          <p:nvPr userDrawn="1"/>
        </p:nvSpPr>
        <p:spPr>
          <a:xfrm>
            <a:off x="5486400" y="228600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  <p:sp>
        <p:nvSpPr>
          <p:cNvPr id="72" name="Rectangle 71"/>
          <p:cNvSpPr/>
          <p:nvPr userDrawn="1"/>
        </p:nvSpPr>
        <p:spPr>
          <a:xfrm>
            <a:off x="7315200" y="228600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  <p:sp>
        <p:nvSpPr>
          <p:cNvPr id="73" name="Rectangle 72"/>
          <p:cNvSpPr/>
          <p:nvPr userDrawn="1"/>
        </p:nvSpPr>
        <p:spPr>
          <a:xfrm>
            <a:off x="1828800" y="342900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  <p:sp>
        <p:nvSpPr>
          <p:cNvPr id="74" name="Rectangle 73"/>
          <p:cNvSpPr/>
          <p:nvPr userDrawn="1"/>
        </p:nvSpPr>
        <p:spPr>
          <a:xfrm>
            <a:off x="3657600" y="342900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  <p:sp>
        <p:nvSpPr>
          <p:cNvPr id="75" name="Rectangle 74"/>
          <p:cNvSpPr/>
          <p:nvPr userDrawn="1"/>
        </p:nvSpPr>
        <p:spPr>
          <a:xfrm>
            <a:off x="5486400" y="342900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  <p:sp>
        <p:nvSpPr>
          <p:cNvPr id="76" name="Rectangle 75"/>
          <p:cNvSpPr/>
          <p:nvPr userDrawn="1"/>
        </p:nvSpPr>
        <p:spPr>
          <a:xfrm>
            <a:off x="7315200" y="342900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  <p:sp>
        <p:nvSpPr>
          <p:cNvPr id="77" name="Rectangle 76"/>
          <p:cNvSpPr/>
          <p:nvPr userDrawn="1"/>
        </p:nvSpPr>
        <p:spPr>
          <a:xfrm>
            <a:off x="1828800" y="457200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  <p:sp>
        <p:nvSpPr>
          <p:cNvPr id="78" name="Rectangle 77"/>
          <p:cNvSpPr/>
          <p:nvPr userDrawn="1"/>
        </p:nvSpPr>
        <p:spPr>
          <a:xfrm>
            <a:off x="3657600" y="457200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  <p:sp>
        <p:nvSpPr>
          <p:cNvPr id="79" name="Rectangle 78"/>
          <p:cNvSpPr/>
          <p:nvPr userDrawn="1"/>
        </p:nvSpPr>
        <p:spPr>
          <a:xfrm>
            <a:off x="5486400" y="457200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  <p:sp>
        <p:nvSpPr>
          <p:cNvPr id="80" name="Rectangle 79"/>
          <p:cNvSpPr/>
          <p:nvPr userDrawn="1"/>
        </p:nvSpPr>
        <p:spPr>
          <a:xfrm>
            <a:off x="7315200" y="457200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  <p:sp>
        <p:nvSpPr>
          <p:cNvPr id="81" name="Rectangle 80"/>
          <p:cNvSpPr/>
          <p:nvPr userDrawn="1"/>
        </p:nvSpPr>
        <p:spPr>
          <a:xfrm>
            <a:off x="1828800" y="571500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  <p:sp>
        <p:nvSpPr>
          <p:cNvPr id="82" name="Rectangle 81"/>
          <p:cNvSpPr/>
          <p:nvPr userDrawn="1"/>
        </p:nvSpPr>
        <p:spPr>
          <a:xfrm>
            <a:off x="3657600" y="571500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  <p:sp>
        <p:nvSpPr>
          <p:cNvPr id="83" name="Rectangle 82"/>
          <p:cNvSpPr/>
          <p:nvPr userDrawn="1"/>
        </p:nvSpPr>
        <p:spPr>
          <a:xfrm>
            <a:off x="5486400" y="571500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  <p:sp>
        <p:nvSpPr>
          <p:cNvPr id="84" name="Rectangle 83"/>
          <p:cNvSpPr/>
          <p:nvPr userDrawn="1"/>
        </p:nvSpPr>
        <p:spPr>
          <a:xfrm>
            <a:off x="7315200" y="5715000"/>
            <a:ext cx="1828800" cy="1143000"/>
          </a:xfrm>
          <a:prstGeom prst="rect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ctr" defTabSz="914400" rtl="0" eaLnBrk="1" latinLnBrk="0" hangingPunct="1">
        <a:spcBef>
          <a:spcPct val="20000"/>
        </a:spcBef>
        <a:buFont typeface="Arial" pitchFamily="34" charset="0"/>
        <a:buNone/>
        <a:defRPr sz="4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45.xml"/><Relationship Id="rId13" Type="http://schemas.openxmlformats.org/officeDocument/2006/relationships/slide" Target="slide17.xml"/><Relationship Id="rId18" Type="http://schemas.openxmlformats.org/officeDocument/2006/relationships/slide" Target="slide19.xml"/><Relationship Id="rId26" Type="http://schemas.openxmlformats.org/officeDocument/2006/relationships/slide" Target="slide51.xml"/><Relationship Id="rId3" Type="http://schemas.openxmlformats.org/officeDocument/2006/relationships/slide" Target="slide13.xml"/><Relationship Id="rId21" Type="http://schemas.openxmlformats.org/officeDocument/2006/relationships/slide" Target="slide49.xml"/><Relationship Id="rId7" Type="http://schemas.openxmlformats.org/officeDocument/2006/relationships/slide" Target="slide5.xml"/><Relationship Id="rId12" Type="http://schemas.openxmlformats.org/officeDocument/2006/relationships/slide" Target="slide7.xml"/><Relationship Id="rId17" Type="http://schemas.openxmlformats.org/officeDocument/2006/relationships/slide" Target="slide9.xml"/><Relationship Id="rId25" Type="http://schemas.openxmlformats.org/officeDocument/2006/relationships/slide" Target="slide41.xml"/><Relationship Id="rId2" Type="http://schemas.openxmlformats.org/officeDocument/2006/relationships/slide" Target="slide3.xml"/><Relationship Id="rId16" Type="http://schemas.openxmlformats.org/officeDocument/2006/relationships/slide" Target="slide47.xml"/><Relationship Id="rId20" Type="http://schemas.openxmlformats.org/officeDocument/2006/relationships/slide" Target="slide3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3.xml"/><Relationship Id="rId11" Type="http://schemas.openxmlformats.org/officeDocument/2006/relationships/slide" Target="slide15.xml"/><Relationship Id="rId24" Type="http://schemas.openxmlformats.org/officeDocument/2006/relationships/slide" Target="slide31.xml"/><Relationship Id="rId5" Type="http://schemas.openxmlformats.org/officeDocument/2006/relationships/slide" Target="slide33.xml"/><Relationship Id="rId15" Type="http://schemas.openxmlformats.org/officeDocument/2006/relationships/slide" Target="slide37.xml"/><Relationship Id="rId23" Type="http://schemas.openxmlformats.org/officeDocument/2006/relationships/slide" Target="slide21.xml"/><Relationship Id="rId10" Type="http://schemas.openxmlformats.org/officeDocument/2006/relationships/slide" Target="slide25.xml"/><Relationship Id="rId19" Type="http://schemas.openxmlformats.org/officeDocument/2006/relationships/slide" Target="slide29.xml"/><Relationship Id="rId4" Type="http://schemas.openxmlformats.org/officeDocument/2006/relationships/slide" Target="slide23.xml"/><Relationship Id="rId9" Type="http://schemas.openxmlformats.org/officeDocument/2006/relationships/slide" Target="slide35.xml"/><Relationship Id="rId14" Type="http://schemas.openxmlformats.org/officeDocument/2006/relationships/slide" Target="slide27.xml"/><Relationship Id="rId22" Type="http://schemas.openxmlformats.org/officeDocument/2006/relationships/slide" Target="slide1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2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4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8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30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32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34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36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38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40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42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" Target="slide44.xm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" Target="slide46.xml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" Target="slide48.xml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" Target="slide50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" Target="slide52.xml"/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9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Science- Chapter 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400</a:t>
            </a:r>
          </a:p>
        </p:txBody>
      </p:sp>
      <p:sp>
        <p:nvSpPr>
          <p:cNvPr id="3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4800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/>
              <a:t>Air pressure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0" y="5715000"/>
            <a:ext cx="1219200" cy="1143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Vocabulary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- 500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4800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/>
              <a:t>What is the boundary between two air masses with different properties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7696200" y="5943600"/>
            <a:ext cx="1447800" cy="914400"/>
          </a:xfrm>
          <a:prstGeom prst="rightArrow">
            <a:avLst>
              <a:gd name="adj1" fmla="val 37097"/>
              <a:gd name="adj2" fmla="val 483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500</a:t>
            </a:r>
          </a:p>
        </p:txBody>
      </p:sp>
      <p:sp>
        <p:nvSpPr>
          <p:cNvPr id="3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/>
              <a:t>Weather front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0" y="5715000"/>
            <a:ext cx="1219200" cy="1143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More Vocabulary</a:t>
            </a:r>
            <a:r>
              <a:rPr lang="en-US" sz="4400" dirty="0">
                <a:latin typeface="+mj-lt"/>
                <a:ea typeface="+mj-ea"/>
                <a:cs typeface="+mj-cs"/>
              </a:rPr>
              <a:t>- 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100</a:t>
            </a: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4800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/>
              <a:t>What results in the 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differences in air pressure in the global</a:t>
            </a:r>
            <a:r>
              <a:rPr kumimoji="0" lang="en-US" sz="4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pressure belts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7696200" y="5943600"/>
            <a:ext cx="1447800" cy="914400"/>
          </a:xfrm>
          <a:prstGeom prst="rightArrow">
            <a:avLst>
              <a:gd name="adj1" fmla="val 37097"/>
              <a:gd name="adj2" fmla="val 483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100</a:t>
            </a:r>
          </a:p>
        </p:txBody>
      </p:sp>
      <p:sp>
        <p:nvSpPr>
          <p:cNvPr id="3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/>
              <a:t>Planetary winds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0" y="5715000"/>
            <a:ext cx="1219200" cy="1143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lvl="0" algn="ctr">
              <a:spcBef>
                <a:spcPct val="0"/>
              </a:spcBef>
              <a:defRPr/>
            </a:pPr>
            <a:r>
              <a:rPr lang="en-US" sz="4400" dirty="0"/>
              <a:t>More Vocabulary- 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200</a:t>
            </a: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/>
              <a:t>The overall condition of the atmosphere at a given time and place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7696200" y="5943600"/>
            <a:ext cx="1447800" cy="914400"/>
          </a:xfrm>
          <a:prstGeom prst="rightArrow">
            <a:avLst>
              <a:gd name="adj1" fmla="val 37097"/>
              <a:gd name="adj2" fmla="val 483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200</a:t>
            </a:r>
          </a:p>
        </p:txBody>
      </p:sp>
      <p:sp>
        <p:nvSpPr>
          <p:cNvPr id="3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noProof="0" dirty="0"/>
              <a:t>weather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0" y="5715000"/>
            <a:ext cx="1219200" cy="1143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lvl="0" algn="ctr">
              <a:spcBef>
                <a:spcPct val="0"/>
              </a:spcBef>
              <a:defRPr/>
            </a:pPr>
            <a:r>
              <a:rPr lang="en-US" sz="4400" dirty="0"/>
              <a:t>More Vocabulary- 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300</a:t>
            </a: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7696200" y="5943600"/>
            <a:ext cx="1447800" cy="914400"/>
          </a:xfrm>
          <a:prstGeom prst="rightArrow">
            <a:avLst>
              <a:gd name="adj1" fmla="val 37097"/>
              <a:gd name="adj2" fmla="val 483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 Placeholder 5"/>
          <p:cNvSpPr txBox="1">
            <a:spLocks/>
          </p:cNvSpPr>
          <p:nvPr/>
        </p:nvSpPr>
        <p:spPr>
          <a:xfrm>
            <a:off x="609600" y="16764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/>
              <a:t>A mixture of gases that surround the Earth?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300</a:t>
            </a:r>
          </a:p>
        </p:txBody>
      </p:sp>
      <p:sp>
        <p:nvSpPr>
          <p:cNvPr id="3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/>
              <a:t>atmosphere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0" y="5715000"/>
            <a:ext cx="1219200" cy="1143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lvl="0" algn="ctr">
              <a:spcBef>
                <a:spcPct val="0"/>
              </a:spcBef>
              <a:defRPr/>
            </a:pPr>
            <a:r>
              <a:rPr lang="en-US" sz="4400" dirty="0"/>
              <a:t>More Vocabulary- 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400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large body</a:t>
            </a:r>
            <a:r>
              <a:rPr kumimoji="0" lang="en-US" sz="4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air that has about the same temperature and moisture conditions throughout?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7696200" y="5943600"/>
            <a:ext cx="1447800" cy="914400"/>
          </a:xfrm>
          <a:prstGeom prst="rightArrow">
            <a:avLst>
              <a:gd name="adj1" fmla="val 37097"/>
              <a:gd name="adj2" fmla="val 483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hlinkClick r:id="rId2" action="ppaction://hlinksldjump"/>
          </p:cNvPr>
          <p:cNvSpPr txBox="1"/>
          <p:nvPr/>
        </p:nvSpPr>
        <p:spPr>
          <a:xfrm>
            <a:off x="0" y="1295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hlinkClick r:id="rId2" action="ppaction://hlinksldjump"/>
              </a:rPr>
              <a:t>100</a:t>
            </a:r>
            <a:endParaRPr lang="en-US" sz="4800" dirty="0"/>
          </a:p>
        </p:txBody>
      </p:sp>
      <p:sp>
        <p:nvSpPr>
          <p:cNvPr id="6" name="TextBox 5"/>
          <p:cNvSpPr txBox="1"/>
          <p:nvPr/>
        </p:nvSpPr>
        <p:spPr>
          <a:xfrm>
            <a:off x="1828800" y="1295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hlinkClick r:id="rId3" action="ppaction://hlinksldjump"/>
              </a:rPr>
              <a:t>100</a:t>
            </a:r>
            <a:endParaRPr lang="en-US" sz="4800" dirty="0"/>
          </a:p>
        </p:txBody>
      </p:sp>
      <p:sp>
        <p:nvSpPr>
          <p:cNvPr id="8" name="TextBox 7"/>
          <p:cNvSpPr txBox="1"/>
          <p:nvPr/>
        </p:nvSpPr>
        <p:spPr>
          <a:xfrm>
            <a:off x="3657600" y="1295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hlinkClick r:id="rId4" action="ppaction://hlinksldjump"/>
              </a:rPr>
              <a:t>100</a:t>
            </a:r>
            <a:endParaRPr lang="en-US" sz="4800" dirty="0"/>
          </a:p>
        </p:txBody>
      </p:sp>
      <p:sp>
        <p:nvSpPr>
          <p:cNvPr id="9" name="TextBox 8"/>
          <p:cNvSpPr txBox="1"/>
          <p:nvPr/>
        </p:nvSpPr>
        <p:spPr>
          <a:xfrm>
            <a:off x="5486400" y="1295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hlinkClick r:id="rId5" action="ppaction://hlinksldjump"/>
              </a:rPr>
              <a:t>100</a:t>
            </a:r>
            <a:endParaRPr lang="en-US" sz="4800" dirty="0"/>
          </a:p>
        </p:txBody>
      </p:sp>
      <p:sp>
        <p:nvSpPr>
          <p:cNvPr id="10" name="TextBox 9"/>
          <p:cNvSpPr txBox="1"/>
          <p:nvPr/>
        </p:nvSpPr>
        <p:spPr>
          <a:xfrm>
            <a:off x="7315200" y="1295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hlinkClick r:id="rId6" action="ppaction://hlinksldjump"/>
              </a:rPr>
              <a:t>100</a:t>
            </a:r>
            <a:endParaRPr lang="en-US" sz="4800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2438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hlinkClick r:id="rId7" action="ppaction://hlinksldjump"/>
              </a:rPr>
              <a:t>200</a:t>
            </a:r>
            <a:endParaRPr lang="en-US" sz="4800" dirty="0"/>
          </a:p>
        </p:txBody>
      </p:sp>
      <p:sp>
        <p:nvSpPr>
          <p:cNvPr id="12" name="TextBox 11"/>
          <p:cNvSpPr txBox="1"/>
          <p:nvPr/>
        </p:nvSpPr>
        <p:spPr>
          <a:xfrm>
            <a:off x="7315200" y="2438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hlinkClick r:id="rId8" action="ppaction://hlinksldjump"/>
              </a:rPr>
              <a:t>200</a:t>
            </a:r>
            <a:endParaRPr lang="en-US" sz="4800" dirty="0"/>
          </a:p>
        </p:txBody>
      </p:sp>
      <p:sp>
        <p:nvSpPr>
          <p:cNvPr id="13" name="TextBox 12"/>
          <p:cNvSpPr txBox="1"/>
          <p:nvPr/>
        </p:nvSpPr>
        <p:spPr>
          <a:xfrm>
            <a:off x="5486400" y="2438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hlinkClick r:id="rId9" action="ppaction://hlinksldjump"/>
              </a:rPr>
              <a:t>200</a:t>
            </a:r>
            <a:endParaRPr lang="en-US" sz="4800" dirty="0"/>
          </a:p>
        </p:txBody>
      </p:sp>
      <p:sp>
        <p:nvSpPr>
          <p:cNvPr id="14" name="TextBox 13"/>
          <p:cNvSpPr txBox="1"/>
          <p:nvPr/>
        </p:nvSpPr>
        <p:spPr>
          <a:xfrm>
            <a:off x="3657600" y="2438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hlinkClick r:id="rId10" action="ppaction://hlinksldjump"/>
              </a:rPr>
              <a:t>200</a:t>
            </a:r>
            <a:endParaRPr lang="en-US" sz="4800" dirty="0"/>
          </a:p>
        </p:txBody>
      </p:sp>
      <p:sp>
        <p:nvSpPr>
          <p:cNvPr id="15" name="TextBox 14"/>
          <p:cNvSpPr txBox="1"/>
          <p:nvPr/>
        </p:nvSpPr>
        <p:spPr>
          <a:xfrm>
            <a:off x="1828800" y="2438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hlinkClick r:id="rId11" action="ppaction://hlinksldjump"/>
              </a:rPr>
              <a:t>200</a:t>
            </a:r>
            <a:endParaRPr lang="en-US" sz="4800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3581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hlinkClick r:id="rId12" action="ppaction://hlinksldjump"/>
              </a:rPr>
              <a:t>300</a:t>
            </a:r>
            <a:endParaRPr lang="en-US" sz="4800" dirty="0"/>
          </a:p>
        </p:txBody>
      </p:sp>
      <p:sp>
        <p:nvSpPr>
          <p:cNvPr id="17" name="TextBox 16"/>
          <p:cNvSpPr txBox="1"/>
          <p:nvPr/>
        </p:nvSpPr>
        <p:spPr>
          <a:xfrm>
            <a:off x="1828800" y="3581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hlinkClick r:id="rId13" action="ppaction://hlinksldjump"/>
              </a:rPr>
              <a:t>300</a:t>
            </a:r>
            <a:endParaRPr lang="en-US" sz="4800" dirty="0"/>
          </a:p>
        </p:txBody>
      </p:sp>
      <p:sp>
        <p:nvSpPr>
          <p:cNvPr id="18" name="TextBox 17"/>
          <p:cNvSpPr txBox="1"/>
          <p:nvPr/>
        </p:nvSpPr>
        <p:spPr>
          <a:xfrm>
            <a:off x="3657600" y="3581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hlinkClick r:id="rId14" action="ppaction://hlinksldjump"/>
              </a:rPr>
              <a:t>300</a:t>
            </a:r>
            <a:endParaRPr lang="en-US" sz="4800" dirty="0"/>
          </a:p>
        </p:txBody>
      </p:sp>
      <p:sp>
        <p:nvSpPr>
          <p:cNvPr id="19" name="TextBox 18"/>
          <p:cNvSpPr txBox="1"/>
          <p:nvPr/>
        </p:nvSpPr>
        <p:spPr>
          <a:xfrm>
            <a:off x="5486400" y="3581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hlinkClick r:id="rId15" action="ppaction://hlinksldjump"/>
              </a:rPr>
              <a:t>300</a:t>
            </a:r>
            <a:endParaRPr lang="en-US" sz="4800" dirty="0"/>
          </a:p>
        </p:txBody>
      </p:sp>
      <p:sp>
        <p:nvSpPr>
          <p:cNvPr id="20" name="TextBox 19"/>
          <p:cNvSpPr txBox="1"/>
          <p:nvPr/>
        </p:nvSpPr>
        <p:spPr>
          <a:xfrm>
            <a:off x="7315200" y="3581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hlinkClick r:id="rId16" action="ppaction://hlinksldjump"/>
              </a:rPr>
              <a:t>300</a:t>
            </a:r>
            <a:endParaRPr lang="en-US" sz="4800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4724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hlinkClick r:id="rId17" action="ppaction://hlinksldjump"/>
              </a:rPr>
              <a:t>400</a:t>
            </a:r>
            <a:endParaRPr lang="en-US" sz="4800" dirty="0"/>
          </a:p>
        </p:txBody>
      </p:sp>
      <p:sp>
        <p:nvSpPr>
          <p:cNvPr id="22" name="TextBox 21"/>
          <p:cNvSpPr txBox="1"/>
          <p:nvPr/>
        </p:nvSpPr>
        <p:spPr>
          <a:xfrm>
            <a:off x="1828800" y="4724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hlinkClick r:id="rId18" action="ppaction://hlinksldjump"/>
              </a:rPr>
              <a:t>400</a:t>
            </a:r>
            <a:endParaRPr lang="en-US" sz="4800" dirty="0"/>
          </a:p>
        </p:txBody>
      </p:sp>
      <p:sp>
        <p:nvSpPr>
          <p:cNvPr id="23" name="TextBox 22"/>
          <p:cNvSpPr txBox="1"/>
          <p:nvPr/>
        </p:nvSpPr>
        <p:spPr>
          <a:xfrm>
            <a:off x="3657600" y="4724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hlinkClick r:id="rId19" action="ppaction://hlinksldjump"/>
              </a:rPr>
              <a:t>400</a:t>
            </a:r>
            <a:endParaRPr lang="en-US" sz="4800" dirty="0"/>
          </a:p>
        </p:txBody>
      </p:sp>
      <p:sp>
        <p:nvSpPr>
          <p:cNvPr id="24" name="TextBox 23"/>
          <p:cNvSpPr txBox="1"/>
          <p:nvPr/>
        </p:nvSpPr>
        <p:spPr>
          <a:xfrm>
            <a:off x="5486400" y="4724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hlinkClick r:id="rId20" action="ppaction://hlinksldjump"/>
              </a:rPr>
              <a:t>400</a:t>
            </a:r>
            <a:endParaRPr lang="en-US" sz="4800" dirty="0"/>
          </a:p>
        </p:txBody>
      </p:sp>
      <p:sp>
        <p:nvSpPr>
          <p:cNvPr id="25" name="TextBox 24"/>
          <p:cNvSpPr txBox="1"/>
          <p:nvPr/>
        </p:nvSpPr>
        <p:spPr>
          <a:xfrm>
            <a:off x="7315200" y="4724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hlinkClick r:id="rId21" action="ppaction://hlinksldjump"/>
              </a:rPr>
              <a:t>400</a:t>
            </a:r>
            <a:endParaRPr lang="en-US" sz="4800" dirty="0"/>
          </a:p>
        </p:txBody>
      </p:sp>
      <p:sp>
        <p:nvSpPr>
          <p:cNvPr id="26" name="TextBox 25"/>
          <p:cNvSpPr txBox="1"/>
          <p:nvPr/>
        </p:nvSpPr>
        <p:spPr>
          <a:xfrm>
            <a:off x="0" y="5867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hlinkClick r:id="rId22" action="ppaction://hlinksldjump"/>
              </a:rPr>
              <a:t>500</a:t>
            </a:r>
            <a:endParaRPr lang="en-US" sz="4800" dirty="0"/>
          </a:p>
        </p:txBody>
      </p:sp>
      <p:sp>
        <p:nvSpPr>
          <p:cNvPr id="27" name="TextBox 26"/>
          <p:cNvSpPr txBox="1"/>
          <p:nvPr/>
        </p:nvSpPr>
        <p:spPr>
          <a:xfrm>
            <a:off x="1828800" y="5867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hlinkClick r:id="rId23" action="ppaction://hlinksldjump"/>
              </a:rPr>
              <a:t>500</a:t>
            </a:r>
            <a:endParaRPr lang="en-US" sz="4800" dirty="0"/>
          </a:p>
        </p:txBody>
      </p:sp>
      <p:sp>
        <p:nvSpPr>
          <p:cNvPr id="28" name="TextBox 27"/>
          <p:cNvSpPr txBox="1"/>
          <p:nvPr/>
        </p:nvSpPr>
        <p:spPr>
          <a:xfrm>
            <a:off x="3657600" y="5867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hlinkClick r:id="rId24" action="ppaction://hlinksldjump"/>
              </a:rPr>
              <a:t>500</a:t>
            </a:r>
            <a:endParaRPr lang="en-US" sz="4800" dirty="0"/>
          </a:p>
        </p:txBody>
      </p:sp>
      <p:sp>
        <p:nvSpPr>
          <p:cNvPr id="29" name="TextBox 28"/>
          <p:cNvSpPr txBox="1"/>
          <p:nvPr/>
        </p:nvSpPr>
        <p:spPr>
          <a:xfrm>
            <a:off x="5486400" y="5867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hlinkClick r:id="rId25" action="ppaction://hlinksldjump"/>
              </a:rPr>
              <a:t>500</a:t>
            </a:r>
            <a:endParaRPr lang="en-US" sz="4800" dirty="0"/>
          </a:p>
        </p:txBody>
      </p:sp>
      <p:sp>
        <p:nvSpPr>
          <p:cNvPr id="30" name="TextBox 29"/>
          <p:cNvSpPr txBox="1"/>
          <p:nvPr/>
        </p:nvSpPr>
        <p:spPr>
          <a:xfrm>
            <a:off x="7315200" y="5867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hlinkClick r:id="rId26" action="ppaction://hlinksldjump"/>
              </a:rPr>
              <a:t>500</a:t>
            </a:r>
            <a:endParaRPr lang="en-US" sz="4800" dirty="0"/>
          </a:p>
        </p:txBody>
      </p:sp>
      <p:sp>
        <p:nvSpPr>
          <p:cNvPr id="31" name="TextBox 30"/>
          <p:cNvSpPr txBox="1"/>
          <p:nvPr/>
        </p:nvSpPr>
        <p:spPr>
          <a:xfrm>
            <a:off x="0" y="3048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Vocabulary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752600" y="152400"/>
            <a:ext cx="1905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More Vocabulary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657600" y="152400"/>
            <a:ext cx="1828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Quick Questions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486400" y="397758"/>
            <a:ext cx="1828800" cy="43088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200" dirty="0"/>
              <a:t>Explanations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281864" y="221159"/>
            <a:ext cx="1828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More Quick Questions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400</a:t>
            </a:r>
          </a:p>
        </p:txBody>
      </p:sp>
      <p:sp>
        <p:nvSpPr>
          <p:cNvPr id="3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/>
              <a:t>Air mass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0" y="5715000"/>
            <a:ext cx="1219200" cy="1143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lvl="0" algn="ctr">
              <a:spcBef>
                <a:spcPct val="0"/>
              </a:spcBef>
              <a:defRPr/>
            </a:pPr>
            <a:r>
              <a:rPr lang="en-US" sz="4400" dirty="0"/>
              <a:t>More Vocabulary- 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500</a:t>
            </a: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/>
              <a:t>What is associated with lightning, gusty winds, and heavy rain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7696200" y="5943600"/>
            <a:ext cx="1447800" cy="914400"/>
          </a:xfrm>
          <a:prstGeom prst="rightArrow">
            <a:avLst>
              <a:gd name="adj1" fmla="val 37097"/>
              <a:gd name="adj2" fmla="val 483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500</a:t>
            </a:r>
          </a:p>
        </p:txBody>
      </p:sp>
      <p:sp>
        <p:nvSpPr>
          <p:cNvPr id="3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noProof="0" dirty="0"/>
              <a:t>thunderstorm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0" y="5715000"/>
            <a:ext cx="1219200" cy="1143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algn="ctr">
              <a:spcBef>
                <a:spcPct val="0"/>
              </a:spcBef>
              <a:defRPr/>
            </a:pPr>
            <a:r>
              <a:rPr lang="en-US" sz="4400" dirty="0"/>
              <a:t>Quick Questions</a:t>
            </a:r>
            <a:r>
              <a:rPr lang="en-US" sz="4400" dirty="0">
                <a:latin typeface="+mj-lt"/>
                <a:ea typeface="+mj-ea"/>
                <a:cs typeface="+mj-cs"/>
              </a:rPr>
              <a:t>-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100 </a:t>
            </a: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4800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noProof="0" dirty="0"/>
              <a:t>What two things do moving air particles cause</a:t>
            </a:r>
          </a:p>
        </p:txBody>
      </p:sp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7696200" y="5943600"/>
            <a:ext cx="1447800" cy="914400"/>
          </a:xfrm>
          <a:prstGeom prst="rightArrow">
            <a:avLst>
              <a:gd name="adj1" fmla="val 37097"/>
              <a:gd name="adj2" fmla="val 483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100 </a:t>
            </a:r>
          </a:p>
        </p:txBody>
      </p:sp>
      <p:sp>
        <p:nvSpPr>
          <p:cNvPr id="3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4800" noProof="0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8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Causes air pressure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noProof="0" dirty="0"/>
              <a:t>Causes wind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0" y="5715000"/>
            <a:ext cx="1219200" cy="1143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algn="ctr">
              <a:spcBef>
                <a:spcPct val="0"/>
              </a:spcBef>
              <a:defRPr/>
            </a:pPr>
            <a:r>
              <a:rPr lang="en-US" sz="4400" dirty="0"/>
              <a:t>Quick Questions- 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200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4800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/>
              <a:t>What happens to the air as you climb a high mountain?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7696200" y="5943600"/>
            <a:ext cx="1447800" cy="914400"/>
          </a:xfrm>
          <a:prstGeom prst="rightArrow">
            <a:avLst>
              <a:gd name="adj1" fmla="val 37097"/>
              <a:gd name="adj2" fmla="val 483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200 </a:t>
            </a:r>
          </a:p>
        </p:txBody>
      </p:sp>
      <p:sp>
        <p:nvSpPr>
          <p:cNvPr id="3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4800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/>
              <a:t>The air gets thinner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0" y="5715000"/>
            <a:ext cx="1219200" cy="1143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algn="ctr">
              <a:spcBef>
                <a:spcPct val="0"/>
              </a:spcBef>
              <a:defRPr/>
            </a:pPr>
            <a:r>
              <a:rPr lang="en-US" sz="4400" dirty="0"/>
              <a:t>Quick Questions- 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300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4800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/>
              <a:t>What are three reasons the Earth heats unevenly?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7696200" y="5943600"/>
            <a:ext cx="1447800" cy="914400"/>
          </a:xfrm>
          <a:prstGeom prst="rightArrow">
            <a:avLst>
              <a:gd name="adj1" fmla="val 37097"/>
              <a:gd name="adj2" fmla="val 483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300 </a:t>
            </a:r>
          </a:p>
        </p:txBody>
      </p:sp>
      <p:sp>
        <p:nvSpPr>
          <p:cNvPr id="3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/>
              <a:t>Earth’s shape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/>
              <a:t>Earth’s motions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/>
              <a:t>Earth’s tilt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4800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0" y="5715000"/>
            <a:ext cx="1219200" cy="1143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algn="ctr">
              <a:spcBef>
                <a:spcPct val="0"/>
              </a:spcBef>
              <a:defRPr/>
            </a:pPr>
            <a:r>
              <a:rPr lang="en-US" sz="4400" dirty="0"/>
              <a:t>Quick Questions- 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400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lvl="0" indent="-342900" algn="ctr">
              <a:spcBef>
                <a:spcPct val="20000"/>
              </a:spcBef>
              <a:defRPr/>
            </a:pPr>
            <a:endParaRPr lang="en-US" sz="4800" dirty="0"/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en-US" sz="4800" dirty="0"/>
              <a:t>In the spring, what can snow melting on mountains cause?</a:t>
            </a:r>
          </a:p>
        </p:txBody>
      </p:sp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7696200" y="5943600"/>
            <a:ext cx="1447800" cy="914400"/>
          </a:xfrm>
          <a:prstGeom prst="rightArrow">
            <a:avLst>
              <a:gd name="adj1" fmla="val 37097"/>
              <a:gd name="adj2" fmla="val 483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Vocabulary– 100</a:t>
            </a: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 warm air rises from the mountain</a:t>
            </a:r>
            <a:r>
              <a:rPr kumimoji="0" lang="en-US" sz="4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slopes, cooler air from the valley below moves up the slope to replace it, what does </a:t>
            </a:r>
            <a:r>
              <a:rPr lang="en-US" sz="4800" dirty="0"/>
              <a:t>this create?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7696200" y="5943600"/>
            <a:ext cx="1447800" cy="914400"/>
          </a:xfrm>
          <a:prstGeom prst="rightArrow">
            <a:avLst>
              <a:gd name="adj1" fmla="val 37097"/>
              <a:gd name="adj2" fmla="val 483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400 </a:t>
            </a:r>
          </a:p>
        </p:txBody>
      </p:sp>
      <p:sp>
        <p:nvSpPr>
          <p:cNvPr id="3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/>
              <a:t>A flood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0" y="5715000"/>
            <a:ext cx="1219200" cy="1143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algn="ctr">
              <a:spcBef>
                <a:spcPct val="0"/>
              </a:spcBef>
              <a:defRPr/>
            </a:pPr>
            <a:r>
              <a:rPr lang="en-US" sz="4400" dirty="0"/>
              <a:t>Quick Questions- 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500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4800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is the most powerful storm on Earth?</a:t>
            </a:r>
          </a:p>
        </p:txBody>
      </p:sp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7696200" y="5943600"/>
            <a:ext cx="1447800" cy="914400"/>
          </a:xfrm>
          <a:prstGeom prst="rightArrow">
            <a:avLst>
              <a:gd name="adj1" fmla="val 37097"/>
              <a:gd name="adj2" fmla="val 483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500 </a:t>
            </a:r>
          </a:p>
        </p:txBody>
      </p:sp>
      <p:sp>
        <p:nvSpPr>
          <p:cNvPr id="3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/>
              <a:t>Hurricane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0" y="5715000"/>
            <a:ext cx="1219200" cy="1143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algn="ctr">
              <a:spcBef>
                <a:spcPct val="0"/>
              </a:spcBef>
              <a:defRPr/>
            </a:pPr>
            <a:r>
              <a:rPr lang="en-US" sz="4400" dirty="0"/>
              <a:t>Explanations- 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100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4800" dirty="0"/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en-US" sz="4800" noProof="0" dirty="0"/>
              <a:t>A fast, moving cold front is approaching.  What can I expect will happen to the weather?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7696200" y="5943600"/>
            <a:ext cx="1447800" cy="914400"/>
          </a:xfrm>
          <a:prstGeom prst="rightArrow">
            <a:avLst>
              <a:gd name="adj1" fmla="val 37097"/>
              <a:gd name="adj2" fmla="val 483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100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noProof="0" dirty="0"/>
              <a:t>Expect clouds and heavy rain or thunderstorms followed by dryer, cooler weather</a:t>
            </a:r>
            <a:endParaRPr kumimoji="0" lang="en-US" sz="48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0" y="5715000"/>
            <a:ext cx="1219200" cy="1143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algn="ctr">
              <a:spcBef>
                <a:spcPct val="0"/>
              </a:spcBef>
              <a:defRPr/>
            </a:pPr>
            <a:r>
              <a:rPr lang="en-US" sz="4400" dirty="0"/>
              <a:t>Explanations- 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200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4800" dirty="0"/>
              <a:t>What can you predict about the air mas that forms over the Gulf of Mexico?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/>
              <a:t>	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7696200" y="5943600"/>
            <a:ext cx="1447800" cy="914400"/>
          </a:xfrm>
          <a:prstGeom prst="rightArrow">
            <a:avLst>
              <a:gd name="adj1" fmla="val 37097"/>
              <a:gd name="adj2" fmla="val 483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200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en-US" sz="4800" dirty="0"/>
              <a:t>It will be warm and moist </a:t>
            </a: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0" y="5715000"/>
            <a:ext cx="1219200" cy="1143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algn="ctr">
              <a:spcBef>
                <a:spcPct val="0"/>
              </a:spcBef>
              <a:defRPr/>
            </a:pPr>
            <a:r>
              <a:rPr lang="en-US" sz="4400" dirty="0"/>
              <a:t>Explanations- 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300</a:t>
            </a: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causes a sea</a:t>
            </a:r>
            <a:r>
              <a:rPr kumimoji="0" lang="en-US" sz="4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breeze or a valley breeze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7696200" y="5943600"/>
            <a:ext cx="1447800" cy="914400"/>
          </a:xfrm>
          <a:prstGeom prst="rightArrow">
            <a:avLst>
              <a:gd name="adj1" fmla="val 37097"/>
              <a:gd name="adj2" fmla="val 483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300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2800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/>
              <a:t>Uneven heating of parts of Earth’s surface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0" y="5715000"/>
            <a:ext cx="1219200" cy="1143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algn="ctr">
              <a:spcBef>
                <a:spcPct val="0"/>
              </a:spcBef>
              <a:defRPr/>
            </a:pPr>
            <a:r>
              <a:rPr lang="en-US" sz="4400" dirty="0"/>
              <a:t>Explanations- 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400</a:t>
            </a: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/>
              <a:t>When do sea breezes and valley breezes usually occur?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7696200" y="5943600"/>
            <a:ext cx="1447800" cy="914400"/>
          </a:xfrm>
          <a:prstGeom prst="rightArrow">
            <a:avLst>
              <a:gd name="adj1" fmla="val 37097"/>
              <a:gd name="adj2" fmla="val 483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100</a:t>
            </a:r>
          </a:p>
        </p:txBody>
      </p:sp>
      <p:sp>
        <p:nvSpPr>
          <p:cNvPr id="4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Valley breeze</a:t>
            </a:r>
          </a:p>
        </p:txBody>
      </p:sp>
      <p:sp>
        <p:nvSpPr>
          <p:cNvPr id="5" name="Action Button: Home 4">
            <a:hlinkClick r:id="rId2" action="ppaction://hlinksldjump" highlightClick="1"/>
          </p:cNvPr>
          <p:cNvSpPr/>
          <p:nvPr/>
        </p:nvSpPr>
        <p:spPr>
          <a:xfrm>
            <a:off x="0" y="5715000"/>
            <a:ext cx="1219200" cy="1143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400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4000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4000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/>
              <a:t>They usually occur during the day</a:t>
            </a:r>
            <a:endParaRPr lang="en-US" sz="2000" dirty="0"/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0" y="5715000"/>
            <a:ext cx="1219200" cy="1143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algn="ctr">
              <a:spcBef>
                <a:spcPct val="0"/>
              </a:spcBef>
              <a:defRPr/>
            </a:pPr>
            <a:r>
              <a:rPr lang="en-US" sz="4400" dirty="0"/>
              <a:t>Explanations- 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500</a:t>
            </a: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en-US" sz="4800" dirty="0"/>
              <a:t>Why can temperatures be different at the weather station than at your local school?</a:t>
            </a:r>
          </a:p>
        </p:txBody>
      </p:sp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7696200" y="5943600"/>
            <a:ext cx="1447800" cy="914400"/>
          </a:xfrm>
          <a:prstGeom prst="rightArrow">
            <a:avLst>
              <a:gd name="adj1" fmla="val 37097"/>
              <a:gd name="adj2" fmla="val 483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500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noProof="0" dirty="0"/>
              <a:t>The weather station could hav</a:t>
            </a:r>
            <a:r>
              <a:rPr lang="en-US" sz="4800" dirty="0"/>
              <a:t>e the thermometer in direct sunlight whereas the school’s thermometer could be in shade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0" y="5715000"/>
            <a:ext cx="1219200" cy="1143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More Quick Questions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100</a:t>
            </a: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noProof="0" dirty="0"/>
              <a:t>What are narrow belts of fast-moving winds in the upper troposphere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7696200" y="5943600"/>
            <a:ext cx="1447800" cy="914400"/>
          </a:xfrm>
          <a:prstGeom prst="rightArrow">
            <a:avLst>
              <a:gd name="adj1" fmla="val 37097"/>
              <a:gd name="adj2" fmla="val 483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100</a:t>
            </a:r>
          </a:p>
        </p:txBody>
      </p:sp>
      <p:sp>
        <p:nvSpPr>
          <p:cNvPr id="3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4800" noProof="0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/>
              <a:t>Jet streams</a:t>
            </a:r>
            <a:endParaRPr kumimoji="0" lang="en-US" sz="4800" b="0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0" y="5715000"/>
            <a:ext cx="1219200" cy="1143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lvl="0" algn="ctr">
              <a:spcBef>
                <a:spcPct val="0"/>
              </a:spcBef>
              <a:defRPr/>
            </a:pPr>
            <a:r>
              <a:rPr lang="en-US" sz="4400" dirty="0"/>
              <a:t>More Quick Questions- 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200</a:t>
            </a: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/>
              <a:t>What is the tool used to measure air pressure?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7696200" y="5943600"/>
            <a:ext cx="1447800" cy="914400"/>
          </a:xfrm>
          <a:prstGeom prst="rightArrow">
            <a:avLst>
              <a:gd name="adj1" fmla="val 37097"/>
              <a:gd name="adj2" fmla="val 483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200</a:t>
            </a:r>
          </a:p>
        </p:txBody>
      </p:sp>
      <p:sp>
        <p:nvSpPr>
          <p:cNvPr id="3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4800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/>
              <a:t>barometer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0" y="5715000"/>
            <a:ext cx="1219200" cy="1143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lvl="0" algn="ctr">
              <a:spcBef>
                <a:spcPct val="0"/>
              </a:spcBef>
              <a:defRPr/>
            </a:pPr>
            <a:r>
              <a:rPr lang="en-US" sz="4400" dirty="0"/>
              <a:t>More Quick Questions- 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300</a:t>
            </a: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4800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/>
              <a:t>What is the tool used to measure wind speed?</a:t>
            </a:r>
          </a:p>
        </p:txBody>
      </p:sp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7696200" y="5943600"/>
            <a:ext cx="1447800" cy="914400"/>
          </a:xfrm>
          <a:prstGeom prst="rightArrow">
            <a:avLst>
              <a:gd name="adj1" fmla="val 37097"/>
              <a:gd name="adj2" fmla="val 483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300</a:t>
            </a:r>
          </a:p>
        </p:txBody>
      </p:sp>
      <p:sp>
        <p:nvSpPr>
          <p:cNvPr id="3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/>
              <a:t>anemometer</a:t>
            </a:r>
            <a:endParaRPr kumimoji="0" lang="en-US" sz="48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0" y="5715000"/>
            <a:ext cx="1219200" cy="1143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lvl="0" algn="ctr">
              <a:spcBef>
                <a:spcPct val="0"/>
              </a:spcBef>
              <a:defRPr/>
            </a:pPr>
            <a:r>
              <a:rPr lang="en-US" sz="4400" dirty="0"/>
              <a:t>More Quick Questions- 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400</a:t>
            </a: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4800" noProof="0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8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are global pressure</a:t>
            </a:r>
            <a:r>
              <a:rPr kumimoji="0" lang="en-US" sz="4800" b="0" i="0" u="none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belts caused by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7696200" y="5943600"/>
            <a:ext cx="1447800" cy="914400"/>
          </a:xfrm>
          <a:prstGeom prst="rightArrow">
            <a:avLst>
              <a:gd name="adj1" fmla="val 37097"/>
              <a:gd name="adj2" fmla="val 483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Vocabulary</a:t>
            </a:r>
            <a:r>
              <a:rPr lang="en-US" sz="4400" dirty="0">
                <a:latin typeface="+mj-lt"/>
                <a:ea typeface="+mj-ea"/>
                <a:cs typeface="+mj-cs"/>
              </a:rPr>
              <a:t>- 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200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4800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scientist</a:t>
            </a:r>
            <a:r>
              <a:rPr kumimoji="0" lang="en-US" sz="4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who studies weather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7696200" y="5943600"/>
            <a:ext cx="1447800" cy="914400"/>
          </a:xfrm>
          <a:prstGeom prst="rightArrow">
            <a:avLst>
              <a:gd name="adj1" fmla="val 37097"/>
              <a:gd name="adj2" fmla="val 483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400</a:t>
            </a:r>
          </a:p>
        </p:txBody>
      </p:sp>
      <p:sp>
        <p:nvSpPr>
          <p:cNvPr id="3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noProof="0" dirty="0"/>
              <a:t>Uneven heating of the Earth’s surface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0" y="5715000"/>
            <a:ext cx="1219200" cy="1143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lvl="0" algn="ctr">
              <a:spcBef>
                <a:spcPct val="0"/>
              </a:spcBef>
              <a:defRPr/>
            </a:pPr>
            <a:r>
              <a:rPr lang="en-US" sz="4400" dirty="0"/>
              <a:t>More Quick Questions- 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500</a:t>
            </a: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4800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/>
              <a:t>What is the tool used to measure temperature?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7696200" y="5943600"/>
            <a:ext cx="1447800" cy="914400"/>
          </a:xfrm>
          <a:prstGeom prst="rightArrow">
            <a:avLst>
              <a:gd name="adj1" fmla="val 37097"/>
              <a:gd name="adj2" fmla="val 483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500</a:t>
            </a:r>
          </a:p>
        </p:txBody>
      </p:sp>
      <p:sp>
        <p:nvSpPr>
          <p:cNvPr id="3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/>
              <a:t>Thermometer</a:t>
            </a:r>
            <a:endParaRPr kumimoji="0" lang="en-US" sz="48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0" y="5715000"/>
            <a:ext cx="1219200" cy="1143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200</a:t>
            </a:r>
          </a:p>
        </p:txBody>
      </p:sp>
      <p:sp>
        <p:nvSpPr>
          <p:cNvPr id="3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Meteorologist </a:t>
            </a: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0" y="5715000"/>
            <a:ext cx="1219200" cy="1143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Vocabulary- 300</a:t>
            </a: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4800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/>
              <a:t>The movement of air from land toward water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7696200" y="5943600"/>
            <a:ext cx="1447800" cy="914400"/>
          </a:xfrm>
          <a:prstGeom prst="rightArrow">
            <a:avLst>
              <a:gd name="adj1" fmla="val 37097"/>
              <a:gd name="adj2" fmla="val 483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300</a:t>
            </a:r>
          </a:p>
        </p:txBody>
      </p:sp>
      <p:sp>
        <p:nvSpPr>
          <p:cNvPr id="3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4800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/>
              <a:t>Land breeze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0" y="5715000"/>
            <a:ext cx="1219200" cy="1143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Vocabulary- 400</a:t>
            </a: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457200" y="1524000"/>
            <a:ext cx="8229600" cy="51054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4800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/>
              <a:t>The force exerted by air on a given area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7696200" y="5943600"/>
            <a:ext cx="1447800" cy="914400"/>
          </a:xfrm>
          <a:prstGeom prst="rightArrow">
            <a:avLst>
              <a:gd name="adj1" fmla="val 37097"/>
              <a:gd name="adj2" fmla="val 483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SC(3)">
  <a:themeElements>
    <a:clrScheme name="Jeopardy">
      <a:dk1>
        <a:srgbClr val="FFFFFF"/>
      </a:dk1>
      <a:lt1>
        <a:srgbClr val="FFFFFF"/>
      </a:lt1>
      <a:dk2>
        <a:srgbClr val="0070C0"/>
      </a:dk2>
      <a:lt2>
        <a:srgbClr val="95B3D7"/>
      </a:lt2>
      <a:accent1>
        <a:srgbClr val="4F81BD"/>
      </a:accent1>
      <a:accent2>
        <a:srgbClr val="00B0F0"/>
      </a:accent2>
      <a:accent3>
        <a:srgbClr val="0070C0"/>
      </a:accent3>
      <a:accent4>
        <a:srgbClr val="4F81BD"/>
      </a:accent4>
      <a:accent5>
        <a:srgbClr val="4BACC6"/>
      </a:accent5>
      <a:accent6>
        <a:srgbClr val="1F497D"/>
      </a:accent6>
      <a:hlink>
        <a:srgbClr val="FFFFFF"/>
      </a:hlink>
      <a:folHlink>
        <a:srgbClr val="95373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36A6FD6-7372-4F49-8A26-3602F3AFDF0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CSC(3)</Template>
  <TotalTime>599</TotalTime>
  <Words>517</Words>
  <Application>Microsoft Office PowerPoint</Application>
  <PresentationFormat>On-screen Show (4:3)</PresentationFormat>
  <Paragraphs>188</Paragraphs>
  <Slides>52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4" baseType="lpstr">
      <vt:lpstr>Arial</vt:lpstr>
      <vt:lpstr>CSC(3)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Carthan, Amber</cp:lastModifiedBy>
  <cp:revision>57</cp:revision>
  <dcterms:created xsi:type="dcterms:W3CDTF">2012-02-28T04:58:11Z</dcterms:created>
  <dcterms:modified xsi:type="dcterms:W3CDTF">2017-11-07T18:27:00Z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TC300095759990</vt:lpwstr>
  </property>
</Properties>
</file>